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slideLayouts/slideLayout3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 id="2147483660" r:id="rId2"/>
    <p:sldMasterId id="2147483664" r:id="rId3"/>
  </p:sldMasterIdLst>
  <p:notesMasterIdLst>
    <p:notesMasterId r:id="rId136"/>
  </p:notesMasterIdLst>
  <p:sldIdLst>
    <p:sldId id="257" r:id="rId4"/>
    <p:sldId id="258" r:id="rId5"/>
    <p:sldId id="399" r:id="rId6"/>
    <p:sldId id="262" r:id="rId7"/>
    <p:sldId id="261" r:id="rId8"/>
    <p:sldId id="263" r:id="rId9"/>
    <p:sldId id="264" r:id="rId10"/>
    <p:sldId id="265" r:id="rId11"/>
    <p:sldId id="266" r:id="rId12"/>
    <p:sldId id="267" r:id="rId13"/>
    <p:sldId id="269" r:id="rId14"/>
    <p:sldId id="268" r:id="rId15"/>
    <p:sldId id="270" r:id="rId16"/>
    <p:sldId id="271" r:id="rId17"/>
    <p:sldId id="273" r:id="rId18"/>
    <p:sldId id="274" r:id="rId19"/>
    <p:sldId id="275" r:id="rId20"/>
    <p:sldId id="276" r:id="rId21"/>
    <p:sldId id="277" r:id="rId22"/>
    <p:sldId id="400" r:id="rId23"/>
    <p:sldId id="281" r:id="rId24"/>
    <p:sldId id="282" r:id="rId25"/>
    <p:sldId id="283" r:id="rId26"/>
    <p:sldId id="284" r:id="rId27"/>
    <p:sldId id="285" r:id="rId28"/>
    <p:sldId id="286" r:id="rId29"/>
    <p:sldId id="401" r:id="rId30"/>
    <p:sldId id="294" r:id="rId31"/>
    <p:sldId id="295" r:id="rId32"/>
    <p:sldId id="296" r:id="rId33"/>
    <p:sldId id="297" r:id="rId34"/>
    <p:sldId id="298" r:id="rId35"/>
    <p:sldId id="299" r:id="rId36"/>
    <p:sldId id="300" r:id="rId37"/>
    <p:sldId id="301" r:id="rId38"/>
    <p:sldId id="302" r:id="rId39"/>
    <p:sldId id="361" r:id="rId40"/>
    <p:sldId id="362" r:id="rId41"/>
    <p:sldId id="402" r:id="rId42"/>
    <p:sldId id="364" r:id="rId43"/>
    <p:sldId id="365" r:id="rId44"/>
    <p:sldId id="366" r:id="rId45"/>
    <p:sldId id="367" r:id="rId46"/>
    <p:sldId id="368" r:id="rId47"/>
    <p:sldId id="369" r:id="rId48"/>
    <p:sldId id="370" r:id="rId49"/>
    <p:sldId id="371" r:id="rId50"/>
    <p:sldId id="403" r:id="rId51"/>
    <p:sldId id="307" r:id="rId52"/>
    <p:sldId id="305" r:id="rId53"/>
    <p:sldId id="304" r:id="rId54"/>
    <p:sldId id="308" r:id="rId55"/>
    <p:sldId id="306" r:id="rId56"/>
    <p:sldId id="309" r:id="rId57"/>
    <p:sldId id="310" r:id="rId58"/>
    <p:sldId id="311" r:id="rId59"/>
    <p:sldId id="312" r:id="rId60"/>
    <p:sldId id="313" r:id="rId61"/>
    <p:sldId id="314" r:id="rId62"/>
    <p:sldId id="315" r:id="rId63"/>
    <p:sldId id="316" r:id="rId64"/>
    <p:sldId id="317" r:id="rId65"/>
    <p:sldId id="318" r:id="rId66"/>
    <p:sldId id="319" r:id="rId67"/>
    <p:sldId id="320" r:id="rId68"/>
    <p:sldId id="322" r:id="rId69"/>
    <p:sldId id="321" r:id="rId70"/>
    <p:sldId id="323" r:id="rId71"/>
    <p:sldId id="327" r:id="rId72"/>
    <p:sldId id="328" r:id="rId73"/>
    <p:sldId id="326" r:id="rId74"/>
    <p:sldId id="324" r:id="rId75"/>
    <p:sldId id="325" r:id="rId76"/>
    <p:sldId id="331" r:id="rId77"/>
    <p:sldId id="330" r:id="rId78"/>
    <p:sldId id="332" r:id="rId79"/>
    <p:sldId id="333" r:id="rId80"/>
    <p:sldId id="334" r:id="rId81"/>
    <p:sldId id="335" r:id="rId82"/>
    <p:sldId id="336" r:id="rId83"/>
    <p:sldId id="337" r:id="rId84"/>
    <p:sldId id="338" r:id="rId85"/>
    <p:sldId id="339" r:id="rId86"/>
    <p:sldId id="340" r:id="rId87"/>
    <p:sldId id="341" r:id="rId88"/>
    <p:sldId id="342" r:id="rId89"/>
    <p:sldId id="343" r:id="rId90"/>
    <p:sldId id="344" r:id="rId91"/>
    <p:sldId id="345" r:id="rId92"/>
    <p:sldId id="346" r:id="rId93"/>
    <p:sldId id="347" r:id="rId94"/>
    <p:sldId id="348" r:id="rId95"/>
    <p:sldId id="350" r:id="rId96"/>
    <p:sldId id="349" r:id="rId97"/>
    <p:sldId id="351" r:id="rId98"/>
    <p:sldId id="404" r:id="rId99"/>
    <p:sldId id="288" r:id="rId100"/>
    <p:sldId id="289" r:id="rId101"/>
    <p:sldId id="290" r:id="rId102"/>
    <p:sldId id="291" r:id="rId103"/>
    <p:sldId id="292" r:id="rId104"/>
    <p:sldId id="293" r:id="rId105"/>
    <p:sldId id="353" r:id="rId106"/>
    <p:sldId id="354" r:id="rId107"/>
    <p:sldId id="355" r:id="rId108"/>
    <p:sldId id="356" r:id="rId109"/>
    <p:sldId id="357" r:id="rId110"/>
    <p:sldId id="358" r:id="rId111"/>
    <p:sldId id="359" r:id="rId112"/>
    <p:sldId id="360" r:id="rId113"/>
    <p:sldId id="405" r:id="rId114"/>
    <p:sldId id="373" r:id="rId115"/>
    <p:sldId id="374" r:id="rId116"/>
    <p:sldId id="380" r:id="rId117"/>
    <p:sldId id="381" r:id="rId118"/>
    <p:sldId id="382" r:id="rId119"/>
    <p:sldId id="383" r:id="rId120"/>
    <p:sldId id="384" r:id="rId121"/>
    <p:sldId id="385" r:id="rId122"/>
    <p:sldId id="386" r:id="rId123"/>
    <p:sldId id="387" r:id="rId124"/>
    <p:sldId id="388" r:id="rId125"/>
    <p:sldId id="389" r:id="rId126"/>
    <p:sldId id="390" r:id="rId127"/>
    <p:sldId id="391" r:id="rId128"/>
    <p:sldId id="392" r:id="rId129"/>
    <p:sldId id="393" r:id="rId130"/>
    <p:sldId id="394" r:id="rId131"/>
    <p:sldId id="395" r:id="rId132"/>
    <p:sldId id="396" r:id="rId133"/>
    <p:sldId id="406" r:id="rId134"/>
    <p:sldId id="398" r:id="rId1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19D48234-4C59-4AF6-B318-AE77CDE7CCDB}">
          <p14:sldIdLst>
            <p14:sldId id="257"/>
            <p14:sldId id="258"/>
          </p14:sldIdLst>
        </p14:section>
        <p14:section name="What is Cosmos DB" id="{535F88F6-B360-421D-8ACB-27A9073278EE}">
          <p14:sldIdLst>
            <p14:sldId id="399"/>
            <p14:sldId id="262"/>
            <p14:sldId id="261"/>
            <p14:sldId id="263"/>
            <p14:sldId id="264"/>
            <p14:sldId id="265"/>
            <p14:sldId id="266"/>
            <p14:sldId id="267"/>
            <p14:sldId id="269"/>
            <p14:sldId id="268"/>
            <p14:sldId id="270"/>
            <p14:sldId id="271"/>
            <p14:sldId id="273"/>
            <p14:sldId id="274"/>
            <p14:sldId id="275"/>
            <p14:sldId id="276"/>
            <p14:sldId id="277"/>
          </p14:sldIdLst>
        </p14:section>
        <p14:section name="Cosmos DB Architecture" id="{EBF9CAFE-C967-45A0-83BA-3799F91C731F}">
          <p14:sldIdLst>
            <p14:sldId id="400"/>
            <p14:sldId id="281"/>
            <p14:sldId id="282"/>
            <p14:sldId id="283"/>
            <p14:sldId id="284"/>
            <p14:sldId id="285"/>
            <p14:sldId id="286"/>
          </p14:sldIdLst>
        </p14:section>
        <p14:section name="Capacity" id="{C2C972EC-EAB7-4CF3-9ADB-72550E9C3687}">
          <p14:sldIdLst>
            <p14:sldId id="401"/>
            <p14:sldId id="294"/>
            <p14:sldId id="295"/>
            <p14:sldId id="296"/>
            <p14:sldId id="297"/>
            <p14:sldId id="298"/>
            <p14:sldId id="299"/>
            <p14:sldId id="300"/>
            <p14:sldId id="301"/>
            <p14:sldId id="302"/>
            <p14:sldId id="361"/>
            <p14:sldId id="362"/>
          </p14:sldIdLst>
        </p14:section>
        <p14:section name="Partitioning" id="{B67A51DA-D46F-42EA-A8E8-5A61EFD62280}">
          <p14:sldIdLst>
            <p14:sldId id="402"/>
            <p14:sldId id="364"/>
            <p14:sldId id="365"/>
            <p14:sldId id="366"/>
            <p14:sldId id="367"/>
            <p14:sldId id="368"/>
            <p14:sldId id="369"/>
            <p14:sldId id="370"/>
            <p14:sldId id="371"/>
          </p14:sldIdLst>
        </p14:section>
        <p14:section name="Provisioning" id="{009C309A-F1E4-4558-A550-E42DB7C73BAF}">
          <p14:sldIdLst>
            <p14:sldId id="403"/>
            <p14:sldId id="307"/>
            <p14:sldId id="305"/>
            <p14:sldId id="304"/>
            <p14:sldId id="308"/>
            <p14:sldId id="306"/>
            <p14:sldId id="309"/>
            <p14:sldId id="310"/>
            <p14:sldId id="311"/>
            <p14:sldId id="312"/>
            <p14:sldId id="313"/>
            <p14:sldId id="314"/>
            <p14:sldId id="315"/>
            <p14:sldId id="316"/>
            <p14:sldId id="317"/>
            <p14:sldId id="318"/>
            <p14:sldId id="319"/>
            <p14:sldId id="320"/>
            <p14:sldId id="322"/>
            <p14:sldId id="321"/>
            <p14:sldId id="323"/>
            <p14:sldId id="327"/>
            <p14:sldId id="328"/>
            <p14:sldId id="326"/>
            <p14:sldId id="324"/>
            <p14:sldId id="325"/>
            <p14:sldId id="331"/>
            <p14:sldId id="330"/>
            <p14:sldId id="332"/>
            <p14:sldId id="333"/>
            <p14:sldId id="334"/>
            <p14:sldId id="335"/>
            <p14:sldId id="336"/>
            <p14:sldId id="337"/>
            <p14:sldId id="338"/>
            <p14:sldId id="339"/>
            <p14:sldId id="340"/>
            <p14:sldId id="341"/>
            <p14:sldId id="342"/>
            <p14:sldId id="343"/>
            <p14:sldId id="344"/>
            <p14:sldId id="345"/>
            <p14:sldId id="346"/>
            <p14:sldId id="347"/>
            <p14:sldId id="348"/>
            <p14:sldId id="350"/>
            <p14:sldId id="349"/>
            <p14:sldId id="351"/>
          </p14:sldIdLst>
        </p14:section>
        <p14:section name="Consistency Levels" id="{A0F5F907-010B-4EFC-833B-25CBED6E1FA6}">
          <p14:sldIdLst>
            <p14:sldId id="404"/>
            <p14:sldId id="288"/>
            <p14:sldId id="289"/>
            <p14:sldId id="290"/>
            <p14:sldId id="291"/>
            <p14:sldId id="292"/>
            <p14:sldId id="293"/>
            <p14:sldId id="353"/>
            <p14:sldId id="354"/>
            <p14:sldId id="355"/>
            <p14:sldId id="356"/>
            <p14:sldId id="357"/>
            <p14:sldId id="358"/>
            <p14:sldId id="359"/>
            <p14:sldId id="360"/>
          </p14:sldIdLst>
        </p14:section>
        <p14:section name="Change Feed" id="{79440709-375D-4EF1-90E0-62942DCCECC9}">
          <p14:sldIdLst>
            <p14:sldId id="405"/>
            <p14:sldId id="373"/>
            <p14:sldId id="374"/>
            <p14:sldId id="380"/>
            <p14:sldId id="381"/>
            <p14:sldId id="382"/>
            <p14:sldId id="383"/>
            <p14:sldId id="384"/>
            <p14:sldId id="385"/>
            <p14:sldId id="386"/>
            <p14:sldId id="387"/>
            <p14:sldId id="388"/>
            <p14:sldId id="389"/>
            <p14:sldId id="390"/>
            <p14:sldId id="391"/>
            <p14:sldId id="392"/>
            <p14:sldId id="393"/>
            <p14:sldId id="394"/>
            <p14:sldId id="395"/>
            <p14:sldId id="396"/>
          </p14:sldIdLst>
        </p14:section>
        <p14:section name="Demo" id="{A52E954B-102D-4141-B719-E7028C432E24}">
          <p14:sldIdLst>
            <p14:sldId id="406"/>
          </p14:sldIdLst>
        </p14:section>
        <p14:section name="Thank You" id="{684B9CC2-3B9A-4E9C-A7C0-1B3956F81EEB}">
          <p14:sldIdLst>
            <p14:sldId id="39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11C97"/>
    <a:srgbClr val="FAC82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170" autoAdjust="0"/>
    <p:restoredTop sz="82063" autoAdjust="0"/>
  </p:normalViewPr>
  <p:slideViewPr>
    <p:cSldViewPr snapToGrid="0">
      <p:cViewPr varScale="1">
        <p:scale>
          <a:sx n="78" d="100"/>
          <a:sy n="78" d="100"/>
        </p:scale>
        <p:origin x="426" y="84"/>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4.xml"/><Relationship Id="rId21" Type="http://schemas.openxmlformats.org/officeDocument/2006/relationships/slide" Target="slides/slide18.xml"/><Relationship Id="rId42" Type="http://schemas.openxmlformats.org/officeDocument/2006/relationships/slide" Target="slides/slide39.xml"/><Relationship Id="rId63" Type="http://schemas.openxmlformats.org/officeDocument/2006/relationships/slide" Target="slides/slide60.xml"/><Relationship Id="rId84" Type="http://schemas.openxmlformats.org/officeDocument/2006/relationships/slide" Target="slides/slide81.xml"/><Relationship Id="rId138" Type="http://schemas.openxmlformats.org/officeDocument/2006/relationships/viewProps" Target="viewProps.xml"/><Relationship Id="rId16" Type="http://schemas.openxmlformats.org/officeDocument/2006/relationships/slide" Target="slides/slide13.xml"/><Relationship Id="rId107" Type="http://schemas.openxmlformats.org/officeDocument/2006/relationships/slide" Target="slides/slide104.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102" Type="http://schemas.openxmlformats.org/officeDocument/2006/relationships/slide" Target="slides/slide99.xml"/><Relationship Id="rId123" Type="http://schemas.openxmlformats.org/officeDocument/2006/relationships/slide" Target="slides/slide120.xml"/><Relationship Id="rId128" Type="http://schemas.openxmlformats.org/officeDocument/2006/relationships/slide" Target="slides/slide125.xml"/><Relationship Id="rId5" Type="http://schemas.openxmlformats.org/officeDocument/2006/relationships/slide" Target="slides/slide2.xml"/><Relationship Id="rId90" Type="http://schemas.openxmlformats.org/officeDocument/2006/relationships/slide" Target="slides/slide87.xml"/><Relationship Id="rId95" Type="http://schemas.openxmlformats.org/officeDocument/2006/relationships/slide" Target="slides/slide92.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113" Type="http://schemas.openxmlformats.org/officeDocument/2006/relationships/slide" Target="slides/slide110.xml"/><Relationship Id="rId118" Type="http://schemas.openxmlformats.org/officeDocument/2006/relationships/slide" Target="slides/slide115.xml"/><Relationship Id="rId134" Type="http://schemas.openxmlformats.org/officeDocument/2006/relationships/slide" Target="slides/slide131.xml"/><Relationship Id="rId139" Type="http://schemas.openxmlformats.org/officeDocument/2006/relationships/theme" Target="theme/theme1.xml"/><Relationship Id="rId80" Type="http://schemas.openxmlformats.org/officeDocument/2006/relationships/slide" Target="slides/slide77.xml"/><Relationship Id="rId85" Type="http://schemas.openxmlformats.org/officeDocument/2006/relationships/slide" Target="slides/slide82.xml"/><Relationship Id="rId12" Type="http://schemas.openxmlformats.org/officeDocument/2006/relationships/slide" Target="slides/slide9.xml"/><Relationship Id="rId17" Type="http://schemas.openxmlformats.org/officeDocument/2006/relationships/slide" Target="slides/slide14.xml"/><Relationship Id="rId33" Type="http://schemas.openxmlformats.org/officeDocument/2006/relationships/slide" Target="slides/slide30.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slide" Target="slides/slide100.xml"/><Relationship Id="rId108" Type="http://schemas.openxmlformats.org/officeDocument/2006/relationships/slide" Target="slides/slide105.xml"/><Relationship Id="rId124" Type="http://schemas.openxmlformats.org/officeDocument/2006/relationships/slide" Target="slides/slide121.xml"/><Relationship Id="rId129" Type="http://schemas.openxmlformats.org/officeDocument/2006/relationships/slide" Target="slides/slide126.xml"/><Relationship Id="rId54" Type="http://schemas.openxmlformats.org/officeDocument/2006/relationships/slide" Target="slides/slide51.xml"/><Relationship Id="rId70" Type="http://schemas.openxmlformats.org/officeDocument/2006/relationships/slide" Target="slides/slide67.xml"/><Relationship Id="rId75" Type="http://schemas.openxmlformats.org/officeDocument/2006/relationships/slide" Target="slides/slide72.xml"/><Relationship Id="rId91" Type="http://schemas.openxmlformats.org/officeDocument/2006/relationships/slide" Target="slides/slide88.xml"/><Relationship Id="rId96" Type="http://schemas.openxmlformats.org/officeDocument/2006/relationships/slide" Target="slides/slide93.xml"/><Relationship Id="rId14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23" Type="http://schemas.openxmlformats.org/officeDocument/2006/relationships/slide" Target="slides/slide20.xml"/><Relationship Id="rId28" Type="http://schemas.openxmlformats.org/officeDocument/2006/relationships/slide" Target="slides/slide25.xml"/><Relationship Id="rId49" Type="http://schemas.openxmlformats.org/officeDocument/2006/relationships/slide" Target="slides/slide46.xml"/><Relationship Id="rId114" Type="http://schemas.openxmlformats.org/officeDocument/2006/relationships/slide" Target="slides/slide111.xml"/><Relationship Id="rId119" Type="http://schemas.openxmlformats.org/officeDocument/2006/relationships/slide" Target="slides/slide116.xml"/><Relationship Id="rId44" Type="http://schemas.openxmlformats.org/officeDocument/2006/relationships/slide" Target="slides/slide41.xml"/><Relationship Id="rId60" Type="http://schemas.openxmlformats.org/officeDocument/2006/relationships/slide" Target="slides/slide57.xml"/><Relationship Id="rId65" Type="http://schemas.openxmlformats.org/officeDocument/2006/relationships/slide" Target="slides/slide62.xml"/><Relationship Id="rId81" Type="http://schemas.openxmlformats.org/officeDocument/2006/relationships/slide" Target="slides/slide78.xml"/><Relationship Id="rId86" Type="http://schemas.openxmlformats.org/officeDocument/2006/relationships/slide" Target="slides/slide83.xml"/><Relationship Id="rId130" Type="http://schemas.openxmlformats.org/officeDocument/2006/relationships/slide" Target="slides/slide127.xml"/><Relationship Id="rId135" Type="http://schemas.openxmlformats.org/officeDocument/2006/relationships/slide" Target="slides/slide132.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slide" Target="slides/slide10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slide" Target="slides/slide101.xml"/><Relationship Id="rId120" Type="http://schemas.openxmlformats.org/officeDocument/2006/relationships/slide" Target="slides/slide117.xml"/><Relationship Id="rId125" Type="http://schemas.openxmlformats.org/officeDocument/2006/relationships/slide" Target="slides/slide122.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slide" Target="slides/slide107.xml"/><Relationship Id="rId115" Type="http://schemas.openxmlformats.org/officeDocument/2006/relationships/slide" Target="slides/slide112.xml"/><Relationship Id="rId131" Type="http://schemas.openxmlformats.org/officeDocument/2006/relationships/slide" Target="slides/slide128.xml"/><Relationship Id="rId136" Type="http://schemas.openxmlformats.org/officeDocument/2006/relationships/notesMaster" Target="notesMasters/notesMaster1.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slide" Target="slides/slide102.xml"/><Relationship Id="rId126" Type="http://schemas.openxmlformats.org/officeDocument/2006/relationships/slide" Target="slides/slide123.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slide" Target="slides/slide95.xml"/><Relationship Id="rId121" Type="http://schemas.openxmlformats.org/officeDocument/2006/relationships/slide" Target="slides/slide118.xml"/><Relationship Id="rId3" Type="http://schemas.openxmlformats.org/officeDocument/2006/relationships/slideMaster" Target="slideMasters/slideMaster3.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116" Type="http://schemas.openxmlformats.org/officeDocument/2006/relationships/slide" Target="slides/slide113.xml"/><Relationship Id="rId137" Type="http://schemas.openxmlformats.org/officeDocument/2006/relationships/presProps" Target="presProps.xml"/><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88" Type="http://schemas.openxmlformats.org/officeDocument/2006/relationships/slide" Target="slides/slide85.xml"/><Relationship Id="rId111" Type="http://schemas.openxmlformats.org/officeDocument/2006/relationships/slide" Target="slides/slide108.xml"/><Relationship Id="rId132" Type="http://schemas.openxmlformats.org/officeDocument/2006/relationships/slide" Target="slides/slide129.xml"/><Relationship Id="rId15" Type="http://schemas.openxmlformats.org/officeDocument/2006/relationships/slide" Target="slides/slide12.xml"/><Relationship Id="rId36" Type="http://schemas.openxmlformats.org/officeDocument/2006/relationships/slide" Target="slides/slide33.xml"/><Relationship Id="rId57" Type="http://schemas.openxmlformats.org/officeDocument/2006/relationships/slide" Target="slides/slide54.xml"/><Relationship Id="rId106" Type="http://schemas.openxmlformats.org/officeDocument/2006/relationships/slide" Target="slides/slide103.xml"/><Relationship Id="rId127" Type="http://schemas.openxmlformats.org/officeDocument/2006/relationships/slide" Target="slides/slide124.xml"/><Relationship Id="rId10" Type="http://schemas.openxmlformats.org/officeDocument/2006/relationships/slide" Target="slides/slide7.xml"/><Relationship Id="rId31" Type="http://schemas.openxmlformats.org/officeDocument/2006/relationships/slide" Target="slides/slide28.xml"/><Relationship Id="rId52" Type="http://schemas.openxmlformats.org/officeDocument/2006/relationships/slide" Target="slides/slide49.xml"/><Relationship Id="rId73" Type="http://schemas.openxmlformats.org/officeDocument/2006/relationships/slide" Target="slides/slide70.xml"/><Relationship Id="rId78" Type="http://schemas.openxmlformats.org/officeDocument/2006/relationships/slide" Target="slides/slide75.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122" Type="http://schemas.openxmlformats.org/officeDocument/2006/relationships/slide" Target="slides/slide119.xml"/><Relationship Id="rId4" Type="http://schemas.openxmlformats.org/officeDocument/2006/relationships/slide" Target="slides/slide1.xml"/><Relationship Id="rId9" Type="http://schemas.openxmlformats.org/officeDocument/2006/relationships/slide" Target="slides/slide6.xml"/><Relationship Id="rId26" Type="http://schemas.openxmlformats.org/officeDocument/2006/relationships/slide" Target="slides/slide23.xml"/><Relationship Id="rId47" Type="http://schemas.openxmlformats.org/officeDocument/2006/relationships/slide" Target="slides/slide44.xml"/><Relationship Id="rId68" Type="http://schemas.openxmlformats.org/officeDocument/2006/relationships/slide" Target="slides/slide65.xml"/><Relationship Id="rId89" Type="http://schemas.openxmlformats.org/officeDocument/2006/relationships/slide" Target="slides/slide86.xml"/><Relationship Id="rId112" Type="http://schemas.openxmlformats.org/officeDocument/2006/relationships/slide" Target="slides/slide109.xml"/><Relationship Id="rId133" Type="http://schemas.openxmlformats.org/officeDocument/2006/relationships/slide" Target="slides/slide13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6E7B4EF-4190-4126-BC54-431F4F9DB15B}" type="datetimeFigureOut">
              <a:rPr lang="en-US" smtClean="0"/>
              <a:t>11/9/2020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CB84AD1-8B9E-4219-8E7B-65D7FBC247CE}" type="slidenum">
              <a:rPr lang="en-US" smtClean="0"/>
              <a:t>‹#›</a:t>
            </a:fld>
            <a:endParaRPr lang="en-US"/>
          </a:p>
        </p:txBody>
      </p:sp>
    </p:spTree>
    <p:extLst>
      <p:ext uri="{BB962C8B-B14F-4D97-AF65-F5344CB8AC3E}">
        <p14:creationId xmlns:p14="http://schemas.microsoft.com/office/powerpoint/2010/main" val="11868636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Turnkey Global Distribution</a:t>
            </a:r>
          </a:p>
          <a:p>
            <a:pPr marL="171450" indent="-171450">
              <a:buFont typeface="Arial" panose="020B0604020202020204" pitchFamily="34" charset="0"/>
              <a:buChar char="•"/>
            </a:pPr>
            <a:r>
              <a:rPr lang="en-US" b="0" u="none" dirty="0"/>
              <a:t>Enables you to build highly responsive and highly available applications worldwide</a:t>
            </a:r>
          </a:p>
          <a:p>
            <a:pPr marL="171450" indent="-171450">
              <a:buFont typeface="Arial" panose="020B0604020202020204" pitchFamily="34" charset="0"/>
              <a:buChar char="•"/>
            </a:pPr>
            <a:r>
              <a:rPr lang="en-US" b="0" u="none" dirty="0"/>
              <a:t>Transparently replicates your data wherever your users are, so your users can interact with a replica of the data that is closest to them</a:t>
            </a:r>
          </a:p>
          <a:p>
            <a:pPr marL="171450" indent="-171450">
              <a:buFont typeface="Arial" panose="020B0604020202020204" pitchFamily="34" charset="0"/>
              <a:buChar char="•"/>
            </a:pPr>
            <a:r>
              <a:rPr lang="en-US" b="0" u="none" dirty="0"/>
              <a:t>Add or remove any of the Azure regions to your Cosmos account at any time, with a click of a button</a:t>
            </a:r>
          </a:p>
          <a:p>
            <a:pPr marL="171450" indent="-171450">
              <a:buFont typeface="Arial" panose="020B0604020202020204" pitchFamily="34" charset="0"/>
              <a:buChar char="•"/>
            </a:pPr>
            <a:r>
              <a:rPr lang="en-US" b="0" u="none" dirty="0"/>
              <a:t>Cosmos DB will seamlessly replicate your data to all the regions associated with your account while your application continues to be highly available, thanks to the </a:t>
            </a:r>
            <a:r>
              <a:rPr lang="en-US" b="0" i="1" u="none" dirty="0"/>
              <a:t>multi-homing</a:t>
            </a:r>
            <a:r>
              <a:rPr lang="en-US" b="0" i="0" u="none" dirty="0"/>
              <a:t> capabilities</a:t>
            </a:r>
          </a:p>
          <a:p>
            <a:pPr marL="0" indent="0">
              <a:buFont typeface="Arial" panose="020B0604020202020204" pitchFamily="34" charset="0"/>
              <a:buNone/>
            </a:pPr>
            <a:endParaRPr lang="en-US" b="0" i="0" u="none" dirty="0"/>
          </a:p>
          <a:p>
            <a:r>
              <a:rPr lang="en-US" b="1" u="sng" dirty="0"/>
              <a:t>Always On</a:t>
            </a:r>
            <a:endParaRPr lang="en-US" b="0" u="none" dirty="0"/>
          </a:p>
          <a:p>
            <a:pPr marL="171450" indent="-171450">
              <a:buFont typeface="Arial" panose="020B0604020202020204" pitchFamily="34" charset="0"/>
              <a:buChar char="•"/>
            </a:pPr>
            <a:r>
              <a:rPr lang="en-US" b="0" u="none" dirty="0"/>
              <a:t>By virtue of deep integration with Azure infrastructure and transparent multi-master replication, Cosmos DB provides 99.999% high availability for both reads and writes.</a:t>
            </a:r>
          </a:p>
          <a:p>
            <a:pPr marL="171450" indent="-171450">
              <a:buFont typeface="Arial" panose="020B0604020202020204" pitchFamily="34" charset="0"/>
              <a:buChar char="•"/>
            </a:pPr>
            <a:r>
              <a:rPr lang="en-US" b="0" u="none" dirty="0"/>
              <a:t>Provides you the ability to programmatically or via Portal invoke the regional failover of your Cosmos account</a:t>
            </a:r>
          </a:p>
          <a:p>
            <a:pPr marL="171450" indent="-171450">
              <a:buFont typeface="Arial" panose="020B0604020202020204" pitchFamily="34" charset="0"/>
              <a:buChar char="•"/>
            </a:pPr>
            <a:r>
              <a:rPr lang="en-US" b="0" u="none" dirty="0"/>
              <a:t>Helps ensure that your application is designed to failover in the case of regional disaster</a:t>
            </a:r>
          </a:p>
          <a:p>
            <a:pPr marL="0" indent="0">
              <a:buFont typeface="Arial" panose="020B0604020202020204" pitchFamily="34" charset="0"/>
              <a:buNone/>
            </a:pPr>
            <a:endParaRPr lang="en-US" b="0" i="0" u="none" dirty="0"/>
          </a:p>
          <a:p>
            <a:endParaRPr lang="en-US" dirty="0"/>
          </a:p>
        </p:txBody>
      </p:sp>
      <p:sp>
        <p:nvSpPr>
          <p:cNvPr id="4" name="Slide Number Placeholder 3"/>
          <p:cNvSpPr>
            <a:spLocks noGrp="1"/>
          </p:cNvSpPr>
          <p:nvPr>
            <p:ph type="sldNum" sz="quarter" idx="5"/>
          </p:nvPr>
        </p:nvSpPr>
        <p:spPr/>
        <p:txBody>
          <a:bodyPr/>
          <a:lstStyle/>
          <a:p>
            <a:fld id="{4C91D622-28E2-4C07-8E71-B2404B137EC6}" type="slidenum">
              <a:rPr lang="en-US" smtClean="0"/>
              <a:t>5</a:t>
            </a:fld>
            <a:endParaRPr lang="en-US"/>
          </a:p>
        </p:txBody>
      </p:sp>
    </p:spTree>
    <p:extLst>
      <p:ext uri="{BB962C8B-B14F-4D97-AF65-F5344CB8AC3E}">
        <p14:creationId xmlns:p14="http://schemas.microsoft.com/office/powerpoint/2010/main" val="34508270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u="sng" dirty="0"/>
              <a:t>Battle tested database service</a:t>
            </a:r>
            <a:endParaRPr lang="en-US" b="0" u="none" dirty="0"/>
          </a:p>
          <a:p>
            <a:pPr marL="171450" indent="-171450">
              <a:buFont typeface="Arial" panose="020B0604020202020204" pitchFamily="34" charset="0"/>
              <a:buChar char="•"/>
            </a:pPr>
            <a:r>
              <a:rPr lang="en-US" b="0" u="none" dirty="0"/>
              <a:t>Cosmos DB is a foundational service in Azure</a:t>
            </a:r>
          </a:p>
          <a:p>
            <a:pPr marL="171450" indent="-171450">
              <a:buFont typeface="Arial" panose="020B0604020202020204" pitchFamily="34" charset="0"/>
              <a:buChar char="•"/>
            </a:pPr>
            <a:r>
              <a:rPr lang="en-US" b="0" u="none" dirty="0"/>
              <a:t>For nearly a decade, Cosmos DB has been used by many of Microsoft’s products for mission critical applications at global scale</a:t>
            </a:r>
          </a:p>
          <a:p>
            <a:pPr marL="628650" lvl="1" indent="-171450">
              <a:buFont typeface="Arial" panose="020B0604020202020204" pitchFamily="34" charset="0"/>
              <a:buChar char="•"/>
            </a:pPr>
            <a:r>
              <a:rPr lang="en-US" b="0" u="none" dirty="0"/>
              <a:t>Skype, Xbox, Office 365, Azure, and many others</a:t>
            </a:r>
          </a:p>
          <a:p>
            <a:pPr marL="171450" lvl="0" indent="-171450">
              <a:buFont typeface="Arial" panose="020B0604020202020204" pitchFamily="34" charset="0"/>
              <a:buChar char="•"/>
            </a:pPr>
            <a:r>
              <a:rPr lang="en-US" b="0" u="none" dirty="0"/>
              <a:t>One of the fastest growing services on Azure</a:t>
            </a:r>
          </a:p>
        </p:txBody>
      </p:sp>
      <p:sp>
        <p:nvSpPr>
          <p:cNvPr id="4" name="Slide Number Placeholder 3"/>
          <p:cNvSpPr>
            <a:spLocks noGrp="1"/>
          </p:cNvSpPr>
          <p:nvPr>
            <p:ph type="sldNum" sz="quarter" idx="5"/>
          </p:nvPr>
        </p:nvSpPr>
        <p:spPr/>
        <p:txBody>
          <a:bodyPr/>
          <a:lstStyle/>
          <a:p>
            <a:fld id="{4C91D622-28E2-4C07-8E71-B2404B137EC6}" type="slidenum">
              <a:rPr lang="en-US" smtClean="0"/>
              <a:t>15</a:t>
            </a:fld>
            <a:endParaRPr lang="en-US"/>
          </a:p>
        </p:txBody>
      </p:sp>
    </p:spTree>
    <p:extLst>
      <p:ext uri="{BB962C8B-B14F-4D97-AF65-F5344CB8AC3E}">
        <p14:creationId xmlns:p14="http://schemas.microsoft.com/office/powerpoint/2010/main" val="3370758194"/>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CB84AD1-8B9E-4219-8E7B-65D7FBC247CE}" type="slidenum">
              <a:rPr lang="en-US" smtClean="0"/>
              <a:t>122</a:t>
            </a:fld>
            <a:endParaRPr lang="en-US"/>
          </a:p>
        </p:txBody>
      </p:sp>
    </p:spTree>
    <p:extLst>
      <p:ext uri="{BB962C8B-B14F-4D97-AF65-F5344CB8AC3E}">
        <p14:creationId xmlns:p14="http://schemas.microsoft.com/office/powerpoint/2010/main" val="1481552816"/>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200" dirty="0"/>
              <a:t>There is no guaranteed order across the partitions.</a:t>
            </a:r>
          </a:p>
        </p:txBody>
      </p:sp>
      <p:sp>
        <p:nvSpPr>
          <p:cNvPr id="4" name="Slide Number Placeholder 3"/>
          <p:cNvSpPr>
            <a:spLocks noGrp="1"/>
          </p:cNvSpPr>
          <p:nvPr>
            <p:ph type="sldNum" sz="quarter" idx="5"/>
          </p:nvPr>
        </p:nvSpPr>
        <p:spPr/>
        <p:txBody>
          <a:bodyPr/>
          <a:lstStyle/>
          <a:p>
            <a:fld id="{3CB84AD1-8B9E-4219-8E7B-65D7FBC247CE}" type="slidenum">
              <a:rPr lang="en-US" smtClean="0"/>
              <a:t>123</a:t>
            </a:fld>
            <a:endParaRPr lang="en-US"/>
          </a:p>
        </p:txBody>
      </p:sp>
    </p:spTree>
    <p:extLst>
      <p:ext uri="{BB962C8B-B14F-4D97-AF65-F5344CB8AC3E}">
        <p14:creationId xmlns:p14="http://schemas.microsoft.com/office/powerpoint/2010/main" val="765596905"/>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CB84AD1-8B9E-4219-8E7B-65D7FBC247CE}" type="slidenum">
              <a:rPr lang="en-US" smtClean="0"/>
              <a:t>124</a:t>
            </a:fld>
            <a:endParaRPr lang="en-US"/>
          </a:p>
        </p:txBody>
      </p:sp>
    </p:spTree>
    <p:extLst>
      <p:ext uri="{BB962C8B-B14F-4D97-AF65-F5344CB8AC3E}">
        <p14:creationId xmlns:p14="http://schemas.microsoft.com/office/powerpoint/2010/main" val="445677041"/>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200" dirty="0"/>
              <a:t>Changes can be synchronized from any point-in-point, that is there is no fixed data retention period for which changes are available.</a:t>
            </a:r>
          </a:p>
        </p:txBody>
      </p:sp>
      <p:sp>
        <p:nvSpPr>
          <p:cNvPr id="4" name="Slide Number Placeholder 3"/>
          <p:cNvSpPr>
            <a:spLocks noGrp="1"/>
          </p:cNvSpPr>
          <p:nvPr>
            <p:ph type="sldNum" sz="quarter" idx="5"/>
          </p:nvPr>
        </p:nvSpPr>
        <p:spPr/>
        <p:txBody>
          <a:bodyPr/>
          <a:lstStyle/>
          <a:p>
            <a:fld id="{3CB84AD1-8B9E-4219-8E7B-65D7FBC247CE}" type="slidenum">
              <a:rPr lang="en-US" smtClean="0"/>
              <a:t>125</a:t>
            </a:fld>
            <a:endParaRPr lang="en-US"/>
          </a:p>
        </p:txBody>
      </p:sp>
    </p:spTree>
    <p:extLst>
      <p:ext uri="{BB962C8B-B14F-4D97-AF65-F5344CB8AC3E}">
        <p14:creationId xmlns:p14="http://schemas.microsoft.com/office/powerpoint/2010/main" val="1646249757"/>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CB84AD1-8B9E-4219-8E7B-65D7FBC247CE}" type="slidenum">
              <a:rPr lang="en-US" smtClean="0"/>
              <a:t>126</a:t>
            </a:fld>
            <a:endParaRPr lang="en-US"/>
          </a:p>
        </p:txBody>
      </p:sp>
    </p:spTree>
    <p:extLst>
      <p:ext uri="{BB962C8B-B14F-4D97-AF65-F5344CB8AC3E}">
        <p14:creationId xmlns:p14="http://schemas.microsoft.com/office/powerpoint/2010/main" val="3791610991"/>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200" dirty="0"/>
              <a:t>Changes are available in parallel for all logical partition keys of an Azure Cosmos container.</a:t>
            </a:r>
          </a:p>
          <a:p>
            <a:pPr algn="l"/>
            <a:endParaRPr lang="en-US" sz="1200" dirty="0"/>
          </a:p>
          <a:p>
            <a:pPr algn="l"/>
            <a:r>
              <a:rPr lang="en-US" sz="1200" dirty="0"/>
              <a:t>This capacity allows changes from large containers to be processed in parallel by multiple consumers.</a:t>
            </a:r>
          </a:p>
        </p:txBody>
      </p:sp>
      <p:sp>
        <p:nvSpPr>
          <p:cNvPr id="4" name="Slide Number Placeholder 3"/>
          <p:cNvSpPr>
            <a:spLocks noGrp="1"/>
          </p:cNvSpPr>
          <p:nvPr>
            <p:ph type="sldNum" sz="quarter" idx="5"/>
          </p:nvPr>
        </p:nvSpPr>
        <p:spPr/>
        <p:txBody>
          <a:bodyPr/>
          <a:lstStyle/>
          <a:p>
            <a:fld id="{3CB84AD1-8B9E-4219-8E7B-65D7FBC247CE}" type="slidenum">
              <a:rPr lang="en-US" smtClean="0"/>
              <a:t>127</a:t>
            </a:fld>
            <a:endParaRPr lang="en-US"/>
          </a:p>
        </p:txBody>
      </p:sp>
    </p:spTree>
    <p:extLst>
      <p:ext uri="{BB962C8B-B14F-4D97-AF65-F5344CB8AC3E}">
        <p14:creationId xmlns:p14="http://schemas.microsoft.com/office/powerpoint/2010/main" val="1652975681"/>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CB84AD1-8B9E-4219-8E7B-65D7FBC247CE}" type="slidenum">
              <a:rPr lang="en-US" smtClean="0"/>
              <a:t>128</a:t>
            </a:fld>
            <a:endParaRPr lang="en-US"/>
          </a:p>
        </p:txBody>
      </p:sp>
    </p:spTree>
    <p:extLst>
      <p:ext uri="{BB962C8B-B14F-4D97-AF65-F5344CB8AC3E}">
        <p14:creationId xmlns:p14="http://schemas.microsoft.com/office/powerpoint/2010/main" val="260759440"/>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200" dirty="0"/>
              <a:t>Applications can request multiple change feeds on the same container simultaneously.</a:t>
            </a:r>
          </a:p>
          <a:p>
            <a:pPr algn="l"/>
            <a:endParaRPr lang="en-US" sz="1200" dirty="0"/>
          </a:p>
          <a:p>
            <a:pPr algn="l"/>
            <a:r>
              <a:rPr lang="en-US" sz="1200" dirty="0" err="1"/>
              <a:t>ChangeFeedOptions.StartTime</a:t>
            </a:r>
            <a:r>
              <a:rPr lang="en-US" sz="1200" dirty="0"/>
              <a:t> can be used to provide an initial starting point.</a:t>
            </a:r>
          </a:p>
          <a:p>
            <a:pPr algn="l"/>
            <a:endParaRPr lang="en-US" sz="1200" dirty="0"/>
          </a:p>
          <a:p>
            <a:pPr algn="l"/>
            <a:r>
              <a:rPr lang="en-US" sz="1200" dirty="0"/>
              <a:t>For example, to find the continuation token corresponding to given clock time.  The </a:t>
            </a:r>
            <a:r>
              <a:rPr lang="en-US" sz="1200" dirty="0" err="1"/>
              <a:t>ContinuationToken</a:t>
            </a:r>
            <a:r>
              <a:rPr lang="en-US" sz="1200" dirty="0"/>
              <a:t>, if specified, takes precedence over the </a:t>
            </a:r>
            <a:r>
              <a:rPr lang="en-US" sz="1200" dirty="0" err="1"/>
              <a:t>StartTime</a:t>
            </a:r>
            <a:r>
              <a:rPr lang="en-US" sz="1200" dirty="0"/>
              <a:t> and </a:t>
            </a:r>
            <a:r>
              <a:rPr lang="en-US" sz="1200" dirty="0" err="1"/>
              <a:t>StartFromBegininning</a:t>
            </a:r>
            <a:r>
              <a:rPr lang="en-US" sz="1200" dirty="0"/>
              <a:t> values.  The precision of </a:t>
            </a:r>
            <a:r>
              <a:rPr lang="en-US" sz="1200" dirty="0" err="1"/>
              <a:t>ChangeFeedOptions.StartTime</a:t>
            </a:r>
            <a:r>
              <a:rPr lang="en-US" sz="1200" dirty="0"/>
              <a:t> is ~ 5 seconds.</a:t>
            </a:r>
          </a:p>
        </p:txBody>
      </p:sp>
      <p:sp>
        <p:nvSpPr>
          <p:cNvPr id="4" name="Slide Number Placeholder 3"/>
          <p:cNvSpPr>
            <a:spLocks noGrp="1"/>
          </p:cNvSpPr>
          <p:nvPr>
            <p:ph type="sldNum" sz="quarter" idx="5"/>
          </p:nvPr>
        </p:nvSpPr>
        <p:spPr/>
        <p:txBody>
          <a:bodyPr/>
          <a:lstStyle/>
          <a:p>
            <a:fld id="{3CB84AD1-8B9E-4219-8E7B-65D7FBC247CE}" type="slidenum">
              <a:rPr lang="en-US" smtClean="0"/>
              <a:t>129</a:t>
            </a:fld>
            <a:endParaRPr lang="en-US"/>
          </a:p>
        </p:txBody>
      </p:sp>
    </p:spTree>
    <p:extLst>
      <p:ext uri="{BB962C8B-B14F-4D97-AF65-F5344CB8AC3E}">
        <p14:creationId xmlns:p14="http://schemas.microsoft.com/office/powerpoint/2010/main" val="3526593072"/>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CB84AD1-8B9E-4219-8E7B-65D7FBC247CE}" type="slidenum">
              <a:rPr lang="en-US" smtClean="0"/>
              <a:t>130</a:t>
            </a:fld>
            <a:endParaRPr lang="en-US"/>
          </a:p>
        </p:txBody>
      </p:sp>
    </p:spTree>
    <p:extLst>
      <p:ext uri="{BB962C8B-B14F-4D97-AF65-F5344CB8AC3E}">
        <p14:creationId xmlns:p14="http://schemas.microsoft.com/office/powerpoint/2010/main" val="39758538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r>
              <a:rPr lang="en-US" b="1" u="sng" dirty="0"/>
              <a:t>Ubiquitous regional presence</a:t>
            </a:r>
            <a:endParaRPr lang="en-US" b="0" u="none" dirty="0"/>
          </a:p>
          <a:p>
            <a:pPr marL="171450" lvl="0" indent="-171450">
              <a:buFont typeface="Arial" panose="020B0604020202020204" pitchFamily="34" charset="0"/>
              <a:buChar char="•"/>
            </a:pPr>
            <a:r>
              <a:rPr lang="en-US" b="0" u="none" dirty="0"/>
              <a:t>Azure public cloud</a:t>
            </a:r>
          </a:p>
          <a:p>
            <a:pPr marL="171450" lvl="0" indent="-171450">
              <a:buFont typeface="Arial" panose="020B0604020202020204" pitchFamily="34" charset="0"/>
              <a:buChar char="•"/>
            </a:pPr>
            <a:r>
              <a:rPr lang="en-US" b="0" u="none" dirty="0"/>
              <a:t>Azure China 21Vianet (one of China’s largest internet providers)</a:t>
            </a:r>
          </a:p>
          <a:p>
            <a:pPr marL="171450" lvl="0" indent="-171450">
              <a:buFont typeface="Arial" panose="020B0604020202020204" pitchFamily="34" charset="0"/>
              <a:buChar char="•"/>
            </a:pPr>
            <a:r>
              <a:rPr lang="en-US" b="0" u="none" dirty="0"/>
              <a:t>Azure Germany (data remains in country)</a:t>
            </a:r>
          </a:p>
          <a:p>
            <a:pPr marL="171450" lvl="0" indent="-171450">
              <a:buFont typeface="Arial" panose="020B0604020202020204" pitchFamily="34" charset="0"/>
              <a:buChar char="•"/>
            </a:pPr>
            <a:r>
              <a:rPr lang="en-US" b="0" u="none" dirty="0"/>
              <a:t>Azure Government (4 regions)</a:t>
            </a:r>
          </a:p>
          <a:p>
            <a:pPr marL="171450" lvl="0" indent="-171450">
              <a:buFont typeface="Arial" panose="020B0604020202020204" pitchFamily="34" charset="0"/>
              <a:buChar char="•"/>
            </a:pPr>
            <a:r>
              <a:rPr lang="en-US" b="0" u="none" dirty="0"/>
              <a:t>Azure Government for Department of Defense (2 regions)</a:t>
            </a:r>
          </a:p>
          <a:p>
            <a:endParaRPr lang="en-US" dirty="0"/>
          </a:p>
        </p:txBody>
      </p:sp>
      <p:sp>
        <p:nvSpPr>
          <p:cNvPr id="4" name="Slide Number Placeholder 3"/>
          <p:cNvSpPr>
            <a:spLocks noGrp="1"/>
          </p:cNvSpPr>
          <p:nvPr>
            <p:ph type="sldNum" sz="quarter" idx="5"/>
          </p:nvPr>
        </p:nvSpPr>
        <p:spPr/>
        <p:txBody>
          <a:bodyPr/>
          <a:lstStyle/>
          <a:p>
            <a:fld id="{4C91D622-28E2-4C07-8E71-B2404B137EC6}" type="slidenum">
              <a:rPr lang="en-US" smtClean="0"/>
              <a:t>17</a:t>
            </a:fld>
            <a:endParaRPr lang="en-US"/>
          </a:p>
        </p:txBody>
      </p:sp>
    </p:spTree>
    <p:extLst>
      <p:ext uri="{BB962C8B-B14F-4D97-AF65-F5344CB8AC3E}">
        <p14:creationId xmlns:p14="http://schemas.microsoft.com/office/powerpoint/2010/main" val="36295770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r>
              <a:rPr lang="en-US" b="1" u="sng" dirty="0"/>
              <a:t>Secure by default and enterprise ready</a:t>
            </a:r>
            <a:endParaRPr lang="en-US" b="0" u="none" dirty="0"/>
          </a:p>
          <a:p>
            <a:pPr marL="171450" lvl="0" indent="-171450">
              <a:buFont typeface="Arial" panose="020B0604020202020204" pitchFamily="34" charset="0"/>
              <a:buChar char="•"/>
            </a:pPr>
            <a:r>
              <a:rPr lang="en-US" b="0" u="none" dirty="0"/>
              <a:t>Certified for a wide array of compliance standards</a:t>
            </a:r>
          </a:p>
          <a:p>
            <a:pPr marL="628650" lvl="1" indent="-171450">
              <a:buFont typeface="Arial" panose="020B0604020202020204" pitchFamily="34" charset="0"/>
              <a:buChar char="•"/>
            </a:pPr>
            <a:r>
              <a:rPr lang="en-US" b="0" u="none" dirty="0"/>
              <a:t>CSA STAR Certification\CSA STAR Attestation</a:t>
            </a:r>
          </a:p>
          <a:p>
            <a:pPr marL="628650" lvl="1" indent="-171450">
              <a:buFont typeface="Arial" panose="020B0604020202020204" pitchFamily="34" charset="0"/>
              <a:buChar char="•"/>
            </a:pPr>
            <a:r>
              <a:rPr lang="en-US" b="0" u="none" dirty="0"/>
              <a:t>ISO 20000-1:2011, 22301:2012, 27001:2013, 27017:2015, 27018:2014</a:t>
            </a:r>
          </a:p>
          <a:p>
            <a:pPr marL="628650" lvl="1" indent="-171450">
              <a:buFont typeface="Arial" panose="020B0604020202020204" pitchFamily="34" charset="0"/>
              <a:buChar char="•"/>
            </a:pPr>
            <a:r>
              <a:rPr lang="en-US" b="0" u="none" dirty="0"/>
              <a:t>SOC 1,2,3</a:t>
            </a:r>
          </a:p>
          <a:p>
            <a:pPr marL="628650" lvl="1" indent="-171450">
              <a:buFont typeface="Arial" panose="020B0604020202020204" pitchFamily="34" charset="0"/>
              <a:buChar char="•"/>
            </a:pPr>
            <a:r>
              <a:rPr lang="en-US" b="0" u="none" dirty="0"/>
              <a:t>DoD SRP Level 2</a:t>
            </a:r>
          </a:p>
          <a:p>
            <a:pPr marL="628650" lvl="1" indent="-171450">
              <a:buFont typeface="Arial" panose="020B0604020202020204" pitchFamily="34" charset="0"/>
              <a:buChar char="•"/>
            </a:pPr>
            <a:r>
              <a:rPr lang="en-US" b="0" u="none" dirty="0"/>
              <a:t>FedRAMP Moderate</a:t>
            </a:r>
          </a:p>
          <a:p>
            <a:pPr marL="628650" lvl="1" indent="-171450">
              <a:buFont typeface="Arial" panose="020B0604020202020204" pitchFamily="34" charset="0"/>
              <a:buChar char="•"/>
            </a:pPr>
            <a:r>
              <a:rPr lang="en-US" b="0" u="none" dirty="0" err="1"/>
              <a:t>GxP</a:t>
            </a:r>
            <a:endParaRPr lang="en-US" b="0" u="none" dirty="0"/>
          </a:p>
          <a:p>
            <a:pPr marL="628650" lvl="1" indent="-171450">
              <a:buFont typeface="Arial" panose="020B0604020202020204" pitchFamily="34" charset="0"/>
              <a:buChar char="•"/>
            </a:pPr>
            <a:r>
              <a:rPr lang="en-US" b="0" u="none" dirty="0"/>
              <a:t>HIPPA</a:t>
            </a:r>
          </a:p>
          <a:p>
            <a:pPr marL="628650" lvl="1" indent="-171450">
              <a:buFont typeface="Arial" panose="020B0604020202020204" pitchFamily="34" charset="0"/>
              <a:buChar char="•"/>
            </a:pPr>
            <a:r>
              <a:rPr lang="en-US" b="0" u="none" dirty="0"/>
              <a:t>HITRUST</a:t>
            </a:r>
          </a:p>
          <a:p>
            <a:pPr marL="628650" lvl="1" indent="-171450">
              <a:buFont typeface="Arial" panose="020B0604020202020204" pitchFamily="34" charset="0"/>
              <a:buChar char="•"/>
            </a:pPr>
            <a:r>
              <a:rPr lang="en-US" b="0" u="none" dirty="0"/>
              <a:t>PCI DSS</a:t>
            </a:r>
          </a:p>
          <a:p>
            <a:pPr marL="628650" lvl="1" indent="-171450">
              <a:buFont typeface="Arial" panose="020B0604020202020204" pitchFamily="34" charset="0"/>
              <a:buChar char="•"/>
            </a:pPr>
            <a:r>
              <a:rPr lang="en-US" b="0" u="none" dirty="0"/>
              <a:t>Australian IREP </a:t>
            </a:r>
            <a:r>
              <a:rPr lang="en-US" b="0" u="none" dirty="0" err="1"/>
              <a:t>Unclassifed</a:t>
            </a:r>
            <a:endParaRPr lang="en-US" b="0" u="none" dirty="0"/>
          </a:p>
          <a:p>
            <a:pPr marL="628650" lvl="1" indent="-171450">
              <a:buFont typeface="Arial" panose="020B0604020202020204" pitchFamily="34" charset="0"/>
              <a:buChar char="•"/>
            </a:pPr>
            <a:r>
              <a:rPr lang="en-US" b="0" u="none" dirty="0"/>
              <a:t>Germany C5</a:t>
            </a:r>
          </a:p>
          <a:p>
            <a:pPr marL="628650" lvl="1" indent="-171450">
              <a:buFont typeface="Arial" panose="020B0604020202020204" pitchFamily="34" charset="0"/>
              <a:buChar char="•"/>
            </a:pPr>
            <a:r>
              <a:rPr lang="en-US" b="0" u="none" dirty="0"/>
              <a:t>Singapore MTCS Level 3</a:t>
            </a:r>
          </a:p>
          <a:p>
            <a:pPr marL="628650" lvl="1" indent="-171450">
              <a:buFont typeface="Arial" panose="020B0604020202020204" pitchFamily="34" charset="0"/>
              <a:buChar char="•"/>
            </a:pPr>
            <a:r>
              <a:rPr lang="en-US" b="0" u="none" dirty="0"/>
              <a:t>Spain ENS High</a:t>
            </a:r>
          </a:p>
          <a:p>
            <a:pPr marL="171450" lvl="0" indent="-171450">
              <a:buFont typeface="Arial" panose="020B0604020202020204" pitchFamily="34" charset="0"/>
              <a:buChar char="•"/>
            </a:pPr>
            <a:r>
              <a:rPr lang="en-US" b="0" u="none" dirty="0"/>
              <a:t>Encrypted at rest and in motion</a:t>
            </a:r>
          </a:p>
          <a:p>
            <a:pPr marL="171450" lvl="0" indent="-171450">
              <a:buFont typeface="Arial" panose="020B0604020202020204" pitchFamily="34" charset="0"/>
              <a:buChar char="•"/>
            </a:pPr>
            <a:r>
              <a:rPr lang="en-US" b="0" u="none" dirty="0"/>
              <a:t>Provides row level authorization and adheres to strict security standards</a:t>
            </a:r>
          </a:p>
          <a:p>
            <a:endParaRPr lang="en-US" dirty="0"/>
          </a:p>
        </p:txBody>
      </p:sp>
      <p:sp>
        <p:nvSpPr>
          <p:cNvPr id="4" name="Slide Number Placeholder 3"/>
          <p:cNvSpPr>
            <a:spLocks noGrp="1"/>
          </p:cNvSpPr>
          <p:nvPr>
            <p:ph type="sldNum" sz="quarter" idx="5"/>
          </p:nvPr>
        </p:nvSpPr>
        <p:spPr/>
        <p:txBody>
          <a:bodyPr/>
          <a:lstStyle/>
          <a:p>
            <a:fld id="{4C91D622-28E2-4C07-8E71-B2404B137EC6}" type="slidenum">
              <a:rPr lang="en-US" smtClean="0"/>
              <a:t>18</a:t>
            </a:fld>
            <a:endParaRPr lang="en-US"/>
          </a:p>
        </p:txBody>
      </p:sp>
    </p:spTree>
    <p:extLst>
      <p:ext uri="{BB962C8B-B14F-4D97-AF65-F5344CB8AC3E}">
        <p14:creationId xmlns:p14="http://schemas.microsoft.com/office/powerpoint/2010/main" val="745077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Cosmos DB uses an atom-record-sequence (ARS) system.  Basically, the Cosmos DB translates all data models into atom-record-sequence based models.</a:t>
            </a:r>
          </a:p>
          <a:p>
            <a:endParaRPr lang="en-US" dirty="0"/>
          </a:p>
          <a:p>
            <a:r>
              <a:rPr lang="en-US" dirty="0"/>
              <a:t>So, everything becomes either an atom, a record, or a sequence.</a:t>
            </a:r>
          </a:p>
          <a:p>
            <a:endParaRPr lang="en-US" dirty="0"/>
          </a:p>
          <a:p>
            <a:r>
              <a:rPr lang="en-US" dirty="0"/>
              <a:t>An atom is a primitive type.</a:t>
            </a:r>
          </a:p>
          <a:p>
            <a:endParaRPr lang="en-US" dirty="0"/>
          </a:p>
          <a:p>
            <a:r>
              <a:rPr lang="en-US" dirty="0"/>
              <a:t>A record is a struct</a:t>
            </a:r>
          </a:p>
          <a:p>
            <a:endParaRPr lang="en-US" dirty="0"/>
          </a:p>
          <a:p>
            <a:r>
              <a:rPr lang="en-US" dirty="0"/>
              <a:t>A sequence is an array of either atoms, records, or structs.</a:t>
            </a:r>
          </a:p>
        </p:txBody>
      </p:sp>
      <p:sp>
        <p:nvSpPr>
          <p:cNvPr id="4" name="Slide Number Placeholder 3"/>
          <p:cNvSpPr>
            <a:spLocks noGrp="1"/>
          </p:cNvSpPr>
          <p:nvPr>
            <p:ph type="sldNum" sz="quarter" idx="5"/>
          </p:nvPr>
        </p:nvSpPr>
        <p:spPr/>
        <p:txBody>
          <a:bodyPr/>
          <a:lstStyle/>
          <a:p>
            <a:fld id="{3CB84AD1-8B9E-4219-8E7B-65D7FBC247CE}" type="slidenum">
              <a:rPr lang="en-US" smtClean="0"/>
              <a:t>26</a:t>
            </a:fld>
            <a:endParaRPr lang="en-US"/>
          </a:p>
        </p:txBody>
      </p:sp>
    </p:spTree>
    <p:extLst>
      <p:ext uri="{BB962C8B-B14F-4D97-AF65-F5344CB8AC3E}">
        <p14:creationId xmlns:p14="http://schemas.microsoft.com/office/powerpoint/2010/main" val="15433264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cost of all database operations is normalized by Azure Cosmos DB and is expressed by Request Units (or RUs for short).  Request unit is a performance currency abstracting the system resources such as CPU, IOPs, and memory that are required to perform the database operations supported by Azure Cosmos DB.</a:t>
            </a:r>
          </a:p>
          <a:p>
            <a:endParaRPr lang="en-US" dirty="0"/>
          </a:p>
          <a:p>
            <a:r>
              <a:rPr lang="en-US" dirty="0"/>
              <a:t>The cost to do a point read (i.e. fetching a single item by its ID and partition key value) for a 1-Kb item is 1 RU.  All other database operations are similarly assigned a cost using </a:t>
            </a:r>
            <a:r>
              <a:rPr lang="en-US" dirty="0" err="1"/>
              <a:t>RUs.</a:t>
            </a:r>
            <a:r>
              <a:rPr lang="en-US" dirty="0"/>
              <a:t>  No matter which API you use to interact with your Azure Cosmos container, costs are always measured by </a:t>
            </a:r>
            <a:r>
              <a:rPr lang="en-US" dirty="0" err="1"/>
              <a:t>RUs.</a:t>
            </a:r>
            <a:r>
              <a:rPr lang="en-US" dirty="0"/>
              <a:t>  Whether the database operation is a write, point read, or query, costs are always measured in </a:t>
            </a:r>
            <a:r>
              <a:rPr lang="en-US" dirty="0" err="1"/>
              <a:t>RUs.</a:t>
            </a:r>
            <a:endParaRPr lang="en-US" dirty="0"/>
          </a:p>
          <a:p>
            <a:endParaRPr lang="en-US" dirty="0"/>
          </a:p>
          <a:p>
            <a:r>
              <a:rPr lang="en-US" dirty="0"/>
              <a:t>You can examine the response header to track the number of RUs that are consumed by any database operation.</a:t>
            </a:r>
          </a:p>
        </p:txBody>
      </p:sp>
      <p:sp>
        <p:nvSpPr>
          <p:cNvPr id="4" name="Slide Number Placeholder 3"/>
          <p:cNvSpPr>
            <a:spLocks noGrp="1"/>
          </p:cNvSpPr>
          <p:nvPr>
            <p:ph type="sldNum" sz="quarter" idx="5"/>
          </p:nvPr>
        </p:nvSpPr>
        <p:spPr/>
        <p:txBody>
          <a:bodyPr/>
          <a:lstStyle/>
          <a:p>
            <a:fld id="{3CB84AD1-8B9E-4219-8E7B-65D7FBC247CE}" type="slidenum">
              <a:rPr lang="en-US" smtClean="0"/>
              <a:t>28</a:t>
            </a:fld>
            <a:endParaRPr lang="en-US"/>
          </a:p>
        </p:txBody>
      </p:sp>
    </p:spTree>
    <p:extLst>
      <p:ext uri="{BB962C8B-B14F-4D97-AF65-F5344CB8AC3E}">
        <p14:creationId xmlns:p14="http://schemas.microsoft.com/office/powerpoint/2010/main" val="16099712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you estimate the number of RUs consumed by your workload, consider the following factors:</a:t>
            </a:r>
          </a:p>
          <a:p>
            <a:endParaRPr lang="en-US" dirty="0"/>
          </a:p>
          <a:p>
            <a:r>
              <a:rPr lang="en-US" b="1" dirty="0"/>
              <a:t>Item Size</a:t>
            </a:r>
            <a:r>
              <a:rPr lang="en-US" b="0" dirty="0"/>
              <a:t>: As the size of an item increases, the number of RUs consumed to read or write the item also increases.</a:t>
            </a:r>
            <a:endParaRPr lang="en-US" b="1" dirty="0"/>
          </a:p>
        </p:txBody>
      </p:sp>
      <p:sp>
        <p:nvSpPr>
          <p:cNvPr id="4" name="Slide Number Placeholder 3"/>
          <p:cNvSpPr>
            <a:spLocks noGrp="1"/>
          </p:cNvSpPr>
          <p:nvPr>
            <p:ph type="sldNum" sz="quarter" idx="5"/>
          </p:nvPr>
        </p:nvSpPr>
        <p:spPr/>
        <p:txBody>
          <a:bodyPr/>
          <a:lstStyle/>
          <a:p>
            <a:fld id="{3CB84AD1-8B9E-4219-8E7B-65D7FBC247CE}" type="slidenum">
              <a:rPr lang="en-US" smtClean="0"/>
              <a:t>29</a:t>
            </a:fld>
            <a:endParaRPr lang="en-US"/>
          </a:p>
        </p:txBody>
      </p:sp>
    </p:spTree>
    <p:extLst>
      <p:ext uri="{BB962C8B-B14F-4D97-AF65-F5344CB8AC3E}">
        <p14:creationId xmlns:p14="http://schemas.microsoft.com/office/powerpoint/2010/main" val="17834230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Item Indexing</a:t>
            </a:r>
            <a:r>
              <a:rPr lang="en-US" b="0" dirty="0"/>
              <a:t>: By default, each item is automatically indexed.  Fewer RUs are consumed if you choose not to index some of your items in a container.</a:t>
            </a:r>
            <a:endParaRPr lang="en-US" b="1" dirty="0"/>
          </a:p>
        </p:txBody>
      </p:sp>
      <p:sp>
        <p:nvSpPr>
          <p:cNvPr id="4" name="Slide Number Placeholder 3"/>
          <p:cNvSpPr>
            <a:spLocks noGrp="1"/>
          </p:cNvSpPr>
          <p:nvPr>
            <p:ph type="sldNum" sz="quarter" idx="5"/>
          </p:nvPr>
        </p:nvSpPr>
        <p:spPr/>
        <p:txBody>
          <a:bodyPr/>
          <a:lstStyle/>
          <a:p>
            <a:fld id="{3CB84AD1-8B9E-4219-8E7B-65D7FBC247CE}" type="slidenum">
              <a:rPr lang="en-US" smtClean="0"/>
              <a:t>30</a:t>
            </a:fld>
            <a:endParaRPr lang="en-US"/>
          </a:p>
        </p:txBody>
      </p:sp>
    </p:spTree>
    <p:extLst>
      <p:ext uri="{BB962C8B-B14F-4D97-AF65-F5344CB8AC3E}">
        <p14:creationId xmlns:p14="http://schemas.microsoft.com/office/powerpoint/2010/main" val="16560699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Item Property Count</a:t>
            </a:r>
            <a:r>
              <a:rPr lang="en-US" b="0" dirty="0"/>
              <a:t>: Assuming the default indexing is on all properties, the number of RUs consumed to write an item increases as the item property count increases.</a:t>
            </a:r>
            <a:endParaRPr lang="en-US" b="1" dirty="0"/>
          </a:p>
        </p:txBody>
      </p:sp>
      <p:sp>
        <p:nvSpPr>
          <p:cNvPr id="4" name="Slide Number Placeholder 3"/>
          <p:cNvSpPr>
            <a:spLocks noGrp="1"/>
          </p:cNvSpPr>
          <p:nvPr>
            <p:ph type="sldNum" sz="quarter" idx="5"/>
          </p:nvPr>
        </p:nvSpPr>
        <p:spPr/>
        <p:txBody>
          <a:bodyPr/>
          <a:lstStyle/>
          <a:p>
            <a:fld id="{3CB84AD1-8B9E-4219-8E7B-65D7FBC247CE}" type="slidenum">
              <a:rPr lang="en-US" smtClean="0"/>
              <a:t>31</a:t>
            </a:fld>
            <a:endParaRPr lang="en-US"/>
          </a:p>
        </p:txBody>
      </p:sp>
    </p:spTree>
    <p:extLst>
      <p:ext uri="{BB962C8B-B14F-4D97-AF65-F5344CB8AC3E}">
        <p14:creationId xmlns:p14="http://schemas.microsoft.com/office/powerpoint/2010/main" val="34600242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Indexed Properties</a:t>
            </a:r>
            <a:r>
              <a:rPr lang="en-US" b="0" dirty="0"/>
              <a:t>: An index policy on each container determines which properties are indexed by default.  To reduce the RU consumption for write operations, limit the number of indexed properties.</a:t>
            </a:r>
            <a:endParaRPr lang="en-US" b="1" dirty="0"/>
          </a:p>
        </p:txBody>
      </p:sp>
      <p:sp>
        <p:nvSpPr>
          <p:cNvPr id="4" name="Slide Number Placeholder 3"/>
          <p:cNvSpPr>
            <a:spLocks noGrp="1"/>
          </p:cNvSpPr>
          <p:nvPr>
            <p:ph type="sldNum" sz="quarter" idx="5"/>
          </p:nvPr>
        </p:nvSpPr>
        <p:spPr/>
        <p:txBody>
          <a:bodyPr/>
          <a:lstStyle/>
          <a:p>
            <a:fld id="{3CB84AD1-8B9E-4219-8E7B-65D7FBC247CE}" type="slidenum">
              <a:rPr lang="en-US" smtClean="0"/>
              <a:t>32</a:t>
            </a:fld>
            <a:endParaRPr lang="en-US"/>
          </a:p>
        </p:txBody>
      </p:sp>
    </p:spTree>
    <p:extLst>
      <p:ext uri="{BB962C8B-B14F-4D97-AF65-F5344CB8AC3E}">
        <p14:creationId xmlns:p14="http://schemas.microsoft.com/office/powerpoint/2010/main" val="29490023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Data Consistency</a:t>
            </a:r>
            <a:r>
              <a:rPr lang="en-US" b="0" dirty="0"/>
              <a:t>: The strong and bounded staleness consistency levels consume approximately two times more RUs while performing read operation when compared to that of other relaxed consistency levels.</a:t>
            </a:r>
            <a:endParaRPr lang="en-US" b="1" dirty="0"/>
          </a:p>
        </p:txBody>
      </p:sp>
      <p:sp>
        <p:nvSpPr>
          <p:cNvPr id="4" name="Slide Number Placeholder 3"/>
          <p:cNvSpPr>
            <a:spLocks noGrp="1"/>
          </p:cNvSpPr>
          <p:nvPr>
            <p:ph type="sldNum" sz="quarter" idx="5"/>
          </p:nvPr>
        </p:nvSpPr>
        <p:spPr/>
        <p:txBody>
          <a:bodyPr/>
          <a:lstStyle/>
          <a:p>
            <a:fld id="{3CB84AD1-8B9E-4219-8E7B-65D7FBC247CE}" type="slidenum">
              <a:rPr lang="en-US" smtClean="0"/>
              <a:t>33</a:t>
            </a:fld>
            <a:endParaRPr lang="en-US"/>
          </a:p>
        </p:txBody>
      </p:sp>
    </p:spTree>
    <p:extLst>
      <p:ext uri="{BB962C8B-B14F-4D97-AF65-F5344CB8AC3E}">
        <p14:creationId xmlns:p14="http://schemas.microsoft.com/office/powerpoint/2010/main" val="25052524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NEXT: </a:t>
            </a:r>
            <a:r>
              <a:rPr lang="en-US" sz="1200" b="1" dirty="0"/>
              <a:t>Elastic scale out of storage &amp; throughput</a:t>
            </a:r>
          </a:p>
        </p:txBody>
      </p:sp>
      <p:sp>
        <p:nvSpPr>
          <p:cNvPr id="4" name="Slide Number Placeholder 3"/>
          <p:cNvSpPr>
            <a:spLocks noGrp="1"/>
          </p:cNvSpPr>
          <p:nvPr>
            <p:ph type="sldNum" sz="quarter" idx="5"/>
          </p:nvPr>
        </p:nvSpPr>
        <p:spPr/>
        <p:txBody>
          <a:bodyPr/>
          <a:lstStyle/>
          <a:p>
            <a:fld id="{4C91D622-28E2-4C07-8E71-B2404B137EC6}" type="slidenum">
              <a:rPr lang="en-US" smtClean="0"/>
              <a:t>6</a:t>
            </a:fld>
            <a:endParaRPr lang="en-US"/>
          </a:p>
        </p:txBody>
      </p:sp>
    </p:spTree>
    <p:extLst>
      <p:ext uri="{BB962C8B-B14F-4D97-AF65-F5344CB8AC3E}">
        <p14:creationId xmlns:p14="http://schemas.microsoft.com/office/powerpoint/2010/main" val="8974049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Types of Reads</a:t>
            </a:r>
            <a:r>
              <a:rPr lang="en-US" b="0" dirty="0"/>
              <a:t>: Point reads cost significantly fewer RUs than queries.</a:t>
            </a:r>
            <a:endParaRPr lang="en-US" b="1" dirty="0"/>
          </a:p>
        </p:txBody>
      </p:sp>
      <p:sp>
        <p:nvSpPr>
          <p:cNvPr id="4" name="Slide Number Placeholder 3"/>
          <p:cNvSpPr>
            <a:spLocks noGrp="1"/>
          </p:cNvSpPr>
          <p:nvPr>
            <p:ph type="sldNum" sz="quarter" idx="5"/>
          </p:nvPr>
        </p:nvSpPr>
        <p:spPr/>
        <p:txBody>
          <a:bodyPr/>
          <a:lstStyle/>
          <a:p>
            <a:fld id="{3CB84AD1-8B9E-4219-8E7B-65D7FBC247CE}" type="slidenum">
              <a:rPr lang="en-US" smtClean="0"/>
              <a:t>34</a:t>
            </a:fld>
            <a:endParaRPr lang="en-US"/>
          </a:p>
        </p:txBody>
      </p:sp>
    </p:spTree>
    <p:extLst>
      <p:ext uri="{BB962C8B-B14F-4D97-AF65-F5344CB8AC3E}">
        <p14:creationId xmlns:p14="http://schemas.microsoft.com/office/powerpoint/2010/main" val="309022603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Query patterns</a:t>
            </a:r>
            <a:r>
              <a:rPr lang="en-US" b="0" dirty="0"/>
              <a:t>: The complexity of a query affects how many RUs are consumed for an operation.  Factors that affect the cost of query operations include:</a:t>
            </a:r>
          </a:p>
          <a:p>
            <a:endParaRPr lang="en-US" b="0" dirty="0"/>
          </a:p>
          <a:p>
            <a:pPr marL="171450" indent="-171450">
              <a:buFont typeface="Arial" panose="020B0604020202020204" pitchFamily="34" charset="0"/>
              <a:buChar char="•"/>
            </a:pPr>
            <a:r>
              <a:rPr lang="en-US" b="0" dirty="0"/>
              <a:t>The number of query results</a:t>
            </a:r>
          </a:p>
          <a:p>
            <a:pPr marL="171450" indent="-171450">
              <a:buFont typeface="Arial" panose="020B0604020202020204" pitchFamily="34" charset="0"/>
              <a:buChar char="•"/>
            </a:pPr>
            <a:r>
              <a:rPr lang="en-US" b="0" dirty="0"/>
              <a:t>The number of predicates</a:t>
            </a:r>
          </a:p>
          <a:p>
            <a:pPr marL="171450" indent="-171450">
              <a:buFont typeface="Arial" panose="020B0604020202020204" pitchFamily="34" charset="0"/>
              <a:buChar char="•"/>
            </a:pPr>
            <a:r>
              <a:rPr lang="en-US" b="0" dirty="0"/>
              <a:t>The nature of the predicates</a:t>
            </a:r>
          </a:p>
          <a:p>
            <a:pPr marL="171450" indent="-171450">
              <a:buFont typeface="Arial" panose="020B0604020202020204" pitchFamily="34" charset="0"/>
              <a:buChar char="•"/>
            </a:pPr>
            <a:r>
              <a:rPr lang="en-US" b="0" dirty="0"/>
              <a:t>The number of user-defined functions</a:t>
            </a:r>
          </a:p>
          <a:p>
            <a:pPr marL="171450" indent="-171450">
              <a:buFont typeface="Arial" panose="020B0604020202020204" pitchFamily="34" charset="0"/>
              <a:buChar char="•"/>
            </a:pPr>
            <a:r>
              <a:rPr lang="en-US" b="0" dirty="0"/>
              <a:t>The size of the source data</a:t>
            </a:r>
          </a:p>
          <a:p>
            <a:pPr marL="171450" indent="-171450">
              <a:buFont typeface="Arial" panose="020B0604020202020204" pitchFamily="34" charset="0"/>
              <a:buChar char="•"/>
            </a:pPr>
            <a:r>
              <a:rPr lang="en-US" b="0" dirty="0"/>
              <a:t>The size of the result set</a:t>
            </a:r>
          </a:p>
          <a:p>
            <a:pPr marL="171450" indent="-171450">
              <a:buFont typeface="Arial" panose="020B0604020202020204" pitchFamily="34" charset="0"/>
              <a:buChar char="•"/>
            </a:pPr>
            <a:r>
              <a:rPr lang="en-US" b="0" dirty="0"/>
              <a:t>Projections</a:t>
            </a:r>
          </a:p>
          <a:p>
            <a:pPr marL="0" indent="0">
              <a:buFont typeface="Arial" panose="020B0604020202020204" pitchFamily="34" charset="0"/>
              <a:buNone/>
            </a:pPr>
            <a:endParaRPr lang="en-US" b="0" dirty="0"/>
          </a:p>
          <a:p>
            <a:pPr marL="0" indent="0">
              <a:buFont typeface="Arial" panose="020B0604020202020204" pitchFamily="34" charset="0"/>
              <a:buNone/>
            </a:pPr>
            <a:r>
              <a:rPr lang="en-US" b="0" dirty="0"/>
              <a:t>The same query on the same data will always cost the same number of RUs on repeated executions.</a:t>
            </a:r>
            <a:endParaRPr lang="en-US" b="1" dirty="0"/>
          </a:p>
        </p:txBody>
      </p:sp>
      <p:sp>
        <p:nvSpPr>
          <p:cNvPr id="4" name="Slide Number Placeholder 3"/>
          <p:cNvSpPr>
            <a:spLocks noGrp="1"/>
          </p:cNvSpPr>
          <p:nvPr>
            <p:ph type="sldNum" sz="quarter" idx="5"/>
          </p:nvPr>
        </p:nvSpPr>
        <p:spPr/>
        <p:txBody>
          <a:bodyPr/>
          <a:lstStyle/>
          <a:p>
            <a:fld id="{3CB84AD1-8B9E-4219-8E7B-65D7FBC247CE}" type="slidenum">
              <a:rPr lang="en-US" smtClean="0"/>
              <a:t>35</a:t>
            </a:fld>
            <a:endParaRPr lang="en-US"/>
          </a:p>
        </p:txBody>
      </p:sp>
    </p:spTree>
    <p:extLst>
      <p:ext uri="{BB962C8B-B14F-4D97-AF65-F5344CB8AC3E}">
        <p14:creationId xmlns:p14="http://schemas.microsoft.com/office/powerpoint/2010/main" val="31442444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Script Usage</a:t>
            </a:r>
            <a:r>
              <a:rPr lang="en-US" b="0" dirty="0"/>
              <a:t>: As with queries, stored procedures and triggers consume RUs based on the complexity of the operations that are performed.  As you develop your application, inspect the request charge header to better understand how much RU capacity each operation consumes.</a:t>
            </a:r>
            <a:endParaRPr lang="en-US" b="1" dirty="0"/>
          </a:p>
        </p:txBody>
      </p:sp>
      <p:sp>
        <p:nvSpPr>
          <p:cNvPr id="4" name="Slide Number Placeholder 3"/>
          <p:cNvSpPr>
            <a:spLocks noGrp="1"/>
          </p:cNvSpPr>
          <p:nvPr>
            <p:ph type="sldNum" sz="quarter" idx="5"/>
          </p:nvPr>
        </p:nvSpPr>
        <p:spPr/>
        <p:txBody>
          <a:bodyPr/>
          <a:lstStyle/>
          <a:p>
            <a:fld id="{3CB84AD1-8B9E-4219-8E7B-65D7FBC247CE}" type="slidenum">
              <a:rPr lang="en-US" smtClean="0"/>
              <a:t>36</a:t>
            </a:fld>
            <a:endParaRPr lang="en-US"/>
          </a:p>
        </p:txBody>
      </p:sp>
    </p:spTree>
    <p:extLst>
      <p:ext uri="{BB962C8B-B14F-4D97-AF65-F5344CB8AC3E}">
        <p14:creationId xmlns:p14="http://schemas.microsoft.com/office/powerpoint/2010/main" val="66823150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logical partition consists of a set of items that have the same partition key.</a:t>
            </a:r>
          </a:p>
          <a:p>
            <a:endParaRPr lang="en-US" dirty="0"/>
          </a:p>
          <a:p>
            <a:r>
              <a:rPr lang="en-US" dirty="0"/>
              <a:t>For example, in a container that contains data about food nutrition, all items contain a </a:t>
            </a:r>
            <a:r>
              <a:rPr lang="en-US" i="1" dirty="0" err="1"/>
              <a:t>foodGroup</a:t>
            </a:r>
            <a:r>
              <a:rPr lang="en-US" dirty="0"/>
              <a:t> property.  You can use </a:t>
            </a:r>
            <a:r>
              <a:rPr lang="en-US" i="1" dirty="0" err="1"/>
              <a:t>foodGroup</a:t>
            </a:r>
            <a:r>
              <a:rPr lang="en-US" dirty="0"/>
              <a:t> as the partition key for the container.  Group of items that have specific values for </a:t>
            </a:r>
            <a:r>
              <a:rPr lang="en-US" i="1" dirty="0" err="1"/>
              <a:t>foodGroup</a:t>
            </a:r>
            <a:r>
              <a:rPr lang="en-US" dirty="0"/>
              <a:t>, such as </a:t>
            </a:r>
            <a:r>
              <a:rPr lang="en-US" i="1" dirty="0"/>
              <a:t>Beef Products</a:t>
            </a:r>
            <a:r>
              <a:rPr lang="en-US" dirty="0"/>
              <a:t>, </a:t>
            </a:r>
            <a:r>
              <a:rPr lang="en-US" i="1" dirty="0"/>
              <a:t>Baked Products</a:t>
            </a:r>
            <a:r>
              <a:rPr lang="en-US" dirty="0"/>
              <a:t>, and </a:t>
            </a:r>
            <a:r>
              <a:rPr lang="en-US" i="1" dirty="0"/>
              <a:t>Sausages and Luncheon Meats</a:t>
            </a:r>
            <a:r>
              <a:rPr lang="en-US" dirty="0"/>
              <a:t>, form distinct logical partitions.</a:t>
            </a:r>
          </a:p>
          <a:p>
            <a:endParaRPr lang="en-US" dirty="0"/>
          </a:p>
          <a:p>
            <a:r>
              <a:rPr lang="en-US" dirty="0"/>
              <a:t>There is no limit to the number of logical partitions in your container.  Each logical partition can store up to 20Gb of data.</a:t>
            </a:r>
          </a:p>
        </p:txBody>
      </p:sp>
      <p:sp>
        <p:nvSpPr>
          <p:cNvPr id="4" name="Slide Number Placeholder 3"/>
          <p:cNvSpPr>
            <a:spLocks noGrp="1"/>
          </p:cNvSpPr>
          <p:nvPr>
            <p:ph type="sldNum" sz="quarter" idx="5"/>
          </p:nvPr>
        </p:nvSpPr>
        <p:spPr/>
        <p:txBody>
          <a:bodyPr/>
          <a:lstStyle/>
          <a:p>
            <a:fld id="{3CB84AD1-8B9E-4219-8E7B-65D7FBC247CE}" type="slidenum">
              <a:rPr lang="en-US" smtClean="0"/>
              <a:t>40</a:t>
            </a:fld>
            <a:endParaRPr lang="en-US"/>
          </a:p>
        </p:txBody>
      </p:sp>
    </p:spTree>
    <p:extLst>
      <p:ext uri="{BB962C8B-B14F-4D97-AF65-F5344CB8AC3E}">
        <p14:creationId xmlns:p14="http://schemas.microsoft.com/office/powerpoint/2010/main" val="204880843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container is scaled by distributing data and throughput across physical partitions.  Internally, one or more logical partitions are mapped to a single physical partition.  Typically smaller containers have many logical partitions but they only require a single physical partition.  Unlike logical partitions, physical partitions are an internal implementation of the system and they are entirely managed by Azure Cosmos DB.</a:t>
            </a:r>
          </a:p>
          <a:p>
            <a:endParaRPr lang="en-US" dirty="0"/>
          </a:p>
          <a:p>
            <a:r>
              <a:rPr lang="en-US" dirty="0"/>
              <a:t>The number of physical partitions in your container depends on the following:</a:t>
            </a:r>
          </a:p>
          <a:p>
            <a:endParaRPr lang="en-US" dirty="0"/>
          </a:p>
          <a:p>
            <a:pPr marL="171450" indent="-171450">
              <a:buFont typeface="Arial" panose="020B0604020202020204" pitchFamily="34" charset="0"/>
              <a:buChar char="•"/>
            </a:pPr>
            <a:r>
              <a:rPr lang="en-US" dirty="0"/>
              <a:t>The number of throughput provisioned (each individual physical partition can provide a throughput of up to 10,000 request unites per second).</a:t>
            </a:r>
          </a:p>
          <a:p>
            <a:pPr marL="171450" indent="-171450">
              <a:buFont typeface="Arial" panose="020B0604020202020204" pitchFamily="34" charset="0"/>
              <a:buChar char="•"/>
            </a:pPr>
            <a:r>
              <a:rPr lang="en-US" dirty="0"/>
              <a:t>The total data storage (each individual physical partition can store up to 50-Gb of data)</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There is no limit to the total number of physical partitions in  your container.  As your provisioned throughput or data size grows, Azure Cosmos DB will automatically create new physical partitions by splitting existing ones.  Physical partition splits do not impact your application’s availability.  After the physical partition split, all data within a single logical partition will still be stored on the same physical partition.  A physical partition split simply creates a new mapping of logical partitions to physical partitions.</a:t>
            </a:r>
          </a:p>
        </p:txBody>
      </p:sp>
      <p:sp>
        <p:nvSpPr>
          <p:cNvPr id="4" name="Slide Number Placeholder 3"/>
          <p:cNvSpPr>
            <a:spLocks noGrp="1"/>
          </p:cNvSpPr>
          <p:nvPr>
            <p:ph type="sldNum" sz="quarter" idx="5"/>
          </p:nvPr>
        </p:nvSpPr>
        <p:spPr/>
        <p:txBody>
          <a:bodyPr/>
          <a:lstStyle/>
          <a:p>
            <a:fld id="{3CB84AD1-8B9E-4219-8E7B-65D7FBC247CE}" type="slidenum">
              <a:rPr lang="en-US" smtClean="0"/>
              <a:t>41</a:t>
            </a:fld>
            <a:endParaRPr lang="en-US"/>
          </a:p>
        </p:txBody>
      </p:sp>
    </p:spTree>
    <p:extLst>
      <p:ext uri="{BB962C8B-B14F-4D97-AF65-F5344CB8AC3E}">
        <p14:creationId xmlns:p14="http://schemas.microsoft.com/office/powerpoint/2010/main" val="167168555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a:t>
            </a:r>
            <a:r>
              <a:rPr lang="en-US" b="1" dirty="0"/>
              <a:t>all</a:t>
            </a:r>
            <a:r>
              <a:rPr lang="en-US" b="0" dirty="0"/>
              <a:t> containers, your partition key should:</a:t>
            </a:r>
          </a:p>
          <a:p>
            <a:endParaRPr lang="en-US" b="0" dirty="0"/>
          </a:p>
          <a:p>
            <a:pPr marL="171450" indent="-171450">
              <a:buFont typeface="Arial" panose="020B0604020202020204" pitchFamily="34" charset="0"/>
              <a:buChar char="•"/>
            </a:pPr>
            <a:r>
              <a:rPr lang="en-US" b="0" dirty="0"/>
              <a:t>Be a property that has a value which does not change.  If a property is your partition key, you cannot update that property’s value.</a:t>
            </a:r>
            <a:endParaRPr lang="en-US" dirty="0"/>
          </a:p>
        </p:txBody>
      </p:sp>
      <p:sp>
        <p:nvSpPr>
          <p:cNvPr id="4" name="Slide Number Placeholder 3"/>
          <p:cNvSpPr>
            <a:spLocks noGrp="1"/>
          </p:cNvSpPr>
          <p:nvPr>
            <p:ph type="sldNum" sz="quarter" idx="5"/>
          </p:nvPr>
        </p:nvSpPr>
        <p:spPr/>
        <p:txBody>
          <a:bodyPr/>
          <a:lstStyle/>
          <a:p>
            <a:fld id="{3CB84AD1-8B9E-4219-8E7B-65D7FBC247CE}" type="slidenum">
              <a:rPr lang="en-US" smtClean="0"/>
              <a:t>42</a:t>
            </a:fld>
            <a:endParaRPr lang="en-US"/>
          </a:p>
        </p:txBody>
      </p:sp>
    </p:spTree>
    <p:extLst>
      <p:ext uri="{BB962C8B-B14F-4D97-AF65-F5344CB8AC3E}">
        <p14:creationId xmlns:p14="http://schemas.microsoft.com/office/powerpoint/2010/main" val="423295912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Have a high cardinality.  In other words, the property should have a wide range of possible values.</a:t>
            </a:r>
          </a:p>
        </p:txBody>
      </p:sp>
      <p:sp>
        <p:nvSpPr>
          <p:cNvPr id="4" name="Slide Number Placeholder 3"/>
          <p:cNvSpPr>
            <a:spLocks noGrp="1"/>
          </p:cNvSpPr>
          <p:nvPr>
            <p:ph type="sldNum" sz="quarter" idx="5"/>
          </p:nvPr>
        </p:nvSpPr>
        <p:spPr/>
        <p:txBody>
          <a:bodyPr/>
          <a:lstStyle/>
          <a:p>
            <a:fld id="{3CB84AD1-8B9E-4219-8E7B-65D7FBC247CE}" type="slidenum">
              <a:rPr lang="en-US" smtClean="0"/>
              <a:t>43</a:t>
            </a:fld>
            <a:endParaRPr lang="en-US"/>
          </a:p>
        </p:txBody>
      </p:sp>
    </p:spTree>
    <p:extLst>
      <p:ext uri="{BB962C8B-B14F-4D97-AF65-F5344CB8AC3E}">
        <p14:creationId xmlns:p14="http://schemas.microsoft.com/office/powerpoint/2010/main" val="234827692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Spread request unit (RU) consumption and data storage evenly across all logical partitions.  This ensures even RU consumption and storage distribution across your physical partitions.</a:t>
            </a:r>
          </a:p>
          <a:p>
            <a:endParaRPr lang="en-US" dirty="0"/>
          </a:p>
          <a:p>
            <a:r>
              <a:rPr lang="en-US" dirty="0"/>
              <a:t>Some additional considerations for read-heavy containers</a:t>
            </a:r>
          </a:p>
        </p:txBody>
      </p:sp>
      <p:sp>
        <p:nvSpPr>
          <p:cNvPr id="4" name="Slide Number Placeholder 3"/>
          <p:cNvSpPr>
            <a:spLocks noGrp="1"/>
          </p:cNvSpPr>
          <p:nvPr>
            <p:ph type="sldNum" sz="quarter" idx="5"/>
          </p:nvPr>
        </p:nvSpPr>
        <p:spPr/>
        <p:txBody>
          <a:bodyPr/>
          <a:lstStyle/>
          <a:p>
            <a:fld id="{3CB84AD1-8B9E-4219-8E7B-65D7FBC247CE}" type="slidenum">
              <a:rPr lang="en-US" smtClean="0"/>
              <a:t>44</a:t>
            </a:fld>
            <a:endParaRPr lang="en-US"/>
          </a:p>
        </p:txBody>
      </p:sp>
    </p:spTree>
    <p:extLst>
      <p:ext uri="{BB962C8B-B14F-4D97-AF65-F5344CB8AC3E}">
        <p14:creationId xmlns:p14="http://schemas.microsoft.com/office/powerpoint/2010/main" val="159626051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large read-heavy containers, however, you might want to choose a partition key that appears frequently as a filter in your queries.</a:t>
            </a:r>
          </a:p>
          <a:p>
            <a:endParaRPr lang="en-US" dirty="0"/>
          </a:p>
          <a:p>
            <a:r>
              <a:rPr lang="en-US" dirty="0"/>
              <a:t>However, if your container is small, you probably do not have enough physical partitions to need to worry about the performance impact of cross-partition queries.  Most small containers in Azure Cosmos DB only require one or two physical partitions.</a:t>
            </a:r>
          </a:p>
          <a:p>
            <a:endParaRPr lang="en-US" dirty="0"/>
          </a:p>
          <a:p>
            <a:r>
              <a:rPr lang="en-US" dirty="0"/>
              <a:t>Your container will require more than a few physical partitions when either of the following are true:</a:t>
            </a:r>
          </a:p>
          <a:p>
            <a:endParaRPr lang="en-US" dirty="0"/>
          </a:p>
          <a:p>
            <a:pPr marL="171450" indent="-171450">
              <a:buFont typeface="Arial" panose="020B0604020202020204" pitchFamily="34" charset="0"/>
              <a:buChar char="•"/>
            </a:pPr>
            <a:r>
              <a:rPr lang="en-US" dirty="0"/>
              <a:t>Your container will have over 30,000 RU’s provisioned</a:t>
            </a:r>
          </a:p>
          <a:p>
            <a:pPr marL="171450" indent="-171450">
              <a:buFont typeface="Arial" panose="020B0604020202020204" pitchFamily="34" charset="0"/>
              <a:buChar char="•"/>
            </a:pPr>
            <a:r>
              <a:rPr lang="en-US" dirty="0"/>
              <a:t>Your container will store over 100-Gb of data</a:t>
            </a:r>
          </a:p>
        </p:txBody>
      </p:sp>
      <p:sp>
        <p:nvSpPr>
          <p:cNvPr id="4" name="Slide Number Placeholder 3"/>
          <p:cNvSpPr>
            <a:spLocks noGrp="1"/>
          </p:cNvSpPr>
          <p:nvPr>
            <p:ph type="sldNum" sz="quarter" idx="5"/>
          </p:nvPr>
        </p:nvSpPr>
        <p:spPr/>
        <p:txBody>
          <a:bodyPr/>
          <a:lstStyle/>
          <a:p>
            <a:fld id="{3CB84AD1-8B9E-4219-8E7B-65D7FBC247CE}" type="slidenum">
              <a:rPr lang="en-US" smtClean="0"/>
              <a:t>45</a:t>
            </a:fld>
            <a:endParaRPr lang="en-US"/>
          </a:p>
        </p:txBody>
      </p:sp>
    </p:spTree>
    <p:extLst>
      <p:ext uri="{BB962C8B-B14F-4D97-AF65-F5344CB8AC3E}">
        <p14:creationId xmlns:p14="http://schemas.microsoft.com/office/powerpoint/2010/main" val="101951093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i="1" dirty="0"/>
              <a:t>item Id</a:t>
            </a:r>
            <a:r>
              <a:rPr lang="en-US" i="0" dirty="0"/>
              <a:t> is a great partition key choice for the following reasons:</a:t>
            </a:r>
          </a:p>
          <a:p>
            <a:endParaRPr lang="en-US" i="0" dirty="0"/>
          </a:p>
          <a:p>
            <a:pPr marL="171450" indent="-171450">
              <a:buFont typeface="Arial" panose="020B0604020202020204" pitchFamily="34" charset="0"/>
              <a:buChar char="•"/>
            </a:pPr>
            <a:r>
              <a:rPr lang="en-US" i="0" dirty="0"/>
              <a:t>There are a wide range of possible values (one unique </a:t>
            </a:r>
            <a:r>
              <a:rPr lang="en-US" i="1" dirty="0"/>
              <a:t>item Id</a:t>
            </a:r>
            <a:r>
              <a:rPr lang="en-US" i="0" dirty="0"/>
              <a:t> per item)</a:t>
            </a:r>
          </a:p>
          <a:p>
            <a:pPr marL="171450" indent="-171450">
              <a:buFont typeface="Arial" panose="020B0604020202020204" pitchFamily="34" charset="0"/>
              <a:buChar char="•"/>
            </a:pPr>
            <a:r>
              <a:rPr lang="en-US" i="0" dirty="0"/>
              <a:t>Because there is a unique </a:t>
            </a:r>
            <a:r>
              <a:rPr lang="en-US" i="1" dirty="0"/>
              <a:t>item Id</a:t>
            </a:r>
            <a:r>
              <a:rPr lang="en-US" i="0" dirty="0"/>
              <a:t> per item, the </a:t>
            </a:r>
            <a:r>
              <a:rPr lang="en-US" i="1" dirty="0"/>
              <a:t>item Id</a:t>
            </a:r>
            <a:r>
              <a:rPr lang="en-US" i="0" dirty="0"/>
              <a:t> does a great job at evenly balancing RU consumption and data storage</a:t>
            </a:r>
          </a:p>
          <a:p>
            <a:pPr marL="171450" indent="-171450">
              <a:buFont typeface="Arial" panose="020B0604020202020204" pitchFamily="34" charset="0"/>
              <a:buChar char="•"/>
            </a:pPr>
            <a:r>
              <a:rPr lang="en-US" i="0" dirty="0"/>
              <a:t>You can easily do efficient point reads since you will always know an item’s partition key if you know it’s </a:t>
            </a:r>
            <a:r>
              <a:rPr lang="en-US" i="1" dirty="0"/>
              <a:t>item Id</a:t>
            </a:r>
          </a:p>
          <a:p>
            <a:pPr marL="0" indent="0">
              <a:buFont typeface="Arial" panose="020B0604020202020204" pitchFamily="34" charset="0"/>
              <a:buNone/>
            </a:pPr>
            <a:endParaRPr lang="en-US" i="1"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i="0" dirty="0"/>
              <a:t>Some things to consider when selecting the </a:t>
            </a:r>
            <a:r>
              <a:rPr lang="en-US" i="1" dirty="0"/>
              <a:t>item Id</a:t>
            </a:r>
            <a:r>
              <a:rPr lang="en-US" i="0" dirty="0"/>
              <a:t> as the partition key include:</a:t>
            </a:r>
          </a:p>
        </p:txBody>
      </p:sp>
      <p:sp>
        <p:nvSpPr>
          <p:cNvPr id="4" name="Slide Number Placeholder 3"/>
          <p:cNvSpPr>
            <a:spLocks noGrp="1"/>
          </p:cNvSpPr>
          <p:nvPr>
            <p:ph type="sldNum" sz="quarter" idx="5"/>
          </p:nvPr>
        </p:nvSpPr>
        <p:spPr/>
        <p:txBody>
          <a:bodyPr/>
          <a:lstStyle/>
          <a:p>
            <a:fld id="{3CB84AD1-8B9E-4219-8E7B-65D7FBC247CE}" type="slidenum">
              <a:rPr lang="en-US" smtClean="0"/>
              <a:t>46</a:t>
            </a:fld>
            <a:endParaRPr lang="en-US"/>
          </a:p>
        </p:txBody>
      </p:sp>
    </p:spTree>
    <p:extLst>
      <p:ext uri="{BB962C8B-B14F-4D97-AF65-F5344CB8AC3E}">
        <p14:creationId xmlns:p14="http://schemas.microsoft.com/office/powerpoint/2010/main" val="2536034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Elastic scalability of throughput and storage, worldwide</a:t>
            </a:r>
            <a:endParaRPr lang="en-US" b="0" u="none" dirty="0"/>
          </a:p>
          <a:p>
            <a:pPr marL="171450" indent="-171450">
              <a:buFont typeface="Arial" panose="020B0604020202020204" pitchFamily="34" charset="0"/>
              <a:buChar char="•"/>
            </a:pPr>
            <a:r>
              <a:rPr lang="en-US" b="0" u="none" dirty="0"/>
              <a:t>Designed with transparent horizontal partitioning and multi-master replication</a:t>
            </a:r>
          </a:p>
          <a:p>
            <a:pPr marL="171450" indent="-171450">
              <a:buFont typeface="Arial" panose="020B0604020202020204" pitchFamily="34" charset="0"/>
              <a:buChar char="•"/>
            </a:pPr>
            <a:r>
              <a:rPr lang="en-US" b="0" u="none" dirty="0"/>
              <a:t>Offers unprecedent elastic scalability for your writes and reads, all around the globe</a:t>
            </a:r>
          </a:p>
          <a:p>
            <a:pPr marL="171450" indent="-171450">
              <a:buFont typeface="Arial" panose="020B0604020202020204" pitchFamily="34" charset="0"/>
              <a:buChar char="•"/>
            </a:pPr>
            <a:r>
              <a:rPr lang="en-US" b="0" u="none" dirty="0"/>
              <a:t>Elastically scale up from thousands to hundreds of millions of requests per second around the global with a single API call and pay only for the throughput (and storage) you need</a:t>
            </a:r>
          </a:p>
          <a:p>
            <a:pPr marL="171450" indent="-171450">
              <a:buFont typeface="Arial" panose="020B0604020202020204" pitchFamily="34" charset="0"/>
              <a:buChar char="•"/>
            </a:pPr>
            <a:r>
              <a:rPr lang="en-US" b="0" u="none" dirty="0"/>
              <a:t>Helps you deal with unexpected spikes in your workloads without having to over-provision for the peak</a:t>
            </a:r>
            <a:endParaRPr lang="en-US" b="1" u="sng" dirty="0"/>
          </a:p>
          <a:p>
            <a:endParaRPr lang="en-US" dirty="0"/>
          </a:p>
        </p:txBody>
      </p:sp>
      <p:sp>
        <p:nvSpPr>
          <p:cNvPr id="4" name="Slide Number Placeholder 3"/>
          <p:cNvSpPr>
            <a:spLocks noGrp="1"/>
          </p:cNvSpPr>
          <p:nvPr>
            <p:ph type="sldNum" sz="quarter" idx="5"/>
          </p:nvPr>
        </p:nvSpPr>
        <p:spPr/>
        <p:txBody>
          <a:bodyPr/>
          <a:lstStyle/>
          <a:p>
            <a:fld id="{4C91D622-28E2-4C07-8E71-B2404B137EC6}" type="slidenum">
              <a:rPr lang="en-US" smtClean="0"/>
              <a:t>7</a:t>
            </a:fld>
            <a:endParaRPr lang="en-US"/>
          </a:p>
        </p:txBody>
      </p:sp>
    </p:spTree>
    <p:extLst>
      <p:ext uri="{BB962C8B-B14F-4D97-AF65-F5344CB8AC3E}">
        <p14:creationId xmlns:p14="http://schemas.microsoft.com/office/powerpoint/2010/main" val="347958649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i="0" dirty="0"/>
              <a:t>Some things to consider when selecting the </a:t>
            </a:r>
            <a:r>
              <a:rPr lang="en-US" i="1" dirty="0"/>
              <a:t>item Id</a:t>
            </a:r>
            <a:r>
              <a:rPr lang="en-US" i="0" dirty="0"/>
              <a:t> as the partition key include:</a:t>
            </a:r>
          </a:p>
          <a:p>
            <a:pPr marL="0" indent="0">
              <a:buFont typeface="Arial" panose="020B0604020202020204" pitchFamily="34" charset="0"/>
              <a:buNone/>
            </a:pPr>
            <a:endParaRPr lang="en-US" i="0" dirty="0"/>
          </a:p>
          <a:p>
            <a:pPr marL="171450" indent="-171450">
              <a:buFont typeface="Arial" panose="020B0604020202020204" pitchFamily="34" charset="0"/>
              <a:buChar char="•"/>
            </a:pPr>
            <a:r>
              <a:rPr lang="en-US" i="0" dirty="0"/>
              <a:t>If the </a:t>
            </a:r>
            <a:r>
              <a:rPr lang="en-US" i="1" dirty="0"/>
              <a:t>Item Id</a:t>
            </a:r>
            <a:r>
              <a:rPr lang="en-US" i="0" dirty="0"/>
              <a:t> is the partition key, it will become a unique identifier throughout your entire container</a:t>
            </a:r>
          </a:p>
          <a:p>
            <a:pPr marL="171450" indent="-171450">
              <a:buFont typeface="Arial" panose="020B0604020202020204" pitchFamily="34" charset="0"/>
              <a:buChar char="•"/>
            </a:pPr>
            <a:r>
              <a:rPr lang="en-US" i="0" dirty="0"/>
              <a:t>If you have a read-heavy container that has a lot of physical partitions, queries will be more efficient if they have an equality filter with the </a:t>
            </a:r>
            <a:r>
              <a:rPr lang="en-US" i="1" dirty="0"/>
              <a:t>item Id</a:t>
            </a:r>
            <a:r>
              <a:rPr lang="en-US" i="0" dirty="0"/>
              <a:t>.</a:t>
            </a:r>
          </a:p>
          <a:p>
            <a:pPr marL="171450" indent="-171450">
              <a:buFont typeface="Arial" panose="020B0604020202020204" pitchFamily="34" charset="0"/>
              <a:buChar char="•"/>
            </a:pPr>
            <a:r>
              <a:rPr lang="en-US" i="0" dirty="0"/>
              <a:t>You cannot run stored procedures or triggers across multiple logical partitions</a:t>
            </a:r>
            <a:endParaRPr lang="en-US" dirty="0"/>
          </a:p>
        </p:txBody>
      </p:sp>
      <p:sp>
        <p:nvSpPr>
          <p:cNvPr id="4" name="Slide Number Placeholder 3"/>
          <p:cNvSpPr>
            <a:spLocks noGrp="1"/>
          </p:cNvSpPr>
          <p:nvPr>
            <p:ph type="sldNum" sz="quarter" idx="5"/>
          </p:nvPr>
        </p:nvSpPr>
        <p:spPr/>
        <p:txBody>
          <a:bodyPr/>
          <a:lstStyle/>
          <a:p>
            <a:fld id="{3CB84AD1-8B9E-4219-8E7B-65D7FBC247CE}" type="slidenum">
              <a:rPr lang="en-US" smtClean="0"/>
              <a:t>47</a:t>
            </a:fld>
            <a:endParaRPr lang="en-US"/>
          </a:p>
        </p:txBody>
      </p:sp>
    </p:spTree>
    <p:extLst>
      <p:ext uri="{BB962C8B-B14F-4D97-AF65-F5344CB8AC3E}">
        <p14:creationId xmlns:p14="http://schemas.microsoft.com/office/powerpoint/2010/main" val="410015103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Set Throughput on a Database</a:t>
            </a:r>
            <a:endParaRPr lang="en-US" b="0" u="none" dirty="0"/>
          </a:p>
          <a:p>
            <a:r>
              <a:rPr lang="en-US" b="0" u="none" dirty="0"/>
              <a:t>When you provision throughput on an Azure Cosmos database, the throughput is shared across all the containers in the database.</a:t>
            </a:r>
          </a:p>
          <a:p>
            <a:endParaRPr lang="en-US" b="0" u="none" dirty="0"/>
          </a:p>
          <a:p>
            <a:r>
              <a:rPr lang="en-US" b="0" u="none" dirty="0"/>
              <a:t>Sharing the database-level provisioned throughput among its containers is analogous to hosting a database on a cluster of machines.  Because all containers within a database share the resources available on a machine, you naturally do not get predictable performance on any specific container.</a:t>
            </a:r>
          </a:p>
          <a:p>
            <a:endParaRPr lang="en-US" b="0" u="none" dirty="0"/>
          </a:p>
          <a:p>
            <a:r>
              <a:rPr lang="en-US" b="0" u="none" dirty="0"/>
              <a:t>Because all containers within the database share the provisioned throughput, Azure Cosmos DB does not provide any predictable </a:t>
            </a:r>
            <a:r>
              <a:rPr lang="en-US" b="0" u="none" dirty="0" err="1"/>
              <a:t>throuhgpout</a:t>
            </a:r>
            <a:r>
              <a:rPr lang="en-US" b="0" u="none" dirty="0"/>
              <a:t> guarantees for a particular container in that database.  The portion of the throughput that a specific container can receive is dependent on:</a:t>
            </a:r>
          </a:p>
          <a:p>
            <a:endParaRPr lang="en-US" b="0" u="none" dirty="0"/>
          </a:p>
          <a:p>
            <a:pPr marL="171450" indent="-171450">
              <a:buFont typeface="Arial" panose="020B0604020202020204" pitchFamily="34" charset="0"/>
              <a:buChar char="•"/>
            </a:pPr>
            <a:r>
              <a:rPr lang="en-US" b="0" u="none" dirty="0"/>
              <a:t>The number of containers</a:t>
            </a:r>
          </a:p>
          <a:p>
            <a:pPr marL="171450" indent="-171450">
              <a:buFont typeface="Arial" panose="020B0604020202020204" pitchFamily="34" charset="0"/>
              <a:buChar char="•"/>
            </a:pPr>
            <a:r>
              <a:rPr lang="en-US" b="0" u="none" dirty="0"/>
              <a:t>The choice of partition keys for various containers</a:t>
            </a:r>
          </a:p>
          <a:p>
            <a:pPr marL="171450" indent="-171450">
              <a:buFont typeface="Arial" panose="020B0604020202020204" pitchFamily="34" charset="0"/>
              <a:buChar char="•"/>
            </a:pPr>
            <a:r>
              <a:rPr lang="en-US" b="0" u="none" dirty="0"/>
              <a:t>The distribution of the workload across various logical partitions of the containers</a:t>
            </a:r>
          </a:p>
          <a:p>
            <a:pPr marL="171450" indent="-171450">
              <a:buFont typeface="Arial" panose="020B0604020202020204" pitchFamily="34" charset="0"/>
              <a:buChar char="•"/>
            </a:pPr>
            <a:endParaRPr lang="en-US" b="0" u="none" dirty="0"/>
          </a:p>
          <a:p>
            <a:pPr marL="0" indent="0">
              <a:buFont typeface="Arial" panose="020B0604020202020204" pitchFamily="34" charset="0"/>
              <a:buNone/>
            </a:pPr>
            <a:r>
              <a:rPr lang="en-US" b="0" u="none" dirty="0"/>
              <a:t>Containers in a shared throughput database share the throughput allocated to that database.  You can have up to four containers with a minimum of 400 RU/s on the database.  With standard (manual provisioned throughput, each new container after the first four will require an additional 100 RU/s minimum.</a:t>
            </a:r>
          </a:p>
          <a:p>
            <a:pPr marL="0" indent="0">
              <a:buFont typeface="Arial" panose="020B0604020202020204" pitchFamily="34" charset="0"/>
              <a:buNone/>
            </a:pPr>
            <a:endParaRPr lang="en-US" b="0" u="none" dirty="0"/>
          </a:p>
          <a:p>
            <a:pPr marL="0" indent="0">
              <a:buFont typeface="Arial" panose="020B0604020202020204" pitchFamily="34" charset="0"/>
              <a:buNone/>
            </a:pPr>
            <a:r>
              <a:rPr lang="en-US" b="0" u="none" dirty="0"/>
              <a:t>Maximum of 25 containers in a shared throughput database, which better enables throughput sharing across the containers.  After the first 25 containers, you can add more containers to the database only if they are provisioned with dedicated throughput, which is separate from the shared throughput of the database.</a:t>
            </a:r>
          </a:p>
          <a:p>
            <a:pPr marL="0" indent="0">
              <a:buFont typeface="Arial" panose="020B0604020202020204" pitchFamily="34" charset="0"/>
              <a:buNone/>
            </a:pPr>
            <a:endParaRPr lang="en-US" b="0" u="none" dirty="0"/>
          </a:p>
          <a:p>
            <a:pPr marL="0" indent="0">
              <a:buFont typeface="Arial" panose="020B0604020202020204" pitchFamily="34" charset="0"/>
              <a:buNone/>
            </a:pPr>
            <a:r>
              <a:rPr lang="en-US" b="0" u="none" dirty="0"/>
              <a:t>With </a:t>
            </a:r>
            <a:r>
              <a:rPr lang="en-US" b="0" u="none" dirty="0" err="1"/>
              <a:t>autoscale</a:t>
            </a:r>
            <a:r>
              <a:rPr lang="en-US" b="0" u="none" dirty="0"/>
              <a:t> provisioned throughput, you can have up to 25 containers in a database with </a:t>
            </a:r>
            <a:r>
              <a:rPr lang="en-US" b="0" u="none" dirty="0" err="1"/>
              <a:t>autoscale</a:t>
            </a:r>
            <a:r>
              <a:rPr lang="en-US" b="0" u="none" dirty="0"/>
              <a:t> max 4000 RU/s (scales between 400 – 4000 RU/s).</a:t>
            </a:r>
          </a:p>
          <a:p>
            <a:pPr marL="0" indent="0">
              <a:buFont typeface="Arial" panose="020B0604020202020204" pitchFamily="34" charset="0"/>
              <a:buNone/>
            </a:pPr>
            <a:endParaRPr lang="en-US" b="0" u="none" dirty="0"/>
          </a:p>
        </p:txBody>
      </p:sp>
      <p:sp>
        <p:nvSpPr>
          <p:cNvPr id="4" name="Slide Number Placeholder 3"/>
          <p:cNvSpPr>
            <a:spLocks noGrp="1"/>
          </p:cNvSpPr>
          <p:nvPr>
            <p:ph type="sldNum" sz="quarter" idx="5"/>
          </p:nvPr>
        </p:nvSpPr>
        <p:spPr/>
        <p:txBody>
          <a:bodyPr/>
          <a:lstStyle/>
          <a:p>
            <a:fld id="{3CB84AD1-8B9E-4219-8E7B-65D7FBC247CE}" type="slidenum">
              <a:rPr lang="en-US" smtClean="0"/>
              <a:t>49</a:t>
            </a:fld>
            <a:endParaRPr lang="en-US"/>
          </a:p>
        </p:txBody>
      </p:sp>
    </p:spTree>
    <p:extLst>
      <p:ext uri="{BB962C8B-B14F-4D97-AF65-F5344CB8AC3E}">
        <p14:creationId xmlns:p14="http://schemas.microsoft.com/office/powerpoint/2010/main" val="219287287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u="none" dirty="0"/>
              <a:t>This image shows how a physical partition can host one or more logical partitions that belong to different containers within a database..</a:t>
            </a:r>
          </a:p>
        </p:txBody>
      </p:sp>
      <p:sp>
        <p:nvSpPr>
          <p:cNvPr id="4" name="Slide Number Placeholder 3"/>
          <p:cNvSpPr>
            <a:spLocks noGrp="1"/>
          </p:cNvSpPr>
          <p:nvPr>
            <p:ph type="sldNum" sz="quarter" idx="5"/>
          </p:nvPr>
        </p:nvSpPr>
        <p:spPr/>
        <p:txBody>
          <a:bodyPr/>
          <a:lstStyle/>
          <a:p>
            <a:fld id="{3CB84AD1-8B9E-4219-8E7B-65D7FBC247CE}" type="slidenum">
              <a:rPr lang="en-US" smtClean="0"/>
              <a:t>50</a:t>
            </a:fld>
            <a:endParaRPr lang="en-US"/>
          </a:p>
        </p:txBody>
      </p:sp>
    </p:spTree>
    <p:extLst>
      <p:ext uri="{BB962C8B-B14F-4D97-AF65-F5344CB8AC3E}">
        <p14:creationId xmlns:p14="http://schemas.microsoft.com/office/powerpoint/2010/main" val="213141237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u="sng" dirty="0"/>
              <a:t>Set throughput on a container</a:t>
            </a:r>
            <a:endParaRPr lang="en-US" b="0" u="none" dirty="0"/>
          </a:p>
          <a:p>
            <a:pPr marL="0" indent="0">
              <a:buFont typeface="Arial" panose="020B0604020202020204" pitchFamily="34" charset="0"/>
              <a:buNone/>
            </a:pPr>
            <a:r>
              <a:rPr lang="en-US" b="0" u="none" dirty="0"/>
              <a:t>The throughput provisioned on an Azure Cosmos container is exclusively reserved for that container.  The container receives the provisioned throughput all the time.</a:t>
            </a:r>
          </a:p>
          <a:p>
            <a:pPr marL="0" indent="0">
              <a:buFont typeface="Arial" panose="020B0604020202020204" pitchFamily="34" charset="0"/>
              <a:buNone/>
            </a:pPr>
            <a:endParaRPr lang="en-US" b="0" u="none" dirty="0"/>
          </a:p>
          <a:p>
            <a:pPr marL="0" indent="0">
              <a:buFont typeface="Arial" panose="020B0604020202020204" pitchFamily="34" charset="0"/>
              <a:buNone/>
            </a:pPr>
            <a:r>
              <a:rPr lang="en-US" b="0" u="none" dirty="0"/>
              <a:t>The throughput provisioned for a container is evenly distributed among its physical partitions, and assuming a good partition key that distributes the logical partitions evenly among the physical partitions, the throughput is also distributed evenly across all the logical partitions of the container.</a:t>
            </a:r>
          </a:p>
          <a:p>
            <a:pPr marL="0" indent="0">
              <a:buFont typeface="Arial" panose="020B0604020202020204" pitchFamily="34" charset="0"/>
              <a:buNone/>
            </a:pPr>
            <a:endParaRPr lang="en-US" b="0" u="none" dirty="0"/>
          </a:p>
          <a:p>
            <a:pPr marL="0" indent="0">
              <a:buFont typeface="Arial" panose="020B0604020202020204" pitchFamily="34" charset="0"/>
              <a:buNone/>
            </a:pPr>
            <a:r>
              <a:rPr lang="en-US" b="0" u="none" dirty="0"/>
              <a:t>You cannot selectively specify the throughput for logical partitions.  Because one or more logical partitions of a container are hosted by a physical partition, the physical partitions belong exclusively to the container and support the throughput provisioned on the container.</a:t>
            </a:r>
          </a:p>
          <a:p>
            <a:pPr marL="0" indent="0">
              <a:buFont typeface="Arial" panose="020B0604020202020204" pitchFamily="34" charset="0"/>
              <a:buNone/>
            </a:pPr>
            <a:endParaRPr lang="en-US" b="0" u="none" dirty="0"/>
          </a:p>
          <a:p>
            <a:pPr marL="0" indent="0">
              <a:buFont typeface="Arial" panose="020B0604020202020204" pitchFamily="34" charset="0"/>
              <a:buNone/>
            </a:pPr>
            <a:r>
              <a:rPr lang="en-US" b="0" u="none" dirty="0"/>
              <a:t>Microsoft recommends that you configure throughput at the container granularity when you want predictable performance for the container.</a:t>
            </a:r>
          </a:p>
        </p:txBody>
      </p:sp>
      <p:sp>
        <p:nvSpPr>
          <p:cNvPr id="4" name="Slide Number Placeholder 3"/>
          <p:cNvSpPr>
            <a:spLocks noGrp="1"/>
          </p:cNvSpPr>
          <p:nvPr>
            <p:ph type="sldNum" sz="quarter" idx="5"/>
          </p:nvPr>
        </p:nvSpPr>
        <p:spPr/>
        <p:txBody>
          <a:bodyPr/>
          <a:lstStyle/>
          <a:p>
            <a:fld id="{3CB84AD1-8B9E-4219-8E7B-65D7FBC247CE}" type="slidenum">
              <a:rPr lang="en-US" smtClean="0"/>
              <a:t>51</a:t>
            </a:fld>
            <a:endParaRPr lang="en-US"/>
          </a:p>
        </p:txBody>
      </p:sp>
    </p:spTree>
    <p:extLst>
      <p:ext uri="{BB962C8B-B14F-4D97-AF65-F5344CB8AC3E}">
        <p14:creationId xmlns:p14="http://schemas.microsoft.com/office/powerpoint/2010/main" val="139204010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u="none" dirty="0"/>
              <a:t>This image shows how a physical partition hosts one or more logical partitions of a container.</a:t>
            </a:r>
          </a:p>
        </p:txBody>
      </p:sp>
      <p:sp>
        <p:nvSpPr>
          <p:cNvPr id="4" name="Slide Number Placeholder 3"/>
          <p:cNvSpPr>
            <a:spLocks noGrp="1"/>
          </p:cNvSpPr>
          <p:nvPr>
            <p:ph type="sldNum" sz="quarter" idx="5"/>
          </p:nvPr>
        </p:nvSpPr>
        <p:spPr/>
        <p:txBody>
          <a:bodyPr/>
          <a:lstStyle/>
          <a:p>
            <a:fld id="{3CB84AD1-8B9E-4219-8E7B-65D7FBC247CE}" type="slidenum">
              <a:rPr lang="en-US" smtClean="0"/>
              <a:t>52</a:t>
            </a:fld>
            <a:endParaRPr lang="en-US"/>
          </a:p>
        </p:txBody>
      </p:sp>
    </p:spTree>
    <p:extLst>
      <p:ext uri="{BB962C8B-B14F-4D97-AF65-F5344CB8AC3E}">
        <p14:creationId xmlns:p14="http://schemas.microsoft.com/office/powerpoint/2010/main" val="99486985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u="sng" dirty="0"/>
              <a:t>Set throughput on a database and a container</a:t>
            </a:r>
            <a:endParaRPr lang="en-US" b="0" u="none" dirty="0"/>
          </a:p>
          <a:p>
            <a:pPr marL="0" indent="0">
              <a:buFont typeface="Arial" panose="020B0604020202020204" pitchFamily="34" charset="0"/>
              <a:buNone/>
            </a:pPr>
            <a:r>
              <a:rPr lang="en-US" b="0" u="none" dirty="0"/>
              <a:t>You can combine the two models.  Provisioning throughput on both the database and the container is allowed.</a:t>
            </a:r>
            <a:endParaRPr lang="en-US" b="1" u="sng" dirty="0"/>
          </a:p>
        </p:txBody>
      </p:sp>
      <p:sp>
        <p:nvSpPr>
          <p:cNvPr id="4" name="Slide Number Placeholder 3"/>
          <p:cNvSpPr>
            <a:spLocks noGrp="1"/>
          </p:cNvSpPr>
          <p:nvPr>
            <p:ph type="sldNum" sz="quarter" idx="5"/>
          </p:nvPr>
        </p:nvSpPr>
        <p:spPr/>
        <p:txBody>
          <a:bodyPr/>
          <a:lstStyle/>
          <a:p>
            <a:fld id="{3CB84AD1-8B9E-4219-8E7B-65D7FBC247CE}" type="slidenum">
              <a:rPr lang="en-US" smtClean="0"/>
              <a:t>53</a:t>
            </a:fld>
            <a:endParaRPr lang="en-US"/>
          </a:p>
        </p:txBody>
      </p:sp>
    </p:spTree>
    <p:extLst>
      <p:ext uri="{BB962C8B-B14F-4D97-AF65-F5344CB8AC3E}">
        <p14:creationId xmlns:p14="http://schemas.microsoft.com/office/powerpoint/2010/main" val="208899501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u="none" dirty="0"/>
              <a:t>In Azure Cosmos DB, you can configure either standard (manual) or </a:t>
            </a:r>
            <a:r>
              <a:rPr lang="en-US" b="0" u="none" dirty="0" err="1"/>
              <a:t>autoscale</a:t>
            </a:r>
            <a:r>
              <a:rPr lang="en-US" b="0" u="none" dirty="0"/>
              <a:t> provisioned throughput on your database and containers.  </a:t>
            </a:r>
            <a:r>
              <a:rPr lang="en-US" b="0" u="none" dirty="0" err="1"/>
              <a:t>Autoscale</a:t>
            </a:r>
            <a:r>
              <a:rPr lang="en-US" b="0" u="none" dirty="0"/>
              <a:t> provisioned throughput allows you to </a:t>
            </a:r>
            <a:r>
              <a:rPr lang="en-US" b="1" u="none" dirty="0"/>
              <a:t>scale the throughput of your database or container automatically and instantly</a:t>
            </a:r>
            <a:r>
              <a:rPr lang="en-US" b="0" u="none" dirty="0"/>
              <a:t>.  The throughput is scaled based on the usage, without impacting the availability, latency, throughput, or performance of the workload.</a:t>
            </a:r>
          </a:p>
          <a:p>
            <a:pPr marL="0" indent="0">
              <a:buFont typeface="Arial" panose="020B0604020202020204" pitchFamily="34" charset="0"/>
              <a:buNone/>
            </a:pPr>
            <a:endParaRPr lang="en-US" b="0" u="none" dirty="0"/>
          </a:p>
          <a:p>
            <a:pPr marL="0" indent="0">
              <a:buFont typeface="Arial" panose="020B0604020202020204" pitchFamily="34" charset="0"/>
              <a:buNone/>
            </a:pPr>
            <a:r>
              <a:rPr lang="en-US" b="0" u="none" dirty="0" err="1"/>
              <a:t>Autoscale</a:t>
            </a:r>
            <a:r>
              <a:rPr lang="en-US" b="0" u="none" dirty="0"/>
              <a:t> provisioned throughput is well suited for mission-critical workloads that have variable or unpredictable traffic patterns, and require SLAs on high performance and scale.</a:t>
            </a:r>
          </a:p>
          <a:p>
            <a:pPr marL="0" indent="0">
              <a:buFont typeface="Arial" panose="020B0604020202020204" pitchFamily="34" charset="0"/>
              <a:buNone/>
            </a:pPr>
            <a:endParaRPr lang="en-US" b="0" u="none" dirty="0"/>
          </a:p>
          <a:p>
            <a:pPr marL="171450" indent="-171450">
              <a:buFont typeface="Arial" panose="020B0604020202020204" pitchFamily="34" charset="0"/>
              <a:buChar char="•"/>
            </a:pPr>
            <a:r>
              <a:rPr lang="en-US" b="0" u="none" dirty="0"/>
              <a:t>Minimum threshold is 10% of the maximum threshold.</a:t>
            </a:r>
          </a:p>
          <a:p>
            <a:pPr marL="171450" indent="-171450">
              <a:buFont typeface="Arial" panose="020B0604020202020204" pitchFamily="34" charset="0"/>
              <a:buChar char="•"/>
            </a:pPr>
            <a:r>
              <a:rPr lang="en-US" b="0" u="none" dirty="0"/>
              <a:t>Entry point for </a:t>
            </a:r>
            <a:r>
              <a:rPr lang="en-US" b="0" u="none" dirty="0" err="1"/>
              <a:t>autoscale</a:t>
            </a:r>
            <a:r>
              <a:rPr lang="en-US" b="0" u="none" dirty="0"/>
              <a:t> maximum throughput starts at 4000 RU/s</a:t>
            </a:r>
          </a:p>
          <a:p>
            <a:pPr marL="171450" indent="-171450">
              <a:buFont typeface="Arial" panose="020B0604020202020204" pitchFamily="34" charset="0"/>
              <a:buChar char="•"/>
            </a:pPr>
            <a:r>
              <a:rPr lang="en-US" b="0" u="none" dirty="0"/>
              <a:t>Because scaling is automatic and instantaneous, at any point in time, you can consume up to the provisioned max with no delay</a:t>
            </a:r>
          </a:p>
        </p:txBody>
      </p:sp>
      <p:sp>
        <p:nvSpPr>
          <p:cNvPr id="4" name="Slide Number Placeholder 3"/>
          <p:cNvSpPr>
            <a:spLocks noGrp="1"/>
          </p:cNvSpPr>
          <p:nvPr>
            <p:ph type="sldNum" sz="quarter" idx="5"/>
          </p:nvPr>
        </p:nvSpPr>
        <p:spPr/>
        <p:txBody>
          <a:bodyPr/>
          <a:lstStyle/>
          <a:p>
            <a:fld id="{3CB84AD1-8B9E-4219-8E7B-65D7FBC247CE}" type="slidenum">
              <a:rPr lang="en-US" smtClean="0"/>
              <a:t>54</a:t>
            </a:fld>
            <a:endParaRPr lang="en-US"/>
          </a:p>
        </p:txBody>
      </p:sp>
    </p:spTree>
    <p:extLst>
      <p:ext uri="{BB962C8B-B14F-4D97-AF65-F5344CB8AC3E}">
        <p14:creationId xmlns:p14="http://schemas.microsoft.com/office/powerpoint/2010/main" val="385659800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u="none" dirty="0"/>
              <a:t>Simple:</a:t>
            </a:r>
            <a:r>
              <a:rPr lang="en-US" b="0" u="none" dirty="0"/>
              <a:t> </a:t>
            </a:r>
            <a:r>
              <a:rPr lang="en-US" b="0" u="none" dirty="0" err="1"/>
              <a:t>Autoscale</a:t>
            </a:r>
            <a:r>
              <a:rPr lang="en-US" b="0" u="none" dirty="0"/>
              <a:t> removes the complexity of managing RU/s with custom scripting or manually scaling capacity.</a:t>
            </a:r>
          </a:p>
        </p:txBody>
      </p:sp>
      <p:sp>
        <p:nvSpPr>
          <p:cNvPr id="4" name="Slide Number Placeholder 3"/>
          <p:cNvSpPr>
            <a:spLocks noGrp="1"/>
          </p:cNvSpPr>
          <p:nvPr>
            <p:ph type="sldNum" sz="quarter" idx="5"/>
          </p:nvPr>
        </p:nvSpPr>
        <p:spPr/>
        <p:txBody>
          <a:bodyPr/>
          <a:lstStyle/>
          <a:p>
            <a:fld id="{3CB84AD1-8B9E-4219-8E7B-65D7FBC247CE}" type="slidenum">
              <a:rPr lang="en-US" smtClean="0"/>
              <a:t>55</a:t>
            </a:fld>
            <a:endParaRPr lang="en-US"/>
          </a:p>
        </p:txBody>
      </p:sp>
    </p:spTree>
    <p:extLst>
      <p:ext uri="{BB962C8B-B14F-4D97-AF65-F5344CB8AC3E}">
        <p14:creationId xmlns:p14="http://schemas.microsoft.com/office/powerpoint/2010/main" val="184406639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u="none" dirty="0"/>
              <a:t>Scalable:</a:t>
            </a:r>
            <a:r>
              <a:rPr lang="en-US" b="0" u="none" dirty="0"/>
              <a:t> Databases and containers automatically scale the provisioned throughput as needed.  There is no distribution to client connections, applications, or impact to Azure Cosmos DB SLAs.</a:t>
            </a:r>
            <a:endParaRPr lang="en-US" b="1" u="none" dirty="0"/>
          </a:p>
        </p:txBody>
      </p:sp>
      <p:sp>
        <p:nvSpPr>
          <p:cNvPr id="4" name="Slide Number Placeholder 3"/>
          <p:cNvSpPr>
            <a:spLocks noGrp="1"/>
          </p:cNvSpPr>
          <p:nvPr>
            <p:ph type="sldNum" sz="quarter" idx="5"/>
          </p:nvPr>
        </p:nvSpPr>
        <p:spPr/>
        <p:txBody>
          <a:bodyPr/>
          <a:lstStyle/>
          <a:p>
            <a:fld id="{3CB84AD1-8B9E-4219-8E7B-65D7FBC247CE}" type="slidenum">
              <a:rPr lang="en-US" smtClean="0"/>
              <a:t>56</a:t>
            </a:fld>
            <a:endParaRPr lang="en-US"/>
          </a:p>
        </p:txBody>
      </p:sp>
    </p:spTree>
    <p:extLst>
      <p:ext uri="{BB962C8B-B14F-4D97-AF65-F5344CB8AC3E}">
        <p14:creationId xmlns:p14="http://schemas.microsoft.com/office/powerpoint/2010/main" val="387768658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u="none" dirty="0"/>
              <a:t>Cost-effective:</a:t>
            </a:r>
            <a:r>
              <a:rPr lang="en-US" b="0" u="none" dirty="0"/>
              <a:t>  </a:t>
            </a:r>
            <a:r>
              <a:rPr lang="en-US" b="0" u="none" dirty="0" err="1"/>
              <a:t>Autocale</a:t>
            </a:r>
            <a:r>
              <a:rPr lang="en-US" b="0" u="none" dirty="0"/>
              <a:t> helps optimize your RU/s usage and cost usage by scaling down when not in use.  You only pay for the resources that your workloads need on a per-hour basis.</a:t>
            </a:r>
          </a:p>
          <a:p>
            <a:pPr marL="0" indent="0">
              <a:buFont typeface="Arial" panose="020B0604020202020204" pitchFamily="34" charset="0"/>
              <a:buNone/>
            </a:pPr>
            <a:endParaRPr lang="en-US" b="0" u="none" dirty="0"/>
          </a:p>
          <a:p>
            <a:pPr marL="0" indent="0">
              <a:buFont typeface="Arial" panose="020B0604020202020204" pitchFamily="34" charset="0"/>
              <a:buNone/>
            </a:pPr>
            <a:r>
              <a:rPr lang="en-US" b="0" u="none" dirty="0"/>
              <a:t>Of all hours in a month, if you set </a:t>
            </a:r>
            <a:r>
              <a:rPr lang="en-US" b="0" u="none" dirty="0" err="1"/>
              <a:t>autoscale</a:t>
            </a:r>
            <a:r>
              <a:rPr lang="en-US" b="0" u="none" dirty="0"/>
              <a:t> max RU/s and use the full amount for 66% of the hours or less, you’ll save with </a:t>
            </a:r>
            <a:r>
              <a:rPr lang="en-US" b="0" u="none" dirty="0" err="1"/>
              <a:t>autoscale</a:t>
            </a:r>
            <a:r>
              <a:rPr lang="en-US" b="0" u="none" dirty="0"/>
              <a:t>.</a:t>
            </a:r>
            <a:endParaRPr lang="en-US" b="1" u="none" dirty="0"/>
          </a:p>
        </p:txBody>
      </p:sp>
      <p:sp>
        <p:nvSpPr>
          <p:cNvPr id="4" name="Slide Number Placeholder 3"/>
          <p:cNvSpPr>
            <a:spLocks noGrp="1"/>
          </p:cNvSpPr>
          <p:nvPr>
            <p:ph type="sldNum" sz="quarter" idx="5"/>
          </p:nvPr>
        </p:nvSpPr>
        <p:spPr/>
        <p:txBody>
          <a:bodyPr/>
          <a:lstStyle/>
          <a:p>
            <a:fld id="{3CB84AD1-8B9E-4219-8E7B-65D7FBC247CE}" type="slidenum">
              <a:rPr lang="en-US" smtClean="0"/>
              <a:t>57</a:t>
            </a:fld>
            <a:endParaRPr lang="en-US"/>
          </a:p>
        </p:txBody>
      </p:sp>
    </p:spTree>
    <p:extLst>
      <p:ext uri="{BB962C8B-B14F-4D97-AF65-F5344CB8AC3E}">
        <p14:creationId xmlns:p14="http://schemas.microsoft.com/office/powerpoint/2010/main" val="16486871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u="none" dirty="0"/>
              <a:t>NEXT: </a:t>
            </a:r>
            <a:r>
              <a:rPr lang="en-US" sz="1200" b="1" dirty="0"/>
              <a:t>Guaranteed low latency at the 99</a:t>
            </a:r>
            <a:r>
              <a:rPr lang="en-US" sz="1200" b="1" baseline="30000" dirty="0"/>
              <a:t>th</a:t>
            </a:r>
            <a:r>
              <a:rPr lang="en-US" sz="1200" b="1" dirty="0"/>
              <a:t> percentile</a:t>
            </a:r>
          </a:p>
        </p:txBody>
      </p:sp>
      <p:sp>
        <p:nvSpPr>
          <p:cNvPr id="4" name="Slide Number Placeholder 3"/>
          <p:cNvSpPr>
            <a:spLocks noGrp="1"/>
          </p:cNvSpPr>
          <p:nvPr>
            <p:ph type="sldNum" sz="quarter" idx="5"/>
          </p:nvPr>
        </p:nvSpPr>
        <p:spPr/>
        <p:txBody>
          <a:bodyPr/>
          <a:lstStyle/>
          <a:p>
            <a:fld id="{4C91D622-28E2-4C07-8E71-B2404B137EC6}" type="slidenum">
              <a:rPr lang="en-US" smtClean="0"/>
              <a:t>8</a:t>
            </a:fld>
            <a:endParaRPr lang="en-US"/>
          </a:p>
        </p:txBody>
      </p:sp>
    </p:spTree>
    <p:extLst>
      <p:ext uri="{BB962C8B-B14F-4D97-AF65-F5344CB8AC3E}">
        <p14:creationId xmlns:p14="http://schemas.microsoft.com/office/powerpoint/2010/main" val="100843846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u="none" dirty="0"/>
              <a:t>Highly Available:</a:t>
            </a:r>
            <a:r>
              <a:rPr lang="en-US" b="0" u="none" dirty="0"/>
              <a:t> Databases and containers using </a:t>
            </a:r>
            <a:r>
              <a:rPr lang="en-US" b="0" u="none" dirty="0" err="1"/>
              <a:t>autoscale</a:t>
            </a:r>
            <a:r>
              <a:rPr lang="en-US" b="0" u="none" dirty="0"/>
              <a:t> use the same globally distributed, fault-tolerant, highly available Azure Cosmos DB backend to ensure data durability and high availability.</a:t>
            </a:r>
            <a:endParaRPr lang="en-US" b="1" u="none" dirty="0"/>
          </a:p>
        </p:txBody>
      </p:sp>
      <p:sp>
        <p:nvSpPr>
          <p:cNvPr id="4" name="Slide Number Placeholder 3"/>
          <p:cNvSpPr>
            <a:spLocks noGrp="1"/>
          </p:cNvSpPr>
          <p:nvPr>
            <p:ph type="sldNum" sz="quarter" idx="5"/>
          </p:nvPr>
        </p:nvSpPr>
        <p:spPr/>
        <p:txBody>
          <a:bodyPr/>
          <a:lstStyle/>
          <a:p>
            <a:fld id="{3CB84AD1-8B9E-4219-8E7B-65D7FBC247CE}" type="slidenum">
              <a:rPr lang="en-US" smtClean="0"/>
              <a:t>58</a:t>
            </a:fld>
            <a:endParaRPr lang="en-US"/>
          </a:p>
        </p:txBody>
      </p:sp>
    </p:spTree>
    <p:extLst>
      <p:ext uri="{BB962C8B-B14F-4D97-AF65-F5344CB8AC3E}">
        <p14:creationId xmlns:p14="http://schemas.microsoft.com/office/powerpoint/2010/main" val="54291339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u="none" dirty="0"/>
              <a:t>Variable or unpredictable workloads:</a:t>
            </a:r>
            <a:r>
              <a:rPr lang="en-US" b="0" u="none" dirty="0"/>
              <a:t> When your workloads have variable or unpredictable spikes in usage, </a:t>
            </a:r>
            <a:r>
              <a:rPr lang="en-US" b="0" u="none" dirty="0" err="1"/>
              <a:t>autoscale</a:t>
            </a:r>
            <a:r>
              <a:rPr lang="en-US" b="0" u="none" dirty="0"/>
              <a:t> helps by automatically scaling up and down based on usage.</a:t>
            </a:r>
          </a:p>
          <a:p>
            <a:pPr marL="0" indent="0">
              <a:buFont typeface="Arial" panose="020B0604020202020204" pitchFamily="34" charset="0"/>
              <a:buNone/>
            </a:pPr>
            <a:endParaRPr lang="en-US" b="0" u="none" dirty="0"/>
          </a:p>
          <a:p>
            <a:pPr marL="171450" indent="-171450">
              <a:buFont typeface="Arial" panose="020B0604020202020204" pitchFamily="34" charset="0"/>
              <a:buChar char="•"/>
            </a:pPr>
            <a:r>
              <a:rPr lang="en-US" b="0" u="none" dirty="0"/>
              <a:t>Retail websites that have different traffic patterns depending on seasonality</a:t>
            </a:r>
          </a:p>
          <a:p>
            <a:pPr marL="171450" indent="-171450">
              <a:buFont typeface="Arial" panose="020B0604020202020204" pitchFamily="34" charset="0"/>
              <a:buChar char="•"/>
            </a:pPr>
            <a:r>
              <a:rPr lang="en-US" b="0" u="none" dirty="0"/>
              <a:t>IOT workloads that have spikes at various times during the day</a:t>
            </a:r>
          </a:p>
          <a:p>
            <a:pPr marL="171450" indent="-171450">
              <a:buFont typeface="Arial" panose="020B0604020202020204" pitchFamily="34" charset="0"/>
              <a:buChar char="•"/>
            </a:pPr>
            <a:r>
              <a:rPr lang="en-US" b="0" u="none" dirty="0"/>
              <a:t>Line of business applications that see peek usage a few times a month or year</a:t>
            </a:r>
          </a:p>
          <a:p>
            <a:pPr marL="0" indent="0">
              <a:buFont typeface="Arial" panose="020B0604020202020204" pitchFamily="34" charset="0"/>
              <a:buNone/>
            </a:pPr>
            <a:endParaRPr lang="en-US" b="0" u="none" dirty="0"/>
          </a:p>
          <a:p>
            <a:pPr marL="0" indent="0">
              <a:buFont typeface="Arial" panose="020B0604020202020204" pitchFamily="34" charset="0"/>
              <a:buNone/>
            </a:pPr>
            <a:r>
              <a:rPr lang="en-US" b="0" u="none" dirty="0"/>
              <a:t>With </a:t>
            </a:r>
            <a:r>
              <a:rPr lang="en-US" b="0" u="none" dirty="0" err="1"/>
              <a:t>autoscale</a:t>
            </a:r>
            <a:r>
              <a:rPr lang="en-US" b="0" u="none" dirty="0"/>
              <a:t>, you no longer need to manually provision for peak or average capacity.</a:t>
            </a:r>
          </a:p>
        </p:txBody>
      </p:sp>
      <p:sp>
        <p:nvSpPr>
          <p:cNvPr id="4" name="Slide Number Placeholder 3"/>
          <p:cNvSpPr>
            <a:spLocks noGrp="1"/>
          </p:cNvSpPr>
          <p:nvPr>
            <p:ph type="sldNum" sz="quarter" idx="5"/>
          </p:nvPr>
        </p:nvSpPr>
        <p:spPr/>
        <p:txBody>
          <a:bodyPr/>
          <a:lstStyle/>
          <a:p>
            <a:fld id="{3CB84AD1-8B9E-4219-8E7B-65D7FBC247CE}" type="slidenum">
              <a:rPr lang="en-US" smtClean="0"/>
              <a:t>59</a:t>
            </a:fld>
            <a:endParaRPr lang="en-US"/>
          </a:p>
        </p:txBody>
      </p:sp>
    </p:spTree>
    <p:extLst>
      <p:ext uri="{BB962C8B-B14F-4D97-AF65-F5344CB8AC3E}">
        <p14:creationId xmlns:p14="http://schemas.microsoft.com/office/powerpoint/2010/main" val="286096664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u="none" dirty="0"/>
              <a:t>New applications:</a:t>
            </a:r>
            <a:r>
              <a:rPr lang="en-US" b="0" u="none" dirty="0"/>
              <a:t>  If you are developing a new application and now sure about the throughput you need, </a:t>
            </a:r>
            <a:r>
              <a:rPr lang="en-US" b="0" u="none" dirty="0" err="1"/>
              <a:t>autoscale</a:t>
            </a:r>
            <a:r>
              <a:rPr lang="en-US" b="0" u="none" dirty="0"/>
              <a:t> makes it easy to get started.  You can start with </a:t>
            </a:r>
            <a:r>
              <a:rPr lang="en-US" b="0" u="none" dirty="0" err="1"/>
              <a:t>autoscale</a:t>
            </a:r>
            <a:r>
              <a:rPr lang="en-US" b="0" u="none" dirty="0"/>
              <a:t> entry point of 400 – 4000 RU/s, monitor your usage, and determine the right RU/s over time.</a:t>
            </a:r>
          </a:p>
        </p:txBody>
      </p:sp>
      <p:sp>
        <p:nvSpPr>
          <p:cNvPr id="4" name="Slide Number Placeholder 3"/>
          <p:cNvSpPr>
            <a:spLocks noGrp="1"/>
          </p:cNvSpPr>
          <p:nvPr>
            <p:ph type="sldNum" sz="quarter" idx="5"/>
          </p:nvPr>
        </p:nvSpPr>
        <p:spPr/>
        <p:txBody>
          <a:bodyPr/>
          <a:lstStyle/>
          <a:p>
            <a:fld id="{3CB84AD1-8B9E-4219-8E7B-65D7FBC247CE}" type="slidenum">
              <a:rPr lang="en-US" smtClean="0"/>
              <a:t>60</a:t>
            </a:fld>
            <a:endParaRPr lang="en-US"/>
          </a:p>
        </p:txBody>
      </p:sp>
    </p:spTree>
    <p:extLst>
      <p:ext uri="{BB962C8B-B14F-4D97-AF65-F5344CB8AC3E}">
        <p14:creationId xmlns:p14="http://schemas.microsoft.com/office/powerpoint/2010/main" val="99019778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u="none" dirty="0"/>
              <a:t>Infrequently used applications:</a:t>
            </a:r>
            <a:r>
              <a:rPr lang="en-US" b="0" u="none" dirty="0"/>
              <a:t>  If you have an application that is only used for a few hours several times a day, week, or month – such as a low-volume application/web/blog site – </a:t>
            </a:r>
            <a:r>
              <a:rPr lang="en-US" b="0" u="none" dirty="0" err="1"/>
              <a:t>autoscale</a:t>
            </a:r>
            <a:r>
              <a:rPr lang="en-US" b="0" u="none" dirty="0"/>
              <a:t> adjusts the capacity to handle peak usage and scales down when it’s over.</a:t>
            </a:r>
          </a:p>
        </p:txBody>
      </p:sp>
      <p:sp>
        <p:nvSpPr>
          <p:cNvPr id="4" name="Slide Number Placeholder 3"/>
          <p:cNvSpPr>
            <a:spLocks noGrp="1"/>
          </p:cNvSpPr>
          <p:nvPr>
            <p:ph type="sldNum" sz="quarter" idx="5"/>
          </p:nvPr>
        </p:nvSpPr>
        <p:spPr/>
        <p:txBody>
          <a:bodyPr/>
          <a:lstStyle/>
          <a:p>
            <a:fld id="{3CB84AD1-8B9E-4219-8E7B-65D7FBC247CE}" type="slidenum">
              <a:rPr lang="en-US" smtClean="0"/>
              <a:t>61</a:t>
            </a:fld>
            <a:endParaRPr lang="en-US"/>
          </a:p>
        </p:txBody>
      </p:sp>
    </p:spTree>
    <p:extLst>
      <p:ext uri="{BB962C8B-B14F-4D97-AF65-F5344CB8AC3E}">
        <p14:creationId xmlns:p14="http://schemas.microsoft.com/office/powerpoint/2010/main" val="21883291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u="none" dirty="0"/>
              <a:t>Development and test workloads:</a:t>
            </a:r>
            <a:r>
              <a:rPr lang="en-US" b="0" u="none" dirty="0"/>
              <a:t>  If you or your team uses Azure Cosmos databases and containers during work hours, but do not need them on nights or weekends, </a:t>
            </a:r>
            <a:r>
              <a:rPr lang="en-US" b="0" u="none" dirty="0" err="1"/>
              <a:t>autoscale</a:t>
            </a:r>
            <a:r>
              <a:rPr lang="en-US" b="0" u="none" dirty="0"/>
              <a:t> helps save cost by scaling down to a minimum when not in use.</a:t>
            </a:r>
          </a:p>
        </p:txBody>
      </p:sp>
      <p:sp>
        <p:nvSpPr>
          <p:cNvPr id="4" name="Slide Number Placeholder 3"/>
          <p:cNvSpPr>
            <a:spLocks noGrp="1"/>
          </p:cNvSpPr>
          <p:nvPr>
            <p:ph type="sldNum" sz="quarter" idx="5"/>
          </p:nvPr>
        </p:nvSpPr>
        <p:spPr/>
        <p:txBody>
          <a:bodyPr/>
          <a:lstStyle/>
          <a:p>
            <a:fld id="{3CB84AD1-8B9E-4219-8E7B-65D7FBC247CE}" type="slidenum">
              <a:rPr lang="en-US" smtClean="0"/>
              <a:t>62</a:t>
            </a:fld>
            <a:endParaRPr lang="en-US"/>
          </a:p>
        </p:txBody>
      </p:sp>
    </p:spTree>
    <p:extLst>
      <p:ext uri="{BB962C8B-B14F-4D97-AF65-F5344CB8AC3E}">
        <p14:creationId xmlns:p14="http://schemas.microsoft.com/office/powerpoint/2010/main" val="287527454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u="none" dirty="0"/>
              <a:t>Scheduled production workloads/queries:</a:t>
            </a:r>
            <a:r>
              <a:rPr lang="en-US" b="0" u="none" dirty="0"/>
              <a:t>  If you have a series of scheduled requests, operations, or queries that you want to run during idle periods, you can do that easily with </a:t>
            </a:r>
            <a:r>
              <a:rPr lang="en-US" b="0" u="none" dirty="0" err="1"/>
              <a:t>autoscale</a:t>
            </a:r>
            <a:r>
              <a:rPr lang="en-US" b="0" u="none" dirty="0"/>
              <a:t>.  When you need to run the workloads, the throughput will automatically scale to what is needed and scale down afterward.</a:t>
            </a:r>
          </a:p>
        </p:txBody>
      </p:sp>
      <p:sp>
        <p:nvSpPr>
          <p:cNvPr id="4" name="Slide Number Placeholder 3"/>
          <p:cNvSpPr>
            <a:spLocks noGrp="1"/>
          </p:cNvSpPr>
          <p:nvPr>
            <p:ph type="sldNum" sz="quarter" idx="5"/>
          </p:nvPr>
        </p:nvSpPr>
        <p:spPr/>
        <p:txBody>
          <a:bodyPr/>
          <a:lstStyle/>
          <a:p>
            <a:fld id="{3CB84AD1-8B9E-4219-8E7B-65D7FBC247CE}" type="slidenum">
              <a:rPr lang="en-US" smtClean="0"/>
              <a:t>63</a:t>
            </a:fld>
            <a:endParaRPr lang="en-US"/>
          </a:p>
        </p:txBody>
      </p:sp>
    </p:spTree>
    <p:extLst>
      <p:ext uri="{BB962C8B-B14F-4D97-AF65-F5344CB8AC3E}">
        <p14:creationId xmlns:p14="http://schemas.microsoft.com/office/powerpoint/2010/main" val="324741289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u="none" dirty="0"/>
              <a:t>Building a custom solution to these problems not only requires an enormous amount of time, but also introduces complexity in your application’s configuration or code.  </a:t>
            </a:r>
            <a:r>
              <a:rPr lang="en-US" b="0" u="none" dirty="0" err="1"/>
              <a:t>Autoscale</a:t>
            </a:r>
            <a:r>
              <a:rPr lang="en-US" b="0" u="none" dirty="0"/>
              <a:t> enable these scenarios out of the box and removes the need for custom or manual scaling of capacity.</a:t>
            </a:r>
          </a:p>
        </p:txBody>
      </p:sp>
      <p:sp>
        <p:nvSpPr>
          <p:cNvPr id="4" name="Slide Number Placeholder 3"/>
          <p:cNvSpPr>
            <a:spLocks noGrp="1"/>
          </p:cNvSpPr>
          <p:nvPr>
            <p:ph type="sldNum" sz="quarter" idx="5"/>
          </p:nvPr>
        </p:nvSpPr>
        <p:spPr/>
        <p:txBody>
          <a:bodyPr/>
          <a:lstStyle/>
          <a:p>
            <a:fld id="{3CB84AD1-8B9E-4219-8E7B-65D7FBC247CE}" type="slidenum">
              <a:rPr lang="en-US" smtClean="0"/>
              <a:t>64</a:t>
            </a:fld>
            <a:endParaRPr lang="en-US"/>
          </a:p>
        </p:txBody>
      </p:sp>
    </p:spTree>
    <p:extLst>
      <p:ext uri="{BB962C8B-B14F-4D97-AF65-F5344CB8AC3E}">
        <p14:creationId xmlns:p14="http://schemas.microsoft.com/office/powerpoint/2010/main" val="124352262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u="none" dirty="0"/>
              <a:t>Let’s look at two of these situations; you could still potentially be charged more than you want/need to be</a:t>
            </a:r>
          </a:p>
          <a:p>
            <a:pPr marL="0" indent="0">
              <a:buFont typeface="Arial" panose="020B0604020202020204" pitchFamily="34" charset="0"/>
              <a:buNone/>
            </a:pPr>
            <a:endParaRPr lang="en-US" b="0" u="none" dirty="0"/>
          </a:p>
          <a:p>
            <a:pPr marL="0" indent="0">
              <a:buFont typeface="Arial" panose="020B0604020202020204" pitchFamily="34" charset="0"/>
              <a:buNone/>
            </a:pPr>
            <a:r>
              <a:rPr lang="en-US" b="0" u="none" dirty="0"/>
              <a:t>Is there something better – YES (maybe)</a:t>
            </a:r>
          </a:p>
        </p:txBody>
      </p:sp>
      <p:sp>
        <p:nvSpPr>
          <p:cNvPr id="4" name="Slide Number Placeholder 3"/>
          <p:cNvSpPr>
            <a:spLocks noGrp="1"/>
          </p:cNvSpPr>
          <p:nvPr>
            <p:ph type="sldNum" sz="quarter" idx="5"/>
          </p:nvPr>
        </p:nvSpPr>
        <p:spPr/>
        <p:txBody>
          <a:bodyPr/>
          <a:lstStyle/>
          <a:p>
            <a:fld id="{3CB84AD1-8B9E-4219-8E7B-65D7FBC247CE}" type="slidenum">
              <a:rPr lang="en-US" smtClean="0"/>
              <a:t>65</a:t>
            </a:fld>
            <a:endParaRPr lang="en-US"/>
          </a:p>
        </p:txBody>
      </p:sp>
    </p:spTree>
    <p:extLst>
      <p:ext uri="{BB962C8B-B14F-4D97-AF65-F5344CB8AC3E}">
        <p14:creationId xmlns:p14="http://schemas.microsoft.com/office/powerpoint/2010/main" val="285200857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u="none" dirty="0"/>
              <a:t>In </a:t>
            </a:r>
            <a:r>
              <a:rPr lang="en-US" b="1" u="none" dirty="0"/>
              <a:t>provisioned throughput</a:t>
            </a:r>
            <a:r>
              <a:rPr lang="en-US" b="0" u="none" dirty="0"/>
              <a:t> mode, you have to commit to a certain amount of throughput that is provisioned on your databases and containers.  The cost of your database options is then deducted from the number of Request Units available every second.  At the end of your billing period, you get billed for the amount of throughput you have provisioned.</a:t>
            </a:r>
          </a:p>
        </p:txBody>
      </p:sp>
      <p:sp>
        <p:nvSpPr>
          <p:cNvPr id="4" name="Slide Number Placeholder 3"/>
          <p:cNvSpPr>
            <a:spLocks noGrp="1"/>
          </p:cNvSpPr>
          <p:nvPr>
            <p:ph type="sldNum" sz="quarter" idx="5"/>
          </p:nvPr>
        </p:nvSpPr>
        <p:spPr/>
        <p:txBody>
          <a:bodyPr/>
          <a:lstStyle/>
          <a:p>
            <a:fld id="{3CB84AD1-8B9E-4219-8E7B-65D7FBC247CE}" type="slidenum">
              <a:rPr lang="en-US" smtClean="0"/>
              <a:t>66</a:t>
            </a:fld>
            <a:endParaRPr lang="en-US"/>
          </a:p>
        </p:txBody>
      </p:sp>
    </p:spTree>
    <p:extLst>
      <p:ext uri="{BB962C8B-B14F-4D97-AF65-F5344CB8AC3E}">
        <p14:creationId xmlns:p14="http://schemas.microsoft.com/office/powerpoint/2010/main" val="326526069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u="none" dirty="0"/>
              <a:t>In </a:t>
            </a:r>
            <a:r>
              <a:rPr lang="en-US" b="1" u="none" dirty="0"/>
              <a:t>serverless mode</a:t>
            </a:r>
            <a:r>
              <a:rPr lang="en-US" b="0" u="none" dirty="0"/>
              <a:t>, you do not have to provision any throughput when creating containers in your Azure Cosmos account.  At the end of your billing period, you get billed for the number of Request Units that were consumed by your database operations.</a:t>
            </a:r>
          </a:p>
        </p:txBody>
      </p:sp>
      <p:sp>
        <p:nvSpPr>
          <p:cNvPr id="4" name="Slide Number Placeholder 3"/>
          <p:cNvSpPr>
            <a:spLocks noGrp="1"/>
          </p:cNvSpPr>
          <p:nvPr>
            <p:ph type="sldNum" sz="quarter" idx="5"/>
          </p:nvPr>
        </p:nvSpPr>
        <p:spPr/>
        <p:txBody>
          <a:bodyPr/>
          <a:lstStyle/>
          <a:p>
            <a:fld id="{3CB84AD1-8B9E-4219-8E7B-65D7FBC247CE}" type="slidenum">
              <a:rPr lang="en-US" smtClean="0"/>
              <a:t>67</a:t>
            </a:fld>
            <a:endParaRPr lang="en-US"/>
          </a:p>
        </p:txBody>
      </p:sp>
    </p:spTree>
    <p:extLst>
      <p:ext uri="{BB962C8B-B14F-4D97-AF65-F5344CB8AC3E}">
        <p14:creationId xmlns:p14="http://schemas.microsoft.com/office/powerpoint/2010/main" val="34732712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Guaranteed low latency at 99</a:t>
            </a:r>
            <a:r>
              <a:rPr lang="en-US" b="1" u="sng" baseline="30000" dirty="0"/>
              <a:t>th</a:t>
            </a:r>
            <a:r>
              <a:rPr lang="en-US" b="1" u="sng" dirty="0"/>
              <a:t> percentile, worldwide</a:t>
            </a:r>
            <a:endParaRPr lang="en-US" b="0" u="none" dirty="0"/>
          </a:p>
          <a:p>
            <a:pPr marL="171450" indent="-171450">
              <a:buFont typeface="Arial" panose="020B0604020202020204" pitchFamily="34" charset="0"/>
              <a:buChar char="•"/>
            </a:pPr>
            <a:r>
              <a:rPr lang="en-US" b="0" u="none" dirty="0"/>
              <a:t>Using Cosmos DB, you can build highly responsive, planet scale applications</a:t>
            </a:r>
          </a:p>
          <a:p>
            <a:pPr marL="171450" indent="-171450">
              <a:buFont typeface="Arial" panose="020B0604020202020204" pitchFamily="34" charset="0"/>
              <a:buChar char="•"/>
            </a:pPr>
            <a:r>
              <a:rPr lang="en-US" b="0" u="none" dirty="0"/>
              <a:t>With its novel multi-master replication protocol and latch free and write-optimized database engine, Cosmos guarantees less than 10-ms latencies for both, reads (indexed) and writes at 99</a:t>
            </a:r>
            <a:r>
              <a:rPr lang="en-US" b="0" u="none" baseline="30000" dirty="0"/>
              <a:t>th</a:t>
            </a:r>
            <a:r>
              <a:rPr lang="en-US" b="0" u="none" dirty="0"/>
              <a:t> percentile, all around the world</a:t>
            </a:r>
          </a:p>
          <a:p>
            <a:pPr marL="171450" indent="-171450">
              <a:buFont typeface="Arial" panose="020B0604020202020204" pitchFamily="34" charset="0"/>
              <a:buChar char="•"/>
            </a:pPr>
            <a:r>
              <a:rPr lang="en-US" b="0" u="none" dirty="0"/>
              <a:t>Capability ensures sustained ingestion of data and blazing-fast queries for highly responsive apps</a:t>
            </a:r>
            <a:endParaRPr lang="en-US" b="1" u="sng" dirty="0"/>
          </a:p>
        </p:txBody>
      </p:sp>
      <p:sp>
        <p:nvSpPr>
          <p:cNvPr id="4" name="Slide Number Placeholder 3"/>
          <p:cNvSpPr>
            <a:spLocks noGrp="1"/>
          </p:cNvSpPr>
          <p:nvPr>
            <p:ph type="sldNum" sz="quarter" idx="5"/>
          </p:nvPr>
        </p:nvSpPr>
        <p:spPr/>
        <p:txBody>
          <a:bodyPr/>
          <a:lstStyle/>
          <a:p>
            <a:fld id="{4C91D622-28E2-4C07-8E71-B2404B137EC6}" type="slidenum">
              <a:rPr lang="en-US" smtClean="0"/>
              <a:t>9</a:t>
            </a:fld>
            <a:endParaRPr lang="en-US"/>
          </a:p>
        </p:txBody>
      </p:sp>
    </p:spTree>
    <p:extLst>
      <p:ext uri="{BB962C8B-B14F-4D97-AF65-F5344CB8AC3E}">
        <p14:creationId xmlns:p14="http://schemas.microsoft.com/office/powerpoint/2010/main" val="422491040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u="none" dirty="0"/>
              <a:t>Serverless resources yield specific performance characteristics that are different from what provisioned throughput resources deliver. (Once the service goes GA).</a:t>
            </a:r>
          </a:p>
          <a:p>
            <a:pPr marL="0" indent="0">
              <a:buFont typeface="Arial" panose="020B0604020202020204" pitchFamily="34" charset="0"/>
              <a:buNone/>
            </a:pPr>
            <a:endParaRPr lang="en-US" b="0" u="none" dirty="0"/>
          </a:p>
          <a:p>
            <a:pPr marL="0" indent="0">
              <a:buFont typeface="Arial" panose="020B0604020202020204" pitchFamily="34" charset="0"/>
              <a:buNone/>
            </a:pPr>
            <a:r>
              <a:rPr lang="en-US" b="1" u="none" dirty="0"/>
              <a:t>Availability:</a:t>
            </a:r>
            <a:r>
              <a:rPr lang="en-US" b="0" u="none" dirty="0"/>
              <a:t>  The availability of serverless containers will be covered by SLA of 99.9% when Availability Zones are not used.  The SLA is 99.99% when Availability Zones are used.</a:t>
            </a:r>
            <a:endParaRPr lang="en-US" b="1" u="none" dirty="0"/>
          </a:p>
        </p:txBody>
      </p:sp>
      <p:sp>
        <p:nvSpPr>
          <p:cNvPr id="4" name="Slide Number Placeholder 3"/>
          <p:cNvSpPr>
            <a:spLocks noGrp="1"/>
          </p:cNvSpPr>
          <p:nvPr>
            <p:ph type="sldNum" sz="quarter" idx="5"/>
          </p:nvPr>
        </p:nvSpPr>
        <p:spPr/>
        <p:txBody>
          <a:bodyPr/>
          <a:lstStyle/>
          <a:p>
            <a:fld id="{3CB84AD1-8B9E-4219-8E7B-65D7FBC247CE}" type="slidenum">
              <a:rPr lang="en-US" smtClean="0"/>
              <a:t>68</a:t>
            </a:fld>
            <a:endParaRPr lang="en-US"/>
          </a:p>
        </p:txBody>
      </p:sp>
    </p:spTree>
    <p:extLst>
      <p:ext uri="{BB962C8B-B14F-4D97-AF65-F5344CB8AC3E}">
        <p14:creationId xmlns:p14="http://schemas.microsoft.com/office/powerpoint/2010/main" val="97416766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u="none" dirty="0"/>
              <a:t>Latency:</a:t>
            </a:r>
            <a:r>
              <a:rPr lang="en-US" b="0" u="none" dirty="0"/>
              <a:t>  The latency of serverless will be covered by a Service Level Objective (SLO) of 10 milliseconds or less for point-reads and 30 milliseconds or less for writes.</a:t>
            </a:r>
            <a:endParaRPr lang="en-US" b="1" u="none" dirty="0"/>
          </a:p>
        </p:txBody>
      </p:sp>
      <p:sp>
        <p:nvSpPr>
          <p:cNvPr id="4" name="Slide Number Placeholder 3"/>
          <p:cNvSpPr>
            <a:spLocks noGrp="1"/>
          </p:cNvSpPr>
          <p:nvPr>
            <p:ph type="sldNum" sz="quarter" idx="5"/>
          </p:nvPr>
        </p:nvSpPr>
        <p:spPr/>
        <p:txBody>
          <a:bodyPr/>
          <a:lstStyle/>
          <a:p>
            <a:fld id="{3CB84AD1-8B9E-4219-8E7B-65D7FBC247CE}" type="slidenum">
              <a:rPr lang="en-US" smtClean="0"/>
              <a:t>69</a:t>
            </a:fld>
            <a:endParaRPr lang="en-US"/>
          </a:p>
        </p:txBody>
      </p:sp>
    </p:spTree>
    <p:extLst>
      <p:ext uri="{BB962C8B-B14F-4D97-AF65-F5344CB8AC3E}">
        <p14:creationId xmlns:p14="http://schemas.microsoft.com/office/powerpoint/2010/main" val="77466250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u="none" dirty="0"/>
              <a:t>Burstability:</a:t>
            </a:r>
            <a:r>
              <a:rPr lang="en-US" b="0" u="none" dirty="0"/>
              <a:t>  The Burstability of serverless containers will be covered by a Service Level Objective (SLO) of 95%.  This means the maximum Burstability can be attained at least 95% of the time.</a:t>
            </a:r>
            <a:endParaRPr lang="en-US" b="1" u="none" dirty="0"/>
          </a:p>
        </p:txBody>
      </p:sp>
      <p:sp>
        <p:nvSpPr>
          <p:cNvPr id="4" name="Slide Number Placeholder 3"/>
          <p:cNvSpPr>
            <a:spLocks noGrp="1"/>
          </p:cNvSpPr>
          <p:nvPr>
            <p:ph type="sldNum" sz="quarter" idx="5"/>
          </p:nvPr>
        </p:nvSpPr>
        <p:spPr/>
        <p:txBody>
          <a:bodyPr/>
          <a:lstStyle/>
          <a:p>
            <a:fld id="{3CB84AD1-8B9E-4219-8E7B-65D7FBC247CE}" type="slidenum">
              <a:rPr lang="en-US" smtClean="0"/>
              <a:t>70</a:t>
            </a:fld>
            <a:endParaRPr lang="en-US"/>
          </a:p>
        </p:txBody>
      </p:sp>
    </p:spTree>
    <p:extLst>
      <p:ext uri="{BB962C8B-B14F-4D97-AF65-F5344CB8AC3E}">
        <p14:creationId xmlns:p14="http://schemas.microsoft.com/office/powerpoint/2010/main" val="201039170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u="none" dirty="0"/>
              <a:t>Light traffic:</a:t>
            </a:r>
            <a:r>
              <a:rPr lang="en-US" b="0" u="none" dirty="0"/>
              <a:t>  Because provisioning capacity in such situations is not required and may be cost-prohibitive</a:t>
            </a:r>
          </a:p>
        </p:txBody>
      </p:sp>
      <p:sp>
        <p:nvSpPr>
          <p:cNvPr id="4" name="Slide Number Placeholder 3"/>
          <p:cNvSpPr>
            <a:spLocks noGrp="1"/>
          </p:cNvSpPr>
          <p:nvPr>
            <p:ph type="sldNum" sz="quarter" idx="5"/>
          </p:nvPr>
        </p:nvSpPr>
        <p:spPr/>
        <p:txBody>
          <a:bodyPr/>
          <a:lstStyle/>
          <a:p>
            <a:fld id="{3CB84AD1-8B9E-4219-8E7B-65D7FBC247CE}" type="slidenum">
              <a:rPr lang="en-US" smtClean="0"/>
              <a:t>71</a:t>
            </a:fld>
            <a:endParaRPr lang="en-US"/>
          </a:p>
        </p:txBody>
      </p:sp>
    </p:spTree>
    <p:extLst>
      <p:ext uri="{BB962C8B-B14F-4D97-AF65-F5344CB8AC3E}">
        <p14:creationId xmlns:p14="http://schemas.microsoft.com/office/powerpoint/2010/main" val="23558691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u="none" dirty="0"/>
              <a:t>Moderate Burstability:</a:t>
            </a:r>
            <a:r>
              <a:rPr lang="en-US" b="0" u="none" dirty="0"/>
              <a:t>  Because serverless containers can deliver up to 5,000 Request Units per second</a:t>
            </a:r>
          </a:p>
        </p:txBody>
      </p:sp>
      <p:sp>
        <p:nvSpPr>
          <p:cNvPr id="4" name="Slide Number Placeholder 3"/>
          <p:cNvSpPr>
            <a:spLocks noGrp="1"/>
          </p:cNvSpPr>
          <p:nvPr>
            <p:ph type="sldNum" sz="quarter" idx="5"/>
          </p:nvPr>
        </p:nvSpPr>
        <p:spPr/>
        <p:txBody>
          <a:bodyPr/>
          <a:lstStyle/>
          <a:p>
            <a:fld id="{3CB84AD1-8B9E-4219-8E7B-65D7FBC247CE}" type="slidenum">
              <a:rPr lang="en-US" smtClean="0"/>
              <a:t>72</a:t>
            </a:fld>
            <a:endParaRPr lang="en-US"/>
          </a:p>
        </p:txBody>
      </p:sp>
    </p:spTree>
    <p:extLst>
      <p:ext uri="{BB962C8B-B14F-4D97-AF65-F5344CB8AC3E}">
        <p14:creationId xmlns:p14="http://schemas.microsoft.com/office/powerpoint/2010/main" val="56587153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u="none" dirty="0"/>
              <a:t>Moderate Performance:</a:t>
            </a:r>
            <a:r>
              <a:rPr lang="en-US" b="0" u="none" dirty="0"/>
              <a:t>  Because serverless containers have specific performance characteristics</a:t>
            </a:r>
          </a:p>
        </p:txBody>
      </p:sp>
      <p:sp>
        <p:nvSpPr>
          <p:cNvPr id="4" name="Slide Number Placeholder 3"/>
          <p:cNvSpPr>
            <a:spLocks noGrp="1"/>
          </p:cNvSpPr>
          <p:nvPr>
            <p:ph type="sldNum" sz="quarter" idx="5"/>
          </p:nvPr>
        </p:nvSpPr>
        <p:spPr/>
        <p:txBody>
          <a:bodyPr/>
          <a:lstStyle/>
          <a:p>
            <a:fld id="{3CB84AD1-8B9E-4219-8E7B-65D7FBC247CE}" type="slidenum">
              <a:rPr lang="en-US" smtClean="0"/>
              <a:t>73</a:t>
            </a:fld>
            <a:endParaRPr lang="en-US"/>
          </a:p>
        </p:txBody>
      </p:sp>
    </p:spTree>
    <p:extLst>
      <p:ext uri="{BB962C8B-B14F-4D97-AF65-F5344CB8AC3E}">
        <p14:creationId xmlns:p14="http://schemas.microsoft.com/office/powerpoint/2010/main" val="401248642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u="none" dirty="0"/>
              <a:t>For these reasons, Azure Cosmos DB serverless should be considered for the certain types of workloads</a:t>
            </a:r>
          </a:p>
        </p:txBody>
      </p:sp>
      <p:sp>
        <p:nvSpPr>
          <p:cNvPr id="4" name="Slide Number Placeholder 3"/>
          <p:cNvSpPr>
            <a:spLocks noGrp="1"/>
          </p:cNvSpPr>
          <p:nvPr>
            <p:ph type="sldNum" sz="quarter" idx="5"/>
          </p:nvPr>
        </p:nvSpPr>
        <p:spPr/>
        <p:txBody>
          <a:bodyPr/>
          <a:lstStyle/>
          <a:p>
            <a:fld id="{3CB84AD1-8B9E-4219-8E7B-65D7FBC247CE}" type="slidenum">
              <a:rPr lang="en-US" smtClean="0"/>
              <a:t>74</a:t>
            </a:fld>
            <a:endParaRPr lang="en-US"/>
          </a:p>
        </p:txBody>
      </p:sp>
    </p:spTree>
    <p:extLst>
      <p:ext uri="{BB962C8B-B14F-4D97-AF65-F5344CB8AC3E}">
        <p14:creationId xmlns:p14="http://schemas.microsoft.com/office/powerpoint/2010/main" val="39042507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u="none" dirty="0"/>
              <a:t>For these reasons, Azure Cosmos DB serverless should be considered for the certain types of workloads:</a:t>
            </a:r>
          </a:p>
          <a:p>
            <a:pPr marL="0" indent="0">
              <a:buFont typeface="Arial" panose="020B0604020202020204" pitchFamily="34" charset="0"/>
              <a:buNone/>
            </a:pPr>
            <a:endParaRPr lang="en-US" b="0" u="none" dirty="0"/>
          </a:p>
          <a:p>
            <a:pPr marL="171450" indent="-171450">
              <a:buFont typeface="Arial" panose="020B0604020202020204" pitchFamily="34" charset="0"/>
              <a:buChar char="•"/>
            </a:pPr>
            <a:r>
              <a:rPr lang="en-US" b="0" u="none" dirty="0"/>
              <a:t>Development</a:t>
            </a:r>
          </a:p>
          <a:p>
            <a:pPr marL="171450" indent="-171450">
              <a:buFont typeface="Arial" panose="020B0604020202020204" pitchFamily="34" charset="0"/>
              <a:buChar char="•"/>
            </a:pPr>
            <a:r>
              <a:rPr lang="en-US" b="0" u="none" dirty="0"/>
              <a:t>Testing</a:t>
            </a:r>
          </a:p>
          <a:p>
            <a:pPr marL="171450" indent="-171450">
              <a:buFont typeface="Arial" panose="020B0604020202020204" pitchFamily="34" charset="0"/>
              <a:buChar char="•"/>
            </a:pPr>
            <a:r>
              <a:rPr lang="en-US" b="0" u="none" dirty="0"/>
              <a:t>Prototyping</a:t>
            </a:r>
          </a:p>
          <a:p>
            <a:pPr marL="171450" indent="-171450">
              <a:buFont typeface="Arial" panose="020B0604020202020204" pitchFamily="34" charset="0"/>
              <a:buChar char="•"/>
            </a:pPr>
            <a:r>
              <a:rPr lang="en-US" b="0" u="none" dirty="0"/>
              <a:t>Proof of concept</a:t>
            </a:r>
          </a:p>
          <a:p>
            <a:pPr marL="171450" indent="-171450">
              <a:buFont typeface="Arial" panose="020B0604020202020204" pitchFamily="34" charset="0"/>
              <a:buChar char="•"/>
            </a:pPr>
            <a:r>
              <a:rPr lang="en-US" b="0" u="none" dirty="0"/>
              <a:t>Non-critical application with light traffic</a:t>
            </a:r>
          </a:p>
        </p:txBody>
      </p:sp>
      <p:sp>
        <p:nvSpPr>
          <p:cNvPr id="4" name="Slide Number Placeholder 3"/>
          <p:cNvSpPr>
            <a:spLocks noGrp="1"/>
          </p:cNvSpPr>
          <p:nvPr>
            <p:ph type="sldNum" sz="quarter" idx="5"/>
          </p:nvPr>
        </p:nvSpPr>
        <p:spPr/>
        <p:txBody>
          <a:bodyPr/>
          <a:lstStyle/>
          <a:p>
            <a:fld id="{3CB84AD1-8B9E-4219-8E7B-65D7FBC247CE}" type="slidenum">
              <a:rPr lang="en-US" smtClean="0"/>
              <a:t>75</a:t>
            </a:fld>
            <a:endParaRPr lang="en-US"/>
          </a:p>
        </p:txBody>
      </p:sp>
    </p:spTree>
    <p:extLst>
      <p:ext uri="{BB962C8B-B14F-4D97-AF65-F5344CB8AC3E}">
        <p14:creationId xmlns:p14="http://schemas.microsoft.com/office/powerpoint/2010/main" val="398595655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u="none" dirty="0"/>
              <a:t>Single Region:</a:t>
            </a:r>
            <a:r>
              <a:rPr lang="en-US" b="0" u="none" dirty="0"/>
              <a:t>  A serverless account can only run in a single Azure region.  It is not possible to add additional Azure regions to a serverless account after you create it.</a:t>
            </a:r>
          </a:p>
        </p:txBody>
      </p:sp>
      <p:sp>
        <p:nvSpPr>
          <p:cNvPr id="4" name="Slide Number Placeholder 3"/>
          <p:cNvSpPr>
            <a:spLocks noGrp="1"/>
          </p:cNvSpPr>
          <p:nvPr>
            <p:ph type="sldNum" sz="quarter" idx="5"/>
          </p:nvPr>
        </p:nvSpPr>
        <p:spPr/>
        <p:txBody>
          <a:bodyPr/>
          <a:lstStyle/>
          <a:p>
            <a:fld id="{3CB84AD1-8B9E-4219-8E7B-65D7FBC247CE}" type="slidenum">
              <a:rPr lang="en-US" smtClean="0"/>
              <a:t>76</a:t>
            </a:fld>
            <a:endParaRPr lang="en-US"/>
          </a:p>
        </p:txBody>
      </p:sp>
    </p:spTree>
    <p:extLst>
      <p:ext uri="{BB962C8B-B14F-4D97-AF65-F5344CB8AC3E}">
        <p14:creationId xmlns:p14="http://schemas.microsoft.com/office/powerpoint/2010/main" val="195345340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u="none" dirty="0"/>
              <a:t>It is not possible to enable the Synapse Link feature on a serverless account.</a:t>
            </a:r>
          </a:p>
          <a:p>
            <a:pPr marL="0" indent="0">
              <a:buFont typeface="Arial" panose="020B0604020202020204" pitchFamily="34" charset="0"/>
              <a:buNone/>
            </a:pPr>
            <a:endParaRPr lang="en-US" b="0" u="none" dirty="0"/>
          </a:p>
          <a:p>
            <a:pPr marL="0" indent="0">
              <a:buFont typeface="Arial" panose="020B0604020202020204" pitchFamily="34" charset="0"/>
              <a:buNone/>
            </a:pPr>
            <a:r>
              <a:rPr lang="en-US" b="0" u="none" dirty="0"/>
              <a:t>Azure Synapse Link for Azure Cosmos DB is a cloud-native hybrid transactional and analytical processing (HTAP) capability that enables you to run near real-time analytics over operational data in Azure Cosmos DB.</a:t>
            </a:r>
          </a:p>
          <a:p>
            <a:pPr marL="0" indent="0">
              <a:buFont typeface="Arial" panose="020B0604020202020204" pitchFamily="34" charset="0"/>
              <a:buNone/>
            </a:pPr>
            <a:endParaRPr lang="en-US" b="0" u="none" dirty="0"/>
          </a:p>
          <a:p>
            <a:pPr marL="0" indent="0">
              <a:buFont typeface="Arial" panose="020B0604020202020204" pitchFamily="34" charset="0"/>
              <a:buNone/>
            </a:pPr>
            <a:r>
              <a:rPr lang="en-US" b="0" u="none" dirty="0"/>
              <a:t>Synapse Link is in preview.</a:t>
            </a:r>
          </a:p>
        </p:txBody>
      </p:sp>
      <p:sp>
        <p:nvSpPr>
          <p:cNvPr id="4" name="Slide Number Placeholder 3"/>
          <p:cNvSpPr>
            <a:spLocks noGrp="1"/>
          </p:cNvSpPr>
          <p:nvPr>
            <p:ph type="sldNum" sz="quarter" idx="5"/>
          </p:nvPr>
        </p:nvSpPr>
        <p:spPr/>
        <p:txBody>
          <a:bodyPr/>
          <a:lstStyle/>
          <a:p>
            <a:fld id="{3CB84AD1-8B9E-4219-8E7B-65D7FBC247CE}" type="slidenum">
              <a:rPr lang="en-US" smtClean="0"/>
              <a:t>77</a:t>
            </a:fld>
            <a:endParaRPr lang="en-US"/>
          </a:p>
        </p:txBody>
      </p:sp>
    </p:spTree>
    <p:extLst>
      <p:ext uri="{BB962C8B-B14F-4D97-AF65-F5344CB8AC3E}">
        <p14:creationId xmlns:p14="http://schemas.microsoft.com/office/powerpoint/2010/main" val="13493718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NEXT: </a:t>
            </a:r>
            <a:r>
              <a:rPr lang="en-US" sz="1200" b="1" dirty="0"/>
              <a:t>Five well-defined consistency models</a:t>
            </a:r>
          </a:p>
        </p:txBody>
      </p:sp>
      <p:sp>
        <p:nvSpPr>
          <p:cNvPr id="4" name="Slide Number Placeholder 3"/>
          <p:cNvSpPr>
            <a:spLocks noGrp="1"/>
          </p:cNvSpPr>
          <p:nvPr>
            <p:ph type="sldNum" sz="quarter" idx="5"/>
          </p:nvPr>
        </p:nvSpPr>
        <p:spPr/>
        <p:txBody>
          <a:bodyPr/>
          <a:lstStyle/>
          <a:p>
            <a:fld id="{4C91D622-28E2-4C07-8E71-B2404B137EC6}" type="slidenum">
              <a:rPr lang="en-US" smtClean="0"/>
              <a:t>10</a:t>
            </a:fld>
            <a:endParaRPr lang="en-US"/>
          </a:p>
        </p:txBody>
      </p:sp>
    </p:spTree>
    <p:extLst>
      <p:ext uri="{BB962C8B-B14F-4D97-AF65-F5344CB8AC3E}">
        <p14:creationId xmlns:p14="http://schemas.microsoft.com/office/powerpoint/2010/main" val="115865687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u="none" dirty="0"/>
              <a:t>Provisioning throughput is not required on serverless containers, so the following statements are applicable:</a:t>
            </a:r>
          </a:p>
          <a:p>
            <a:pPr marL="0" indent="0">
              <a:buFont typeface="Arial" panose="020B0604020202020204" pitchFamily="34" charset="0"/>
              <a:buNone/>
            </a:pPr>
            <a:endParaRPr lang="en-US" b="0" u="none" dirty="0"/>
          </a:p>
          <a:p>
            <a:pPr marL="171450" indent="-171450">
              <a:buFont typeface="Arial" panose="020B0604020202020204" pitchFamily="34" charset="0"/>
              <a:buChar char="•"/>
            </a:pPr>
            <a:r>
              <a:rPr lang="en-US" b="0" u="none" dirty="0"/>
              <a:t>You cannot pass any throughput when creating a serverless container and doing so returns an error</a:t>
            </a:r>
          </a:p>
          <a:p>
            <a:pPr marL="171450" indent="-171450">
              <a:buFont typeface="Arial" panose="020B0604020202020204" pitchFamily="34" charset="0"/>
              <a:buChar char="•"/>
            </a:pPr>
            <a:r>
              <a:rPr lang="en-US" b="0" u="none" dirty="0"/>
              <a:t>You cannot read or update the throughput on a serverless container and doing so returns an error</a:t>
            </a:r>
          </a:p>
          <a:p>
            <a:pPr marL="171450" indent="-171450">
              <a:buFont typeface="Arial" panose="020B0604020202020204" pitchFamily="34" charset="0"/>
              <a:buChar char="•"/>
            </a:pPr>
            <a:r>
              <a:rPr lang="en-US" b="0" u="none" dirty="0"/>
              <a:t>You cannot create a shared throughput database in a serverless account and doing so returns an error</a:t>
            </a:r>
          </a:p>
        </p:txBody>
      </p:sp>
      <p:sp>
        <p:nvSpPr>
          <p:cNvPr id="4" name="Slide Number Placeholder 3"/>
          <p:cNvSpPr>
            <a:spLocks noGrp="1"/>
          </p:cNvSpPr>
          <p:nvPr>
            <p:ph type="sldNum" sz="quarter" idx="5"/>
          </p:nvPr>
        </p:nvSpPr>
        <p:spPr/>
        <p:txBody>
          <a:bodyPr/>
          <a:lstStyle/>
          <a:p>
            <a:fld id="{3CB84AD1-8B9E-4219-8E7B-65D7FBC247CE}" type="slidenum">
              <a:rPr lang="en-US" smtClean="0"/>
              <a:t>78</a:t>
            </a:fld>
            <a:endParaRPr lang="en-US"/>
          </a:p>
        </p:txBody>
      </p:sp>
    </p:spTree>
    <p:extLst>
      <p:ext uri="{BB962C8B-B14F-4D97-AF65-F5344CB8AC3E}">
        <p14:creationId xmlns:p14="http://schemas.microsoft.com/office/powerpoint/2010/main" val="109070416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u="none" dirty="0"/>
              <a:t>Serverless containers can deliver a maximum throughput Burstability of 5,000 Request Unites per second.</a:t>
            </a:r>
          </a:p>
        </p:txBody>
      </p:sp>
      <p:sp>
        <p:nvSpPr>
          <p:cNvPr id="4" name="Slide Number Placeholder 3"/>
          <p:cNvSpPr>
            <a:spLocks noGrp="1"/>
          </p:cNvSpPr>
          <p:nvPr>
            <p:ph type="sldNum" sz="quarter" idx="5"/>
          </p:nvPr>
        </p:nvSpPr>
        <p:spPr/>
        <p:txBody>
          <a:bodyPr/>
          <a:lstStyle/>
          <a:p>
            <a:fld id="{3CB84AD1-8B9E-4219-8E7B-65D7FBC247CE}" type="slidenum">
              <a:rPr lang="en-US" smtClean="0"/>
              <a:t>79</a:t>
            </a:fld>
            <a:endParaRPr lang="en-US"/>
          </a:p>
        </p:txBody>
      </p:sp>
    </p:spTree>
    <p:extLst>
      <p:ext uri="{BB962C8B-B14F-4D97-AF65-F5344CB8AC3E}">
        <p14:creationId xmlns:p14="http://schemas.microsoft.com/office/powerpoint/2010/main" val="399625397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u="none" dirty="0"/>
              <a:t>Serverless containers can store a maximum of 50-Gb of data and indexes.</a:t>
            </a:r>
          </a:p>
        </p:txBody>
      </p:sp>
      <p:sp>
        <p:nvSpPr>
          <p:cNvPr id="4" name="Slide Number Placeholder 3"/>
          <p:cNvSpPr>
            <a:spLocks noGrp="1"/>
          </p:cNvSpPr>
          <p:nvPr>
            <p:ph type="sldNum" sz="quarter" idx="5"/>
          </p:nvPr>
        </p:nvSpPr>
        <p:spPr/>
        <p:txBody>
          <a:bodyPr/>
          <a:lstStyle/>
          <a:p>
            <a:fld id="{3CB84AD1-8B9E-4219-8E7B-65D7FBC247CE}" type="slidenum">
              <a:rPr lang="en-US" smtClean="0"/>
              <a:t>80</a:t>
            </a:fld>
            <a:endParaRPr lang="en-US"/>
          </a:p>
        </p:txBody>
      </p:sp>
    </p:spTree>
    <p:extLst>
      <p:ext uri="{BB962C8B-B14F-4D97-AF65-F5344CB8AC3E}">
        <p14:creationId xmlns:p14="http://schemas.microsoft.com/office/powerpoint/2010/main" val="14126347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u="none" dirty="0"/>
              <a:t>Serverless is currently supported on the Azure Cosmos DB Core (SQL) API only.</a:t>
            </a:r>
          </a:p>
        </p:txBody>
      </p:sp>
      <p:sp>
        <p:nvSpPr>
          <p:cNvPr id="4" name="Slide Number Placeholder 3"/>
          <p:cNvSpPr>
            <a:spLocks noGrp="1"/>
          </p:cNvSpPr>
          <p:nvPr>
            <p:ph type="sldNum" sz="quarter" idx="5"/>
          </p:nvPr>
        </p:nvSpPr>
        <p:spPr/>
        <p:txBody>
          <a:bodyPr/>
          <a:lstStyle/>
          <a:p>
            <a:fld id="{3CB84AD1-8B9E-4219-8E7B-65D7FBC247CE}" type="slidenum">
              <a:rPr lang="en-US" smtClean="0"/>
              <a:t>81</a:t>
            </a:fld>
            <a:endParaRPr lang="en-US"/>
          </a:p>
        </p:txBody>
      </p:sp>
    </p:spTree>
    <p:extLst>
      <p:ext uri="{BB962C8B-B14F-4D97-AF65-F5344CB8AC3E}">
        <p14:creationId xmlns:p14="http://schemas.microsoft.com/office/powerpoint/2010/main" val="414519692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u="none" dirty="0"/>
              <a:t>Migrating existing accounts to/from serverless mode is not currently supported.</a:t>
            </a:r>
          </a:p>
        </p:txBody>
      </p:sp>
      <p:sp>
        <p:nvSpPr>
          <p:cNvPr id="4" name="Slide Number Placeholder 3"/>
          <p:cNvSpPr>
            <a:spLocks noGrp="1"/>
          </p:cNvSpPr>
          <p:nvPr>
            <p:ph type="sldNum" sz="quarter" idx="5"/>
          </p:nvPr>
        </p:nvSpPr>
        <p:spPr/>
        <p:txBody>
          <a:bodyPr/>
          <a:lstStyle/>
          <a:p>
            <a:fld id="{3CB84AD1-8B9E-4219-8E7B-65D7FBC247CE}" type="slidenum">
              <a:rPr lang="en-US" smtClean="0"/>
              <a:t>82</a:t>
            </a:fld>
            <a:endParaRPr lang="en-US"/>
          </a:p>
        </p:txBody>
      </p:sp>
    </p:spTree>
    <p:extLst>
      <p:ext uri="{BB962C8B-B14F-4D97-AF65-F5344CB8AC3E}">
        <p14:creationId xmlns:p14="http://schemas.microsoft.com/office/powerpoint/2010/main" val="30353069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b="0" u="none" dirty="0"/>
          </a:p>
        </p:txBody>
      </p:sp>
      <p:sp>
        <p:nvSpPr>
          <p:cNvPr id="4" name="Slide Number Placeholder 3"/>
          <p:cNvSpPr>
            <a:spLocks noGrp="1"/>
          </p:cNvSpPr>
          <p:nvPr>
            <p:ph type="sldNum" sz="quarter" idx="5"/>
          </p:nvPr>
        </p:nvSpPr>
        <p:spPr/>
        <p:txBody>
          <a:bodyPr/>
          <a:lstStyle/>
          <a:p>
            <a:fld id="{3CB84AD1-8B9E-4219-8E7B-65D7FBC247CE}" type="slidenum">
              <a:rPr lang="en-US" smtClean="0"/>
              <a:t>83</a:t>
            </a:fld>
            <a:endParaRPr lang="en-US"/>
          </a:p>
        </p:txBody>
      </p:sp>
    </p:spTree>
    <p:extLst>
      <p:ext uri="{BB962C8B-B14F-4D97-AF65-F5344CB8AC3E}">
        <p14:creationId xmlns:p14="http://schemas.microsoft.com/office/powerpoint/2010/main" val="278923066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b="0" u="none" dirty="0"/>
          </a:p>
        </p:txBody>
      </p:sp>
      <p:sp>
        <p:nvSpPr>
          <p:cNvPr id="4" name="Slide Number Placeholder 3"/>
          <p:cNvSpPr>
            <a:spLocks noGrp="1"/>
          </p:cNvSpPr>
          <p:nvPr>
            <p:ph type="sldNum" sz="quarter" idx="5"/>
          </p:nvPr>
        </p:nvSpPr>
        <p:spPr/>
        <p:txBody>
          <a:bodyPr/>
          <a:lstStyle/>
          <a:p>
            <a:fld id="{3CB84AD1-8B9E-4219-8E7B-65D7FBC247CE}" type="slidenum">
              <a:rPr lang="en-US" smtClean="0"/>
              <a:t>84</a:t>
            </a:fld>
            <a:endParaRPr lang="en-US"/>
          </a:p>
        </p:txBody>
      </p:sp>
    </p:spTree>
    <p:extLst>
      <p:ext uri="{BB962C8B-B14F-4D97-AF65-F5344CB8AC3E}">
        <p14:creationId xmlns:p14="http://schemas.microsoft.com/office/powerpoint/2010/main" val="341980532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b="0" u="none" dirty="0"/>
          </a:p>
        </p:txBody>
      </p:sp>
      <p:sp>
        <p:nvSpPr>
          <p:cNvPr id="4" name="Slide Number Placeholder 3"/>
          <p:cNvSpPr>
            <a:spLocks noGrp="1"/>
          </p:cNvSpPr>
          <p:nvPr>
            <p:ph type="sldNum" sz="quarter" idx="5"/>
          </p:nvPr>
        </p:nvSpPr>
        <p:spPr/>
        <p:txBody>
          <a:bodyPr/>
          <a:lstStyle/>
          <a:p>
            <a:fld id="{3CB84AD1-8B9E-4219-8E7B-65D7FBC247CE}" type="slidenum">
              <a:rPr lang="en-US" smtClean="0"/>
              <a:t>85</a:t>
            </a:fld>
            <a:endParaRPr lang="en-US"/>
          </a:p>
        </p:txBody>
      </p:sp>
    </p:spTree>
    <p:extLst>
      <p:ext uri="{BB962C8B-B14F-4D97-AF65-F5344CB8AC3E}">
        <p14:creationId xmlns:p14="http://schemas.microsoft.com/office/powerpoint/2010/main" val="402914504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b="0" u="none" dirty="0"/>
          </a:p>
        </p:txBody>
      </p:sp>
      <p:sp>
        <p:nvSpPr>
          <p:cNvPr id="4" name="Slide Number Placeholder 3"/>
          <p:cNvSpPr>
            <a:spLocks noGrp="1"/>
          </p:cNvSpPr>
          <p:nvPr>
            <p:ph type="sldNum" sz="quarter" idx="5"/>
          </p:nvPr>
        </p:nvSpPr>
        <p:spPr/>
        <p:txBody>
          <a:bodyPr/>
          <a:lstStyle/>
          <a:p>
            <a:fld id="{3CB84AD1-8B9E-4219-8E7B-65D7FBC247CE}" type="slidenum">
              <a:rPr lang="en-US" smtClean="0"/>
              <a:t>86</a:t>
            </a:fld>
            <a:endParaRPr lang="en-US"/>
          </a:p>
        </p:txBody>
      </p:sp>
    </p:spTree>
    <p:extLst>
      <p:ext uri="{BB962C8B-B14F-4D97-AF65-F5344CB8AC3E}">
        <p14:creationId xmlns:p14="http://schemas.microsoft.com/office/powerpoint/2010/main" val="183293355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b="0" u="none" dirty="0"/>
          </a:p>
        </p:txBody>
      </p:sp>
      <p:sp>
        <p:nvSpPr>
          <p:cNvPr id="4" name="Slide Number Placeholder 3"/>
          <p:cNvSpPr>
            <a:spLocks noGrp="1"/>
          </p:cNvSpPr>
          <p:nvPr>
            <p:ph type="sldNum" sz="quarter" idx="5"/>
          </p:nvPr>
        </p:nvSpPr>
        <p:spPr/>
        <p:txBody>
          <a:bodyPr/>
          <a:lstStyle/>
          <a:p>
            <a:fld id="{3CB84AD1-8B9E-4219-8E7B-65D7FBC247CE}" type="slidenum">
              <a:rPr lang="en-US" smtClean="0"/>
              <a:t>87</a:t>
            </a:fld>
            <a:endParaRPr lang="en-US"/>
          </a:p>
        </p:txBody>
      </p:sp>
    </p:spTree>
    <p:extLst>
      <p:ext uri="{BB962C8B-B14F-4D97-AF65-F5344CB8AC3E}">
        <p14:creationId xmlns:p14="http://schemas.microsoft.com/office/powerpoint/2010/main" val="5223138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u="none" dirty="0"/>
              <a:t>Strong; Bounded Staleness; Session; Consistent Prefix; Eventual</a:t>
            </a:r>
            <a:endParaRPr lang="en-US" dirty="0"/>
          </a:p>
        </p:txBody>
      </p:sp>
      <p:sp>
        <p:nvSpPr>
          <p:cNvPr id="4" name="Slide Number Placeholder 3"/>
          <p:cNvSpPr>
            <a:spLocks noGrp="1"/>
          </p:cNvSpPr>
          <p:nvPr>
            <p:ph type="sldNum" sz="quarter" idx="5"/>
          </p:nvPr>
        </p:nvSpPr>
        <p:spPr/>
        <p:txBody>
          <a:bodyPr/>
          <a:lstStyle/>
          <a:p>
            <a:fld id="{4C91D622-28E2-4C07-8E71-B2404B137EC6}" type="slidenum">
              <a:rPr lang="en-US" smtClean="0"/>
              <a:t>11</a:t>
            </a:fld>
            <a:endParaRPr lang="en-US"/>
          </a:p>
        </p:txBody>
      </p:sp>
    </p:spTree>
    <p:extLst>
      <p:ext uri="{BB962C8B-B14F-4D97-AF65-F5344CB8AC3E}">
        <p14:creationId xmlns:p14="http://schemas.microsoft.com/office/powerpoint/2010/main" val="399255994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b="0" u="none" dirty="0"/>
          </a:p>
        </p:txBody>
      </p:sp>
      <p:sp>
        <p:nvSpPr>
          <p:cNvPr id="4" name="Slide Number Placeholder 3"/>
          <p:cNvSpPr>
            <a:spLocks noGrp="1"/>
          </p:cNvSpPr>
          <p:nvPr>
            <p:ph type="sldNum" sz="quarter" idx="5"/>
          </p:nvPr>
        </p:nvSpPr>
        <p:spPr/>
        <p:txBody>
          <a:bodyPr/>
          <a:lstStyle/>
          <a:p>
            <a:fld id="{3CB84AD1-8B9E-4219-8E7B-65D7FBC247CE}" type="slidenum">
              <a:rPr lang="en-US" smtClean="0"/>
              <a:t>88</a:t>
            </a:fld>
            <a:endParaRPr lang="en-US"/>
          </a:p>
        </p:txBody>
      </p:sp>
    </p:spTree>
    <p:extLst>
      <p:ext uri="{BB962C8B-B14F-4D97-AF65-F5344CB8AC3E}">
        <p14:creationId xmlns:p14="http://schemas.microsoft.com/office/powerpoint/2010/main" val="36352942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b="0" u="none" dirty="0"/>
          </a:p>
        </p:txBody>
      </p:sp>
      <p:sp>
        <p:nvSpPr>
          <p:cNvPr id="4" name="Slide Number Placeholder 3"/>
          <p:cNvSpPr>
            <a:spLocks noGrp="1"/>
          </p:cNvSpPr>
          <p:nvPr>
            <p:ph type="sldNum" sz="quarter" idx="5"/>
          </p:nvPr>
        </p:nvSpPr>
        <p:spPr/>
        <p:txBody>
          <a:bodyPr/>
          <a:lstStyle/>
          <a:p>
            <a:fld id="{3CB84AD1-8B9E-4219-8E7B-65D7FBC247CE}" type="slidenum">
              <a:rPr lang="en-US" smtClean="0"/>
              <a:t>89</a:t>
            </a:fld>
            <a:endParaRPr lang="en-US"/>
          </a:p>
        </p:txBody>
      </p:sp>
    </p:spTree>
    <p:extLst>
      <p:ext uri="{BB962C8B-B14F-4D97-AF65-F5344CB8AC3E}">
        <p14:creationId xmlns:p14="http://schemas.microsoft.com/office/powerpoint/2010/main" val="69641706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b="0" u="none" dirty="0"/>
          </a:p>
        </p:txBody>
      </p:sp>
      <p:sp>
        <p:nvSpPr>
          <p:cNvPr id="4" name="Slide Number Placeholder 3"/>
          <p:cNvSpPr>
            <a:spLocks noGrp="1"/>
          </p:cNvSpPr>
          <p:nvPr>
            <p:ph type="sldNum" sz="quarter" idx="5"/>
          </p:nvPr>
        </p:nvSpPr>
        <p:spPr/>
        <p:txBody>
          <a:bodyPr/>
          <a:lstStyle/>
          <a:p>
            <a:fld id="{3CB84AD1-8B9E-4219-8E7B-65D7FBC247CE}" type="slidenum">
              <a:rPr lang="en-US" smtClean="0"/>
              <a:t>90</a:t>
            </a:fld>
            <a:endParaRPr lang="en-US"/>
          </a:p>
        </p:txBody>
      </p:sp>
    </p:spTree>
    <p:extLst>
      <p:ext uri="{BB962C8B-B14F-4D97-AF65-F5344CB8AC3E}">
        <p14:creationId xmlns:p14="http://schemas.microsoft.com/office/powerpoint/2010/main" val="133472123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b="0" u="none" dirty="0"/>
          </a:p>
        </p:txBody>
      </p:sp>
      <p:sp>
        <p:nvSpPr>
          <p:cNvPr id="4" name="Slide Number Placeholder 3"/>
          <p:cNvSpPr>
            <a:spLocks noGrp="1"/>
          </p:cNvSpPr>
          <p:nvPr>
            <p:ph type="sldNum" sz="quarter" idx="5"/>
          </p:nvPr>
        </p:nvSpPr>
        <p:spPr/>
        <p:txBody>
          <a:bodyPr/>
          <a:lstStyle/>
          <a:p>
            <a:fld id="{3CB84AD1-8B9E-4219-8E7B-65D7FBC247CE}" type="slidenum">
              <a:rPr lang="en-US" smtClean="0"/>
              <a:t>91</a:t>
            </a:fld>
            <a:endParaRPr lang="en-US"/>
          </a:p>
        </p:txBody>
      </p:sp>
    </p:spTree>
    <p:extLst>
      <p:ext uri="{BB962C8B-B14F-4D97-AF65-F5344CB8AC3E}">
        <p14:creationId xmlns:p14="http://schemas.microsoft.com/office/powerpoint/2010/main" val="341464352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u="none" dirty="0"/>
              <a:t>Might not be as clear as you want; some things to consider:</a:t>
            </a:r>
          </a:p>
          <a:p>
            <a:pPr marL="0" indent="0">
              <a:buFont typeface="Arial" panose="020B0604020202020204" pitchFamily="34" charset="0"/>
              <a:buNone/>
            </a:pPr>
            <a:endParaRPr lang="en-US" b="0" u="none" dirty="0"/>
          </a:p>
          <a:p>
            <a:pPr marL="171450" indent="-171450">
              <a:buFont typeface="Arial" panose="020B0604020202020204" pitchFamily="34" charset="0"/>
              <a:buChar char="•"/>
            </a:pPr>
            <a:r>
              <a:rPr lang="en-US" b="0" u="none" dirty="0"/>
              <a:t>Your workload’s </a:t>
            </a:r>
            <a:r>
              <a:rPr lang="en-US" b="1" u="none" dirty="0"/>
              <a:t>burstability</a:t>
            </a:r>
            <a:r>
              <a:rPr lang="en-US" b="0" u="none" dirty="0"/>
              <a:t> requirement, that is what is the maximum amount of RUs you may need to consume in one second</a:t>
            </a:r>
          </a:p>
          <a:p>
            <a:pPr marL="171450" indent="-171450">
              <a:buFont typeface="Arial" panose="020B0604020202020204" pitchFamily="34" charset="0"/>
              <a:buChar char="•"/>
            </a:pPr>
            <a:r>
              <a:rPr lang="en-US" b="0" u="none" dirty="0"/>
              <a:t>Your overall </a:t>
            </a:r>
            <a:r>
              <a:rPr lang="en-US" b="1" u="none" dirty="0"/>
              <a:t>expected consumption</a:t>
            </a:r>
            <a:r>
              <a:rPr lang="en-US" b="0" u="none" dirty="0"/>
              <a:t>, that is what is the total number of RUs you may consume over a month</a:t>
            </a:r>
          </a:p>
          <a:p>
            <a:pPr marL="171450" indent="-171450">
              <a:buFont typeface="Arial" panose="020B0604020202020204" pitchFamily="34" charset="0"/>
              <a:buChar char="•"/>
            </a:pPr>
            <a:endParaRPr lang="en-US" b="0" u="none" dirty="0"/>
          </a:p>
          <a:p>
            <a:pPr marL="0" indent="0">
              <a:buFont typeface="Arial" panose="020B0604020202020204" pitchFamily="34" charset="0"/>
              <a:buNone/>
            </a:pPr>
            <a:r>
              <a:rPr lang="en-US" b="0" u="none" dirty="0"/>
              <a:t>Let’s look at some costing examples</a:t>
            </a:r>
          </a:p>
        </p:txBody>
      </p:sp>
      <p:sp>
        <p:nvSpPr>
          <p:cNvPr id="4" name="Slide Number Placeholder 3"/>
          <p:cNvSpPr>
            <a:spLocks noGrp="1"/>
          </p:cNvSpPr>
          <p:nvPr>
            <p:ph type="sldNum" sz="quarter" idx="5"/>
          </p:nvPr>
        </p:nvSpPr>
        <p:spPr/>
        <p:txBody>
          <a:bodyPr/>
          <a:lstStyle/>
          <a:p>
            <a:fld id="{3CB84AD1-8B9E-4219-8E7B-65D7FBC247CE}" type="slidenum">
              <a:rPr lang="en-US" smtClean="0"/>
              <a:t>92</a:t>
            </a:fld>
            <a:endParaRPr lang="en-US"/>
          </a:p>
        </p:txBody>
      </p:sp>
    </p:spTree>
    <p:extLst>
      <p:ext uri="{BB962C8B-B14F-4D97-AF65-F5344CB8AC3E}">
        <p14:creationId xmlns:p14="http://schemas.microsoft.com/office/powerpoint/2010/main" val="124107031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u="none" dirty="0"/>
              <a:t>Might not be as clear as you want; some things to consider:</a:t>
            </a:r>
          </a:p>
          <a:p>
            <a:pPr marL="0" indent="0">
              <a:buFont typeface="Arial" panose="020B0604020202020204" pitchFamily="34" charset="0"/>
              <a:buNone/>
            </a:pPr>
            <a:endParaRPr lang="en-US" b="0" u="none" dirty="0"/>
          </a:p>
          <a:p>
            <a:pPr marL="171450" indent="-171450">
              <a:buFont typeface="Arial" panose="020B0604020202020204" pitchFamily="34" charset="0"/>
              <a:buChar char="•"/>
            </a:pPr>
            <a:r>
              <a:rPr lang="en-US" b="0" u="none" dirty="0"/>
              <a:t>Your workload’s </a:t>
            </a:r>
            <a:r>
              <a:rPr lang="en-US" b="1" u="none" dirty="0"/>
              <a:t>burstability</a:t>
            </a:r>
            <a:r>
              <a:rPr lang="en-US" b="0" u="none" dirty="0"/>
              <a:t> requirement, that is what is the maximum amount of RUs you may need to consume in one second</a:t>
            </a:r>
          </a:p>
          <a:p>
            <a:pPr marL="171450" indent="-171450">
              <a:buFont typeface="Arial" panose="020B0604020202020204" pitchFamily="34" charset="0"/>
              <a:buChar char="•"/>
            </a:pPr>
            <a:r>
              <a:rPr lang="en-US" b="0" u="none" dirty="0"/>
              <a:t>Your overall </a:t>
            </a:r>
            <a:r>
              <a:rPr lang="en-US" b="1" u="none" dirty="0"/>
              <a:t>expected consumption</a:t>
            </a:r>
            <a:r>
              <a:rPr lang="en-US" b="0" u="none" dirty="0"/>
              <a:t>, that is what is the total number of RUs you may consume over a month</a:t>
            </a:r>
          </a:p>
          <a:p>
            <a:pPr marL="171450" indent="-171450">
              <a:buFont typeface="Arial" panose="020B0604020202020204" pitchFamily="34" charset="0"/>
              <a:buChar char="•"/>
            </a:pPr>
            <a:endParaRPr lang="en-US" b="0" u="none" dirty="0"/>
          </a:p>
          <a:p>
            <a:pPr marL="0" indent="0">
              <a:buFont typeface="Arial" panose="020B0604020202020204" pitchFamily="34" charset="0"/>
              <a:buNone/>
            </a:pPr>
            <a:r>
              <a:rPr lang="en-US" b="0" u="none" dirty="0"/>
              <a:t>Let’s look at some costing examples</a:t>
            </a:r>
          </a:p>
        </p:txBody>
      </p:sp>
      <p:sp>
        <p:nvSpPr>
          <p:cNvPr id="4" name="Slide Number Placeholder 3"/>
          <p:cNvSpPr>
            <a:spLocks noGrp="1"/>
          </p:cNvSpPr>
          <p:nvPr>
            <p:ph type="sldNum" sz="quarter" idx="5"/>
          </p:nvPr>
        </p:nvSpPr>
        <p:spPr/>
        <p:txBody>
          <a:bodyPr/>
          <a:lstStyle/>
          <a:p>
            <a:fld id="{3CB84AD1-8B9E-4219-8E7B-65D7FBC247CE}" type="slidenum">
              <a:rPr lang="en-US" smtClean="0"/>
              <a:t>93</a:t>
            </a:fld>
            <a:endParaRPr lang="en-US"/>
          </a:p>
        </p:txBody>
      </p:sp>
    </p:spTree>
    <p:extLst>
      <p:ext uri="{BB962C8B-B14F-4D97-AF65-F5344CB8AC3E}">
        <p14:creationId xmlns:p14="http://schemas.microsoft.com/office/powerpoint/2010/main" val="389776309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u="none" dirty="0"/>
              <a:t>Example 1:</a:t>
            </a:r>
            <a:r>
              <a:rPr lang="en-US" b="0" u="none" dirty="0"/>
              <a:t>  A workload is expected to burst to a maximum of 500 RU/s and consume a total of 20,000,000 RUs over a month.</a:t>
            </a:r>
          </a:p>
          <a:p>
            <a:pPr marL="0" indent="0">
              <a:buFont typeface="Arial" panose="020B0604020202020204" pitchFamily="34" charset="0"/>
              <a:buNone/>
            </a:pPr>
            <a:endParaRPr lang="en-US" b="0" u="none" dirty="0"/>
          </a:p>
          <a:p>
            <a:pPr marL="171450" indent="-171450">
              <a:buFont typeface="Arial" panose="020B0604020202020204" pitchFamily="34" charset="0"/>
              <a:buChar char="•"/>
            </a:pPr>
            <a:r>
              <a:rPr lang="en-US" b="0" u="none" dirty="0"/>
              <a:t>In provisioned throughput mode, you would provision a container with 500 RU/s for a monthly cost of $0.008 * 5 * 730 = $29.20</a:t>
            </a:r>
          </a:p>
          <a:p>
            <a:pPr marL="171450" indent="-171450">
              <a:buFont typeface="Arial" panose="020B0604020202020204" pitchFamily="34" charset="0"/>
              <a:buChar char="•"/>
            </a:pPr>
            <a:endParaRPr lang="en-US" b="0" u="none" dirty="0"/>
          </a:p>
          <a:p>
            <a:pPr marL="171450" indent="-171450">
              <a:buFont typeface="Arial" panose="020B0604020202020204" pitchFamily="34" charset="0"/>
              <a:buChar char="•"/>
            </a:pPr>
            <a:r>
              <a:rPr lang="en-US" b="0" u="none" dirty="0"/>
              <a:t>In serverless mode, you would pay for the consumed RUs: $0.25 * 20 = $5.00</a:t>
            </a:r>
            <a:endParaRPr lang="en-US" b="1" u="none" dirty="0"/>
          </a:p>
        </p:txBody>
      </p:sp>
      <p:sp>
        <p:nvSpPr>
          <p:cNvPr id="4" name="Slide Number Placeholder 3"/>
          <p:cNvSpPr>
            <a:spLocks noGrp="1"/>
          </p:cNvSpPr>
          <p:nvPr>
            <p:ph type="sldNum" sz="quarter" idx="5"/>
          </p:nvPr>
        </p:nvSpPr>
        <p:spPr/>
        <p:txBody>
          <a:bodyPr/>
          <a:lstStyle/>
          <a:p>
            <a:fld id="{3CB84AD1-8B9E-4219-8E7B-65D7FBC247CE}" type="slidenum">
              <a:rPr lang="en-US" smtClean="0"/>
              <a:t>94</a:t>
            </a:fld>
            <a:endParaRPr lang="en-US"/>
          </a:p>
        </p:txBody>
      </p:sp>
    </p:spTree>
    <p:extLst>
      <p:ext uri="{BB962C8B-B14F-4D97-AF65-F5344CB8AC3E}">
        <p14:creationId xmlns:p14="http://schemas.microsoft.com/office/powerpoint/2010/main" val="421781350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u="none" dirty="0"/>
              <a:t>Example 1:</a:t>
            </a:r>
            <a:r>
              <a:rPr lang="en-US" b="0" u="none" dirty="0"/>
              <a:t>  A workload is expected to burst to a maximum of 500 RU/s and consume a total of 250,000,000 RUs over a month.</a:t>
            </a:r>
          </a:p>
          <a:p>
            <a:pPr marL="0" indent="0">
              <a:buFont typeface="Arial" panose="020B0604020202020204" pitchFamily="34" charset="0"/>
              <a:buNone/>
            </a:pPr>
            <a:endParaRPr lang="en-US" b="0" u="none" dirty="0"/>
          </a:p>
          <a:p>
            <a:pPr marL="171450" indent="-171450">
              <a:buFont typeface="Arial" panose="020B0604020202020204" pitchFamily="34" charset="0"/>
              <a:buChar char="•"/>
            </a:pPr>
            <a:r>
              <a:rPr lang="en-US" b="0" u="none" dirty="0"/>
              <a:t>In provisioned throughput mode, you would provision a container with 500 RU/s for a monthly cost of $0.008 * 5 * 730 = $29.20</a:t>
            </a:r>
          </a:p>
          <a:p>
            <a:pPr marL="171450" indent="-171450">
              <a:buFont typeface="Arial" panose="020B0604020202020204" pitchFamily="34" charset="0"/>
              <a:buChar char="•"/>
            </a:pPr>
            <a:endParaRPr lang="en-US" b="0" u="none" dirty="0"/>
          </a:p>
          <a:p>
            <a:pPr marL="171450" indent="-171450">
              <a:buFont typeface="Arial" panose="020B0604020202020204" pitchFamily="34" charset="0"/>
              <a:buChar char="•"/>
            </a:pPr>
            <a:r>
              <a:rPr lang="en-US" b="0" u="none" dirty="0"/>
              <a:t>In serverless mode, you would pay for the consumed RUs: $0.25 * 250 = $62.50</a:t>
            </a:r>
          </a:p>
        </p:txBody>
      </p:sp>
      <p:sp>
        <p:nvSpPr>
          <p:cNvPr id="4" name="Slide Number Placeholder 3"/>
          <p:cNvSpPr>
            <a:spLocks noGrp="1"/>
          </p:cNvSpPr>
          <p:nvPr>
            <p:ph type="sldNum" sz="quarter" idx="5"/>
          </p:nvPr>
        </p:nvSpPr>
        <p:spPr/>
        <p:txBody>
          <a:bodyPr/>
          <a:lstStyle/>
          <a:p>
            <a:fld id="{3CB84AD1-8B9E-4219-8E7B-65D7FBC247CE}" type="slidenum">
              <a:rPr lang="en-US" smtClean="0"/>
              <a:t>95</a:t>
            </a:fld>
            <a:endParaRPr lang="en-US"/>
          </a:p>
        </p:txBody>
      </p:sp>
    </p:spTree>
    <p:extLst>
      <p:ext uri="{BB962C8B-B14F-4D97-AF65-F5344CB8AC3E}">
        <p14:creationId xmlns:p14="http://schemas.microsoft.com/office/powerpoint/2010/main" val="247187116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Strong consistency offers a linearizability guarantee.  Linearizability refers to serving requests concurrently.  The reads are guaranteed to return the most recent committed version of an item.  A client never sees an uncommitted or partial write.  Users are always guaranteed to read the latest committed write.</a:t>
            </a:r>
          </a:p>
          <a:p>
            <a:endParaRPr lang="en-US" dirty="0"/>
          </a:p>
          <a:p>
            <a:r>
              <a:rPr lang="en-US" dirty="0"/>
              <a:t>This graphic illustrates the strong consistency with musical notes.  After the data is written to the “West US 2” region, when you read the data from other regions, you get the most recent value..</a:t>
            </a:r>
          </a:p>
        </p:txBody>
      </p:sp>
      <p:sp>
        <p:nvSpPr>
          <p:cNvPr id="4" name="Slide Number Placeholder 3"/>
          <p:cNvSpPr>
            <a:spLocks noGrp="1"/>
          </p:cNvSpPr>
          <p:nvPr>
            <p:ph type="sldNum" sz="quarter" idx="5"/>
          </p:nvPr>
        </p:nvSpPr>
        <p:spPr/>
        <p:txBody>
          <a:bodyPr/>
          <a:lstStyle/>
          <a:p>
            <a:fld id="{3CB84AD1-8B9E-4219-8E7B-65D7FBC247CE}" type="slidenum">
              <a:rPr lang="en-US" smtClean="0"/>
              <a:t>97</a:t>
            </a:fld>
            <a:endParaRPr lang="en-US"/>
          </a:p>
        </p:txBody>
      </p:sp>
    </p:spTree>
    <p:extLst>
      <p:ext uri="{BB962C8B-B14F-4D97-AF65-F5344CB8AC3E}">
        <p14:creationId xmlns:p14="http://schemas.microsoft.com/office/powerpoint/2010/main" val="127688987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Bounded stateless: The reads are guaranteed to honor the consistent-prefix guarantee.  The reads might lag behind writes by at most “</a:t>
            </a:r>
            <a:r>
              <a:rPr lang="en-US" i="1" dirty="0"/>
              <a:t>K</a:t>
            </a:r>
            <a:r>
              <a:rPr lang="en-US" i="0" dirty="0"/>
              <a:t>” versions of an item or by “</a:t>
            </a:r>
            <a:r>
              <a:rPr lang="en-US" i="1" dirty="0"/>
              <a:t>T</a:t>
            </a:r>
            <a:r>
              <a:rPr lang="en-US" i="0" dirty="0"/>
              <a:t>” time interval, whichever is reached first.</a:t>
            </a:r>
          </a:p>
          <a:p>
            <a:endParaRPr lang="en-US" i="0" dirty="0"/>
          </a:p>
          <a:p>
            <a:r>
              <a:rPr lang="en-US" i="0" dirty="0"/>
              <a:t>For a single region account, the minimum value of K and T is 10 write operations or 5 seconds.  For multi-region accounts the minimum value of K and T is 100,000 write operations or 300 seconds.</a:t>
            </a:r>
          </a:p>
          <a:p>
            <a:endParaRPr lang="en-US" i="0" dirty="0"/>
          </a:p>
          <a:p>
            <a:r>
              <a:rPr lang="en-US" i="0" dirty="0"/>
              <a:t>Inside the staleness window, Bounded Staleness provides the following consistency guarantees:</a:t>
            </a:r>
          </a:p>
          <a:p>
            <a:endParaRPr lang="en-US" i="0" dirty="0"/>
          </a:p>
          <a:p>
            <a:pPr marL="171450" indent="-171450">
              <a:buFont typeface="Arial" panose="020B0604020202020204" pitchFamily="34" charset="0"/>
              <a:buChar char="•"/>
            </a:pPr>
            <a:r>
              <a:rPr lang="en-US" i="0" dirty="0"/>
              <a:t>Consistency for clients in the region for an account with single write region = Strong</a:t>
            </a:r>
          </a:p>
          <a:p>
            <a:pPr marL="171450" indent="-171450">
              <a:buFont typeface="Arial" panose="020B0604020202020204" pitchFamily="34" charset="0"/>
              <a:buChar char="•"/>
            </a:pPr>
            <a:r>
              <a:rPr lang="en-US" i="0" dirty="0"/>
              <a:t>Consistency for clients in different regions for an account with single write region = Strong</a:t>
            </a:r>
          </a:p>
          <a:p>
            <a:pPr marL="171450" indent="-171450">
              <a:buFont typeface="Arial" panose="020B0604020202020204" pitchFamily="34" charset="0"/>
              <a:buChar char="•"/>
            </a:pPr>
            <a:r>
              <a:rPr lang="en-US" dirty="0"/>
              <a:t>Consistency for clients writing to a single region for an account for an account with multiple write regions = Consistent Prefix</a:t>
            </a:r>
          </a:p>
          <a:p>
            <a:pPr marL="171450" indent="-171450">
              <a:buFont typeface="Arial" panose="020B0604020202020204" pitchFamily="34" charset="0"/>
              <a:buChar char="•"/>
            </a:pPr>
            <a:r>
              <a:rPr lang="en-US" dirty="0"/>
              <a:t>Consistency for clients writing to different regions for an account with multiple write regions = Eventual</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Bounded staleness if frequently chosen by globally distributed applications that expect low write latencies but require total global order guarantee.  Bounded staleness is great for applications featuring group collaboration and sharing, stock ticker, publish-subscribe/queueing etc.</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This graphic illustrates the bounded staleness consistency with musical notes.  After the data is written to the “West US 2” region, the “East US 2” and “Australia East” regions read the written value based on the configured maximum lag time or the maximum operations.</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3CB84AD1-8B9E-4219-8E7B-65D7FBC247CE}" type="slidenum">
              <a:rPr lang="en-US" smtClean="0"/>
              <a:t>98</a:t>
            </a:fld>
            <a:endParaRPr lang="en-US"/>
          </a:p>
        </p:txBody>
      </p:sp>
    </p:spTree>
    <p:extLst>
      <p:ext uri="{BB962C8B-B14F-4D97-AF65-F5344CB8AC3E}">
        <p14:creationId xmlns:p14="http://schemas.microsoft.com/office/powerpoint/2010/main" val="4719116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u="none" dirty="0"/>
              <a:t>Strong; Bounded Staleness; Session; Consistent Prefix; Eventual</a:t>
            </a:r>
            <a:endParaRPr lang="en-US" dirty="0"/>
          </a:p>
        </p:txBody>
      </p:sp>
      <p:sp>
        <p:nvSpPr>
          <p:cNvPr id="4" name="Slide Number Placeholder 3"/>
          <p:cNvSpPr>
            <a:spLocks noGrp="1"/>
          </p:cNvSpPr>
          <p:nvPr>
            <p:ph type="sldNum" sz="quarter" idx="5"/>
          </p:nvPr>
        </p:nvSpPr>
        <p:spPr/>
        <p:txBody>
          <a:bodyPr/>
          <a:lstStyle/>
          <a:p>
            <a:fld id="{4C91D622-28E2-4C07-8E71-B2404B137EC6}" type="slidenum">
              <a:rPr lang="en-US" smtClean="0"/>
              <a:t>12</a:t>
            </a:fld>
            <a:endParaRPr lang="en-US"/>
          </a:p>
        </p:txBody>
      </p:sp>
    </p:spTree>
    <p:extLst>
      <p:ext uri="{BB962C8B-B14F-4D97-AF65-F5344CB8AC3E}">
        <p14:creationId xmlns:p14="http://schemas.microsoft.com/office/powerpoint/2010/main" val="2105011789"/>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Session consistency is the most widely used consistency level for both single region as well as globally distributed applications.  It provides write latencies, availability, and read throughput comparable to that of eventual consistency but also provides the consistency guarantees that suit the needs of applications written to operate in the context of a user.</a:t>
            </a:r>
          </a:p>
          <a:p>
            <a:endParaRPr lang="en-US" dirty="0"/>
          </a:p>
          <a:p>
            <a:r>
              <a:rPr lang="en-US" dirty="0"/>
              <a:t>This graphic illustrates the session consistency with musical notes.  The “West US 2” writer and the “West US 2” reader are using the same session (Session A) so they both read the same data at the time.  Whereas the “Australia East” region is using “Session B” so, it receives data later but in the same order as the writes.</a:t>
            </a:r>
          </a:p>
        </p:txBody>
      </p:sp>
      <p:sp>
        <p:nvSpPr>
          <p:cNvPr id="4" name="Slide Number Placeholder 3"/>
          <p:cNvSpPr>
            <a:spLocks noGrp="1"/>
          </p:cNvSpPr>
          <p:nvPr>
            <p:ph type="sldNum" sz="quarter" idx="5"/>
          </p:nvPr>
        </p:nvSpPr>
        <p:spPr/>
        <p:txBody>
          <a:bodyPr/>
          <a:lstStyle/>
          <a:p>
            <a:fld id="{3CB84AD1-8B9E-4219-8E7B-65D7FBC247CE}" type="slidenum">
              <a:rPr lang="en-US" smtClean="0"/>
              <a:t>99</a:t>
            </a:fld>
            <a:endParaRPr lang="en-US"/>
          </a:p>
        </p:txBody>
      </p:sp>
    </p:spTree>
    <p:extLst>
      <p:ext uri="{BB962C8B-B14F-4D97-AF65-F5344CB8AC3E}">
        <p14:creationId xmlns:p14="http://schemas.microsoft.com/office/powerpoint/2010/main" val="126398749"/>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Consistent prefix: Updates that are returned contain some prefix of all the updates, with no gaps.  Consistent prefix consistency level guarantees that reads neve see out-of-order writes.</a:t>
            </a:r>
          </a:p>
          <a:p>
            <a:endParaRPr lang="en-US" dirty="0"/>
          </a:p>
          <a:p>
            <a:r>
              <a:rPr lang="en-US" dirty="0"/>
              <a:t>If writes were performed in the order A/B/C, then a client sees either A, A/B, or A/B/C but never out-of-order permutations like A/C, B/A/C.  Consistent Prefix provides write latencies, availability, and read throughput comparable to that of eventual consistency, but also provides the order guarantees that suit the needs of scenarios where order is important.</a:t>
            </a:r>
          </a:p>
          <a:p>
            <a:endParaRPr lang="en-US" dirty="0"/>
          </a:p>
          <a:p>
            <a:r>
              <a:rPr lang="en-US" dirty="0"/>
              <a:t>Consistency guarantees for Consistent Prefix:</a:t>
            </a:r>
          </a:p>
          <a:p>
            <a:endParaRPr lang="en-US" dirty="0"/>
          </a:p>
          <a:p>
            <a:pPr marL="171450" indent="-171450">
              <a:buFont typeface="Arial" panose="020B0604020202020204" pitchFamily="34" charset="0"/>
              <a:buChar char="•"/>
            </a:pPr>
            <a:r>
              <a:rPr lang="en-US" dirty="0"/>
              <a:t>Consistency for clients in the same region for an account with single write region = Consistent Prefix</a:t>
            </a:r>
          </a:p>
          <a:p>
            <a:pPr marL="171450" indent="-171450">
              <a:buFont typeface="Arial" panose="020B0604020202020204" pitchFamily="34" charset="0"/>
              <a:buChar char="•"/>
            </a:pPr>
            <a:r>
              <a:rPr lang="en-US" dirty="0"/>
              <a:t>Consistency for clients in different regions for an account with single write region = Consistent Prefix</a:t>
            </a:r>
          </a:p>
          <a:p>
            <a:pPr marL="171450" indent="-171450">
              <a:buFont typeface="Arial" panose="020B0604020202020204" pitchFamily="34" charset="0"/>
              <a:buChar char="•"/>
            </a:pPr>
            <a:r>
              <a:rPr lang="en-US" dirty="0"/>
              <a:t>Consistency for clients writing to a single region for an account with multiple write regions = Consistent Prefix</a:t>
            </a:r>
          </a:p>
          <a:p>
            <a:pPr marL="171450" indent="-171450">
              <a:buFont typeface="Arial" panose="020B0604020202020204" pitchFamily="34" charset="0"/>
              <a:buChar char="•"/>
            </a:pPr>
            <a:r>
              <a:rPr lang="en-US" dirty="0"/>
              <a:t>Consistency for clients writing to multiple regions for an account with multiple write region = Eventual</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The graphic illustrates the consistency prefix consistency with musical notes.  In all regions, the reads neve see out of order writes.</a:t>
            </a:r>
          </a:p>
        </p:txBody>
      </p:sp>
      <p:sp>
        <p:nvSpPr>
          <p:cNvPr id="4" name="Slide Number Placeholder 3"/>
          <p:cNvSpPr>
            <a:spLocks noGrp="1"/>
          </p:cNvSpPr>
          <p:nvPr>
            <p:ph type="sldNum" sz="quarter" idx="5"/>
          </p:nvPr>
        </p:nvSpPr>
        <p:spPr/>
        <p:txBody>
          <a:bodyPr/>
          <a:lstStyle/>
          <a:p>
            <a:fld id="{3CB84AD1-8B9E-4219-8E7B-65D7FBC247CE}" type="slidenum">
              <a:rPr lang="en-US" smtClean="0"/>
              <a:t>100</a:t>
            </a:fld>
            <a:endParaRPr lang="en-US"/>
          </a:p>
        </p:txBody>
      </p:sp>
    </p:spTree>
    <p:extLst>
      <p:ext uri="{BB962C8B-B14F-4D97-AF65-F5344CB8AC3E}">
        <p14:creationId xmlns:p14="http://schemas.microsoft.com/office/powerpoint/2010/main" val="2372020335"/>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Eventual: There is no ordering guarantee for reads.  In the absence of any further writes, the replicas eventually converge.</a:t>
            </a:r>
          </a:p>
          <a:p>
            <a:endParaRPr lang="en-US" dirty="0"/>
          </a:p>
          <a:p>
            <a:r>
              <a:rPr lang="en-US" dirty="0"/>
              <a:t>Eventual consistency is the weakest form of consistency because a client may read the values that are older than the ones it had read before.  Eventual consistency is ideal where the application does not require any ordering guarantees.  Examples include count of Retweet, Likes, or non-thread comments.</a:t>
            </a:r>
          </a:p>
          <a:p>
            <a:endParaRPr lang="en-US" dirty="0"/>
          </a:p>
          <a:p>
            <a:r>
              <a:rPr lang="en-US" dirty="0"/>
              <a:t>The graphic illustrates the eventual consistency with musical notes.</a:t>
            </a:r>
          </a:p>
        </p:txBody>
      </p:sp>
      <p:sp>
        <p:nvSpPr>
          <p:cNvPr id="4" name="Slide Number Placeholder 3"/>
          <p:cNvSpPr>
            <a:spLocks noGrp="1"/>
          </p:cNvSpPr>
          <p:nvPr>
            <p:ph type="sldNum" sz="quarter" idx="5"/>
          </p:nvPr>
        </p:nvSpPr>
        <p:spPr/>
        <p:txBody>
          <a:bodyPr/>
          <a:lstStyle/>
          <a:p>
            <a:fld id="{3CB84AD1-8B9E-4219-8E7B-65D7FBC247CE}" type="slidenum">
              <a:rPr lang="en-US" smtClean="0"/>
              <a:t>101</a:t>
            </a:fld>
            <a:endParaRPr lang="en-US"/>
          </a:p>
        </p:txBody>
      </p:sp>
    </p:spTree>
    <p:extLst>
      <p:ext uri="{BB962C8B-B14F-4D97-AF65-F5344CB8AC3E}">
        <p14:creationId xmlns:p14="http://schemas.microsoft.com/office/powerpoint/2010/main" val="361548311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practice, you may often get stronger consistency guarantees.  Consistency guarantees for a read operation correspond to the freshness and ordering of the database state that you request.</a:t>
            </a:r>
          </a:p>
          <a:p>
            <a:endParaRPr lang="en-US" dirty="0"/>
          </a:p>
          <a:p>
            <a:r>
              <a:rPr lang="en-US" dirty="0"/>
              <a:t>If there are no write operations on the database, a read operation with </a:t>
            </a:r>
            <a:r>
              <a:rPr lang="en-US" b="1" dirty="0"/>
              <a:t>eventual</a:t>
            </a:r>
            <a:r>
              <a:rPr lang="en-US" b="0" dirty="0"/>
              <a:t>, </a:t>
            </a:r>
            <a:r>
              <a:rPr lang="en-US" b="1" dirty="0"/>
              <a:t>session</a:t>
            </a:r>
            <a:r>
              <a:rPr lang="en-US" b="0" dirty="0"/>
              <a:t>, or </a:t>
            </a:r>
            <a:r>
              <a:rPr lang="en-US" b="1" dirty="0"/>
              <a:t>consistent prefix</a:t>
            </a:r>
            <a:r>
              <a:rPr lang="en-US" b="0" dirty="0"/>
              <a:t> consistency level is likely to yield the same results as a read operation with strong consistency level.</a:t>
            </a:r>
          </a:p>
          <a:p>
            <a:endParaRPr lang="en-US" b="0" dirty="0"/>
          </a:p>
          <a:p>
            <a:r>
              <a:rPr lang="en-US" b="0" dirty="0"/>
              <a:t>If your Azure Cosmos account is configured with a consistency level other than the strong consistency, you can find out the probability that your clients may get strong and consistent reads for your workloads by looking at the </a:t>
            </a:r>
            <a:r>
              <a:rPr lang="en-US" b="0" i="1" dirty="0"/>
              <a:t>Probabilistically Bounded Staleness</a:t>
            </a:r>
            <a:r>
              <a:rPr lang="en-US" b="0" i="0" dirty="0"/>
              <a:t> (PBS) metric.</a:t>
            </a:r>
          </a:p>
          <a:p>
            <a:endParaRPr lang="en-US" b="0" i="0" dirty="0"/>
          </a:p>
          <a:p>
            <a:r>
              <a:rPr lang="en-US" b="0" i="0" dirty="0"/>
              <a:t>Probabilistic bounded staleness shows how eventual is your eventual consistency.  This metric provides an insight into how often your can get a stronger consistency than the consistency level that you have currently configured on your Azure Cosmos account.  In other words, you can see the </a:t>
            </a:r>
            <a:r>
              <a:rPr lang="en-US" b="0" i="0" dirty="0" err="1"/>
              <a:t>probablility</a:t>
            </a:r>
            <a:r>
              <a:rPr lang="en-US" b="0" i="0" dirty="0"/>
              <a:t> (measured in milliseconds) of getting strongly consistent reads for a combination of write and read regions.</a:t>
            </a:r>
            <a:endParaRPr lang="en-US" dirty="0"/>
          </a:p>
        </p:txBody>
      </p:sp>
      <p:sp>
        <p:nvSpPr>
          <p:cNvPr id="4" name="Slide Number Placeholder 3"/>
          <p:cNvSpPr>
            <a:spLocks noGrp="1"/>
          </p:cNvSpPr>
          <p:nvPr>
            <p:ph type="sldNum" sz="quarter" idx="5"/>
          </p:nvPr>
        </p:nvSpPr>
        <p:spPr/>
        <p:txBody>
          <a:bodyPr/>
          <a:lstStyle/>
          <a:p>
            <a:fld id="{3CB84AD1-8B9E-4219-8E7B-65D7FBC247CE}" type="slidenum">
              <a:rPr lang="en-US" smtClean="0"/>
              <a:t>102</a:t>
            </a:fld>
            <a:endParaRPr lang="en-US"/>
          </a:p>
        </p:txBody>
      </p:sp>
    </p:spTree>
    <p:extLst>
      <p:ext uri="{BB962C8B-B14F-4D97-AF65-F5344CB8AC3E}">
        <p14:creationId xmlns:p14="http://schemas.microsoft.com/office/powerpoint/2010/main" val="3785954968"/>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Cosmos container (or shared throughput database) must have a minimum throughput of 400 RU/s.  As the containers grows, the minimum supported throughput also depends on the following factors:</a:t>
            </a:r>
          </a:p>
          <a:p>
            <a:endParaRPr lang="en-US" dirty="0"/>
          </a:p>
          <a:p>
            <a:pPr marL="171450" indent="-171450">
              <a:buFont typeface="Arial" panose="020B0604020202020204" pitchFamily="34" charset="0"/>
              <a:buChar char="•"/>
            </a:pPr>
            <a:r>
              <a:rPr lang="en-US" dirty="0"/>
              <a:t>The maximum throughput ever provisioned on the container. For example, if your throughput was increased to 50,000-RU/s, then the lowest possible provisioned throughput would be 500 RU/s.</a:t>
            </a:r>
          </a:p>
          <a:p>
            <a:pPr marL="171450" indent="-171450">
              <a:buFont typeface="Arial" panose="020B0604020202020204" pitchFamily="34" charset="0"/>
              <a:buChar char="•"/>
            </a:pPr>
            <a:r>
              <a:rPr lang="en-US" dirty="0"/>
              <a:t>The current storage in GB in the container.  For example, if your container has 100-Gb of storage, then the lowest possible provisioned throughput would be 1000 RU/s.</a:t>
            </a:r>
          </a:p>
          <a:p>
            <a:pPr marL="171450" indent="-171450">
              <a:buFont typeface="Arial" panose="020B0604020202020204" pitchFamily="34" charset="0"/>
              <a:buChar char="•"/>
            </a:pPr>
            <a:r>
              <a:rPr lang="en-US" dirty="0"/>
              <a:t>The minimum throughput on a shared throughput database also depends on the total number of containers that you have ever created in a shared throughput database, measured at 100 RU/s per container.  For example, if you have created five containers within a shared throughput database, then the throughput must be at least 500 RU/s.</a:t>
            </a:r>
          </a:p>
        </p:txBody>
      </p:sp>
      <p:sp>
        <p:nvSpPr>
          <p:cNvPr id="4" name="Slide Number Placeholder 3"/>
          <p:cNvSpPr>
            <a:spLocks noGrp="1"/>
          </p:cNvSpPr>
          <p:nvPr>
            <p:ph type="sldNum" sz="quarter" idx="5"/>
          </p:nvPr>
        </p:nvSpPr>
        <p:spPr/>
        <p:txBody>
          <a:bodyPr/>
          <a:lstStyle/>
          <a:p>
            <a:fld id="{3CB84AD1-8B9E-4219-8E7B-65D7FBC247CE}" type="slidenum">
              <a:rPr lang="en-US" smtClean="0"/>
              <a:t>104</a:t>
            </a:fld>
            <a:endParaRPr lang="en-US"/>
          </a:p>
        </p:txBody>
      </p:sp>
    </p:spTree>
    <p:extLst>
      <p:ext uri="{BB962C8B-B14F-4D97-AF65-F5344CB8AC3E}">
        <p14:creationId xmlns:p14="http://schemas.microsoft.com/office/powerpoint/2010/main" val="1470402475"/>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CB84AD1-8B9E-4219-8E7B-65D7FBC247CE}" type="slidenum">
              <a:rPr lang="en-US" smtClean="0"/>
              <a:t>105</a:t>
            </a:fld>
            <a:endParaRPr lang="en-US"/>
          </a:p>
        </p:txBody>
      </p:sp>
    </p:spTree>
    <p:extLst>
      <p:ext uri="{BB962C8B-B14F-4D97-AF65-F5344CB8AC3E}">
        <p14:creationId xmlns:p14="http://schemas.microsoft.com/office/powerpoint/2010/main" val="795573579"/>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CB84AD1-8B9E-4219-8E7B-65D7FBC247CE}" type="slidenum">
              <a:rPr lang="en-US" smtClean="0"/>
              <a:t>107</a:t>
            </a:fld>
            <a:endParaRPr lang="en-US"/>
          </a:p>
        </p:txBody>
      </p:sp>
    </p:spTree>
    <p:extLst>
      <p:ext uri="{BB962C8B-B14F-4D97-AF65-F5344CB8AC3E}">
        <p14:creationId xmlns:p14="http://schemas.microsoft.com/office/powerpoint/2010/main" val="70894397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Maximum execution time for a single operation (like a stored procedure execution or single query page retrieval)</a:t>
            </a:r>
          </a:p>
          <a:p>
            <a:endParaRPr lang="en-US" dirty="0"/>
          </a:p>
          <a:p>
            <a:r>
              <a:rPr lang="en-US" dirty="0"/>
              <a:t>Maximum request size (for example, stored procedure, CRUD)</a:t>
            </a:r>
          </a:p>
          <a:p>
            <a:endParaRPr lang="en-US" dirty="0"/>
          </a:p>
          <a:p>
            <a:r>
              <a:rPr lang="en-US" dirty="0"/>
              <a:t>Maximum response size (for example, paginated query)</a:t>
            </a:r>
          </a:p>
        </p:txBody>
      </p:sp>
      <p:sp>
        <p:nvSpPr>
          <p:cNvPr id="4" name="Slide Number Placeholder 3"/>
          <p:cNvSpPr>
            <a:spLocks noGrp="1"/>
          </p:cNvSpPr>
          <p:nvPr>
            <p:ph type="sldNum" sz="quarter" idx="5"/>
          </p:nvPr>
        </p:nvSpPr>
        <p:spPr/>
        <p:txBody>
          <a:bodyPr/>
          <a:lstStyle/>
          <a:p>
            <a:fld id="{3CB84AD1-8B9E-4219-8E7B-65D7FBC247CE}" type="slidenum">
              <a:rPr lang="en-US" smtClean="0"/>
              <a:t>108</a:t>
            </a:fld>
            <a:endParaRPr lang="en-US"/>
          </a:p>
        </p:txBody>
      </p:sp>
    </p:spTree>
    <p:extLst>
      <p:ext uri="{BB962C8B-B14F-4D97-AF65-F5344CB8AC3E}">
        <p14:creationId xmlns:p14="http://schemas.microsoft.com/office/powerpoint/2010/main" val="2135968699"/>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Duration: 30-days (a new trial can be requested after expiration).  After expiration, the information stored is deleted.</a:t>
            </a:r>
          </a:p>
          <a:p>
            <a:endParaRPr lang="en-US" dirty="0"/>
          </a:p>
          <a:p>
            <a:r>
              <a:rPr lang="en-US" dirty="0"/>
              <a:t>Try Cosmos DB supports global distribution in only the Central US, North Europe, and Southeast Asia regions.</a:t>
            </a:r>
          </a:p>
        </p:txBody>
      </p:sp>
      <p:sp>
        <p:nvSpPr>
          <p:cNvPr id="4" name="Slide Number Placeholder 3"/>
          <p:cNvSpPr>
            <a:spLocks noGrp="1"/>
          </p:cNvSpPr>
          <p:nvPr>
            <p:ph type="sldNum" sz="quarter" idx="5"/>
          </p:nvPr>
        </p:nvSpPr>
        <p:spPr/>
        <p:txBody>
          <a:bodyPr/>
          <a:lstStyle/>
          <a:p>
            <a:fld id="{3CB84AD1-8B9E-4219-8E7B-65D7FBC247CE}" type="slidenum">
              <a:rPr lang="en-US" smtClean="0"/>
              <a:t>109</a:t>
            </a:fld>
            <a:endParaRPr lang="en-US"/>
          </a:p>
        </p:txBody>
      </p:sp>
    </p:spTree>
    <p:extLst>
      <p:ext uri="{BB962C8B-B14F-4D97-AF65-F5344CB8AC3E}">
        <p14:creationId xmlns:p14="http://schemas.microsoft.com/office/powerpoint/2010/main" val="1346819360"/>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CB84AD1-8B9E-4219-8E7B-65D7FBC247CE}" type="slidenum">
              <a:rPr lang="en-US" smtClean="0"/>
              <a:t>110</a:t>
            </a:fld>
            <a:endParaRPr lang="en-US"/>
          </a:p>
        </p:txBody>
      </p:sp>
    </p:spTree>
    <p:extLst>
      <p:ext uri="{BB962C8B-B14F-4D97-AF65-F5344CB8AC3E}">
        <p14:creationId xmlns:p14="http://schemas.microsoft.com/office/powerpoint/2010/main" val="32611323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u="sng" dirty="0"/>
              <a:t>Industry Leading Comprehensive SLAs</a:t>
            </a:r>
            <a:endParaRPr lang="en-US" b="0" u="none" dirty="0"/>
          </a:p>
          <a:p>
            <a:pPr marL="171450" indent="-171450">
              <a:buFont typeface="Arial" panose="020B0604020202020204" pitchFamily="34" charset="0"/>
              <a:buChar char="•"/>
            </a:pPr>
            <a:r>
              <a:rPr lang="en-US" b="0" u="none" dirty="0"/>
              <a:t>First and only service to offer industry-leading comprehensive SLAs encompassing 5-nine availability, read and write latency at the 99</a:t>
            </a:r>
            <a:r>
              <a:rPr lang="en-US" b="0" u="none" baseline="30000" dirty="0"/>
              <a:t>th</a:t>
            </a:r>
            <a:r>
              <a:rPr lang="en-US" b="0" u="none" dirty="0"/>
              <a:t> percentile, guaranteed throughput, and consistency.</a:t>
            </a:r>
            <a:endParaRPr lang="en-US" b="1" u="sng" dirty="0"/>
          </a:p>
        </p:txBody>
      </p:sp>
      <p:sp>
        <p:nvSpPr>
          <p:cNvPr id="4" name="Slide Number Placeholder 3"/>
          <p:cNvSpPr>
            <a:spLocks noGrp="1"/>
          </p:cNvSpPr>
          <p:nvPr>
            <p:ph type="sldNum" sz="quarter" idx="5"/>
          </p:nvPr>
        </p:nvSpPr>
        <p:spPr/>
        <p:txBody>
          <a:bodyPr/>
          <a:lstStyle/>
          <a:p>
            <a:fld id="{4C91D622-28E2-4C07-8E71-B2404B137EC6}" type="slidenum">
              <a:rPr lang="en-US" smtClean="0"/>
              <a:t>13</a:t>
            </a:fld>
            <a:endParaRPr lang="en-US"/>
          </a:p>
        </p:txBody>
      </p:sp>
    </p:spTree>
    <p:extLst>
      <p:ext uri="{BB962C8B-B14F-4D97-AF65-F5344CB8AC3E}">
        <p14:creationId xmlns:p14="http://schemas.microsoft.com/office/powerpoint/2010/main" val="3521381896"/>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change feed listens to an Azure Cosmos container for any changes.  It then outputs a sorted list of documents that were changed in the order in which they were modified.  The changes are persisted, can be processed asynchronously and incrementally, and the output can be distributed across one or more consumers for parallel processing.</a:t>
            </a:r>
          </a:p>
        </p:txBody>
      </p:sp>
      <p:sp>
        <p:nvSpPr>
          <p:cNvPr id="4" name="Slide Number Placeholder 3"/>
          <p:cNvSpPr>
            <a:spLocks noGrp="1"/>
          </p:cNvSpPr>
          <p:nvPr>
            <p:ph type="sldNum" sz="quarter" idx="5"/>
          </p:nvPr>
        </p:nvSpPr>
        <p:spPr/>
        <p:txBody>
          <a:bodyPr/>
          <a:lstStyle/>
          <a:p>
            <a:fld id="{3CB84AD1-8B9E-4219-8E7B-65D7FBC247CE}" type="slidenum">
              <a:rPr lang="en-US" smtClean="0"/>
              <a:t>112</a:t>
            </a:fld>
            <a:endParaRPr lang="en-US"/>
          </a:p>
        </p:txBody>
      </p:sp>
    </p:spTree>
    <p:extLst>
      <p:ext uri="{BB962C8B-B14F-4D97-AF65-F5344CB8AC3E}">
        <p14:creationId xmlns:p14="http://schemas.microsoft.com/office/powerpoint/2010/main" val="3522757573"/>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Change feed is enabled by default for all Azure Cosmos accounts</a:t>
            </a:r>
          </a:p>
          <a:p>
            <a:endParaRPr lang="en-US" dirty="0"/>
          </a:p>
          <a:p>
            <a:r>
              <a:rPr lang="en-US" dirty="0"/>
              <a:t>You use the provisioned throughput to read from the change feed, just like any other Azure Cosmos DB operation, in any of the regions associated with your Azure Cosmos database.</a:t>
            </a:r>
          </a:p>
        </p:txBody>
      </p:sp>
      <p:sp>
        <p:nvSpPr>
          <p:cNvPr id="4" name="Slide Number Placeholder 3"/>
          <p:cNvSpPr>
            <a:spLocks noGrp="1"/>
          </p:cNvSpPr>
          <p:nvPr>
            <p:ph type="sldNum" sz="quarter" idx="5"/>
          </p:nvPr>
        </p:nvSpPr>
        <p:spPr/>
        <p:txBody>
          <a:bodyPr/>
          <a:lstStyle/>
          <a:p>
            <a:fld id="{3CB84AD1-8B9E-4219-8E7B-65D7FBC247CE}" type="slidenum">
              <a:rPr lang="en-US" smtClean="0"/>
              <a:t>113</a:t>
            </a:fld>
            <a:endParaRPr lang="en-US"/>
          </a:p>
        </p:txBody>
      </p:sp>
    </p:spTree>
    <p:extLst>
      <p:ext uri="{BB962C8B-B14F-4D97-AF65-F5344CB8AC3E}">
        <p14:creationId xmlns:p14="http://schemas.microsoft.com/office/powerpoint/2010/main" val="1879603820"/>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CB84AD1-8B9E-4219-8E7B-65D7FBC247CE}" type="slidenum">
              <a:rPr lang="en-US" smtClean="0"/>
              <a:t>114</a:t>
            </a:fld>
            <a:endParaRPr lang="en-US"/>
          </a:p>
        </p:txBody>
      </p:sp>
    </p:spTree>
    <p:extLst>
      <p:ext uri="{BB962C8B-B14F-4D97-AF65-F5344CB8AC3E}">
        <p14:creationId xmlns:p14="http://schemas.microsoft.com/office/powerpoint/2010/main" val="743361198"/>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change feed includes inserts and update operations made to items within the container.</a:t>
            </a:r>
          </a:p>
          <a:p>
            <a:endParaRPr lang="en-US" dirty="0"/>
          </a:p>
          <a:p>
            <a:r>
              <a:rPr lang="en-US" dirty="0"/>
              <a:t>You can capture deletes by setting a “soft-delete” flag within your documents in place of deletes.</a:t>
            </a:r>
          </a:p>
          <a:p>
            <a:endParaRPr lang="en-US" dirty="0"/>
          </a:p>
          <a:p>
            <a:r>
              <a:rPr lang="en-US" dirty="0"/>
              <a:t>Alternatively, you can set a finite expiration period for your items with the TTL capability.</a:t>
            </a:r>
          </a:p>
          <a:p>
            <a:endParaRPr lang="en-US" dirty="0"/>
          </a:p>
        </p:txBody>
      </p:sp>
      <p:sp>
        <p:nvSpPr>
          <p:cNvPr id="4" name="Slide Number Placeholder 3"/>
          <p:cNvSpPr>
            <a:spLocks noGrp="1"/>
          </p:cNvSpPr>
          <p:nvPr>
            <p:ph type="sldNum" sz="quarter" idx="5"/>
          </p:nvPr>
        </p:nvSpPr>
        <p:spPr/>
        <p:txBody>
          <a:bodyPr/>
          <a:lstStyle/>
          <a:p>
            <a:fld id="{3CB84AD1-8B9E-4219-8E7B-65D7FBC247CE}" type="slidenum">
              <a:rPr lang="en-US" smtClean="0"/>
              <a:t>115</a:t>
            </a:fld>
            <a:endParaRPr lang="en-US"/>
          </a:p>
        </p:txBody>
      </p:sp>
    </p:spTree>
    <p:extLst>
      <p:ext uri="{BB962C8B-B14F-4D97-AF65-F5344CB8AC3E}">
        <p14:creationId xmlns:p14="http://schemas.microsoft.com/office/powerpoint/2010/main" val="3070922248"/>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CB84AD1-8B9E-4219-8E7B-65D7FBC247CE}" type="slidenum">
              <a:rPr lang="en-US" smtClean="0"/>
              <a:t>116</a:t>
            </a:fld>
            <a:endParaRPr lang="en-US"/>
          </a:p>
        </p:txBody>
      </p:sp>
    </p:spTree>
    <p:extLst>
      <p:ext uri="{BB962C8B-B14F-4D97-AF65-F5344CB8AC3E}">
        <p14:creationId xmlns:p14="http://schemas.microsoft.com/office/powerpoint/2010/main" val="3592713743"/>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Each change to an item appears exactly once in the change feed</a:t>
            </a:r>
            <a:endParaRPr lang="en-US" dirty="0"/>
          </a:p>
        </p:txBody>
      </p:sp>
      <p:sp>
        <p:nvSpPr>
          <p:cNvPr id="4" name="Slide Number Placeholder 3"/>
          <p:cNvSpPr>
            <a:spLocks noGrp="1"/>
          </p:cNvSpPr>
          <p:nvPr>
            <p:ph type="sldNum" sz="quarter" idx="5"/>
          </p:nvPr>
        </p:nvSpPr>
        <p:spPr/>
        <p:txBody>
          <a:bodyPr/>
          <a:lstStyle/>
          <a:p>
            <a:fld id="{3CB84AD1-8B9E-4219-8E7B-65D7FBC247CE}" type="slidenum">
              <a:rPr lang="en-US" smtClean="0"/>
              <a:t>117</a:t>
            </a:fld>
            <a:endParaRPr lang="en-US"/>
          </a:p>
        </p:txBody>
      </p:sp>
    </p:spTree>
    <p:extLst>
      <p:ext uri="{BB962C8B-B14F-4D97-AF65-F5344CB8AC3E}">
        <p14:creationId xmlns:p14="http://schemas.microsoft.com/office/powerpoint/2010/main" val="896925044"/>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CB84AD1-8B9E-4219-8E7B-65D7FBC247CE}" type="slidenum">
              <a:rPr lang="en-US" smtClean="0"/>
              <a:t>118</a:t>
            </a:fld>
            <a:endParaRPr lang="en-US"/>
          </a:p>
        </p:txBody>
      </p:sp>
    </p:spTree>
    <p:extLst>
      <p:ext uri="{BB962C8B-B14F-4D97-AF65-F5344CB8AC3E}">
        <p14:creationId xmlns:p14="http://schemas.microsoft.com/office/powerpoint/2010/main" val="3525071120"/>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And the clients must manage the checkpointing logic.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If you want to avoid the complexity of managing checkpoints, the change feed processor provides automatic checkpointing and “at least once” semantics.</a:t>
            </a:r>
            <a:endParaRPr lang="en-US" dirty="0"/>
          </a:p>
        </p:txBody>
      </p:sp>
      <p:sp>
        <p:nvSpPr>
          <p:cNvPr id="4" name="Slide Number Placeholder 3"/>
          <p:cNvSpPr>
            <a:spLocks noGrp="1"/>
          </p:cNvSpPr>
          <p:nvPr>
            <p:ph type="sldNum" sz="quarter" idx="5"/>
          </p:nvPr>
        </p:nvSpPr>
        <p:spPr/>
        <p:txBody>
          <a:bodyPr/>
          <a:lstStyle/>
          <a:p>
            <a:fld id="{3CB84AD1-8B9E-4219-8E7B-65D7FBC247CE}" type="slidenum">
              <a:rPr lang="en-US" smtClean="0"/>
              <a:t>119</a:t>
            </a:fld>
            <a:endParaRPr lang="en-US"/>
          </a:p>
        </p:txBody>
      </p:sp>
    </p:spTree>
    <p:extLst>
      <p:ext uri="{BB962C8B-B14F-4D97-AF65-F5344CB8AC3E}">
        <p14:creationId xmlns:p14="http://schemas.microsoft.com/office/powerpoint/2010/main" val="1962915705"/>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CB84AD1-8B9E-4219-8E7B-65D7FBC247CE}" type="slidenum">
              <a:rPr lang="en-US" smtClean="0"/>
              <a:t>120</a:t>
            </a:fld>
            <a:endParaRPr lang="en-US"/>
          </a:p>
        </p:txBody>
      </p:sp>
    </p:spTree>
    <p:extLst>
      <p:ext uri="{BB962C8B-B14F-4D97-AF65-F5344CB8AC3E}">
        <p14:creationId xmlns:p14="http://schemas.microsoft.com/office/powerpoint/2010/main" val="1949393450"/>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200" dirty="0"/>
              <a:t>The change feed is sorted by the order of modification within each logical partition</a:t>
            </a:r>
          </a:p>
        </p:txBody>
      </p:sp>
      <p:sp>
        <p:nvSpPr>
          <p:cNvPr id="4" name="Slide Number Placeholder 3"/>
          <p:cNvSpPr>
            <a:spLocks noGrp="1"/>
          </p:cNvSpPr>
          <p:nvPr>
            <p:ph type="sldNum" sz="quarter" idx="5"/>
          </p:nvPr>
        </p:nvSpPr>
        <p:spPr/>
        <p:txBody>
          <a:bodyPr/>
          <a:lstStyle/>
          <a:p>
            <a:fld id="{3CB84AD1-8B9E-4219-8E7B-65D7FBC247CE}" type="slidenum">
              <a:rPr lang="en-US" smtClean="0"/>
              <a:t>121</a:t>
            </a:fld>
            <a:endParaRPr lang="en-US"/>
          </a:p>
        </p:txBody>
      </p:sp>
    </p:spTree>
    <p:extLst>
      <p:ext uri="{BB962C8B-B14F-4D97-AF65-F5344CB8AC3E}">
        <p14:creationId xmlns:p14="http://schemas.microsoft.com/office/powerpoint/2010/main" val="12974486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28B446-C07B-4EAA-BAE2-85A3876F466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C89388-A6C7-4D94-A0F5-D7536F5BE7B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7" name="Footer Placeholder 4">
            <a:extLst>
              <a:ext uri="{FF2B5EF4-FFF2-40B4-BE49-F238E27FC236}">
                <a16:creationId xmlns:a16="http://schemas.microsoft.com/office/drawing/2014/main" id="{E93C2638-36D5-43B0-99BD-A80879DE2AC6}"/>
              </a:ext>
            </a:extLst>
          </p:cNvPr>
          <p:cNvSpPr>
            <a:spLocks noGrp="1"/>
          </p:cNvSpPr>
          <p:nvPr>
            <p:ph type="ftr" sz="quarter" idx="3"/>
          </p:nvPr>
        </p:nvSpPr>
        <p:spPr>
          <a:xfrm>
            <a:off x="4038600" y="6446695"/>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Building a .NET Application Using Azure Cosmos DB</a:t>
            </a:r>
          </a:p>
        </p:txBody>
      </p:sp>
    </p:spTree>
    <p:extLst>
      <p:ext uri="{BB962C8B-B14F-4D97-AF65-F5344CB8AC3E}">
        <p14:creationId xmlns:p14="http://schemas.microsoft.com/office/powerpoint/2010/main" val="3971939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17A567-5440-4724-8AF9-AFC988FA435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50F05B5-7E35-4AAA-971B-4BF2B974473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4">
            <a:extLst>
              <a:ext uri="{FF2B5EF4-FFF2-40B4-BE49-F238E27FC236}">
                <a16:creationId xmlns:a16="http://schemas.microsoft.com/office/drawing/2014/main" id="{C3872E6F-888F-4725-9EBB-5A1B2A56CEE1}"/>
              </a:ext>
            </a:extLst>
          </p:cNvPr>
          <p:cNvSpPr>
            <a:spLocks noGrp="1"/>
          </p:cNvSpPr>
          <p:nvPr>
            <p:ph type="ftr" sz="quarter" idx="3"/>
          </p:nvPr>
        </p:nvSpPr>
        <p:spPr>
          <a:xfrm>
            <a:off x="4038600" y="6446695"/>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Building a .NET Application Using Azure Cosmos DB</a:t>
            </a:r>
          </a:p>
        </p:txBody>
      </p:sp>
    </p:spTree>
    <p:extLst>
      <p:ext uri="{BB962C8B-B14F-4D97-AF65-F5344CB8AC3E}">
        <p14:creationId xmlns:p14="http://schemas.microsoft.com/office/powerpoint/2010/main" val="739997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C9BEEF9-6362-454F-84BA-6682E2F53FB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A903F40-24EF-4D2A-99A4-2FF4B76766B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4">
            <a:extLst>
              <a:ext uri="{FF2B5EF4-FFF2-40B4-BE49-F238E27FC236}">
                <a16:creationId xmlns:a16="http://schemas.microsoft.com/office/drawing/2014/main" id="{A4B54B99-C5E9-43DB-9F08-A51890C4AA37}"/>
              </a:ext>
            </a:extLst>
          </p:cNvPr>
          <p:cNvSpPr>
            <a:spLocks noGrp="1"/>
          </p:cNvSpPr>
          <p:nvPr>
            <p:ph type="ftr" sz="quarter" idx="3"/>
          </p:nvPr>
        </p:nvSpPr>
        <p:spPr>
          <a:xfrm>
            <a:off x="4038600" y="6446695"/>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Building a .NET Application Using Azure Cosmos DB</a:t>
            </a:r>
          </a:p>
        </p:txBody>
      </p:sp>
    </p:spTree>
    <p:extLst>
      <p:ext uri="{BB962C8B-B14F-4D97-AF65-F5344CB8AC3E}">
        <p14:creationId xmlns:p14="http://schemas.microsoft.com/office/powerpoint/2010/main" val="11636127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4A8621-FC46-485F-888B-D812966BF1AB}"/>
              </a:ext>
            </a:extLst>
          </p:cNvPr>
          <p:cNvSpPr>
            <a:spLocks noGrp="1"/>
          </p:cNvSpPr>
          <p:nvPr>
            <p:ph type="title"/>
          </p:nvPr>
        </p:nvSpPr>
        <p:spPr/>
        <p:txBody>
          <a:bodyPr anchor="t"/>
          <a:lstStyle/>
          <a:p>
            <a:r>
              <a:rPr lang="en-US" dirty="0"/>
              <a:t>Click to edit Master title style</a:t>
            </a:r>
          </a:p>
        </p:txBody>
      </p:sp>
      <p:sp>
        <p:nvSpPr>
          <p:cNvPr id="3" name="Content Placeholder 2">
            <a:extLst>
              <a:ext uri="{FF2B5EF4-FFF2-40B4-BE49-F238E27FC236}">
                <a16:creationId xmlns:a16="http://schemas.microsoft.com/office/drawing/2014/main" id="{403C4C9E-843B-4F6C-9D30-79C05D80EB72}"/>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4">
            <a:extLst>
              <a:ext uri="{FF2B5EF4-FFF2-40B4-BE49-F238E27FC236}">
                <a16:creationId xmlns:a16="http://schemas.microsoft.com/office/drawing/2014/main" id="{8D9DD4E8-CF5D-4569-9296-9F76FF5AC67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Ch-</a:t>
            </a:r>
            <a:r>
              <a:rPr lang="en-US" dirty="0" err="1"/>
              <a:t>ch</a:t>
            </a:r>
            <a:r>
              <a:rPr lang="en-US" dirty="0"/>
              <a:t>-</a:t>
            </a:r>
            <a:r>
              <a:rPr lang="en-US" dirty="0" err="1"/>
              <a:t>ch</a:t>
            </a:r>
            <a:r>
              <a:rPr lang="en-US" dirty="0"/>
              <a:t>-changes: Tracing Changes in Azure Cosmos DB</a:t>
            </a:r>
          </a:p>
        </p:txBody>
      </p:sp>
      <p:sp>
        <p:nvSpPr>
          <p:cNvPr id="10" name="Text Placeholder 9">
            <a:extLst>
              <a:ext uri="{FF2B5EF4-FFF2-40B4-BE49-F238E27FC236}">
                <a16:creationId xmlns:a16="http://schemas.microsoft.com/office/drawing/2014/main" id="{BFD58BE0-F212-4A8B-816F-FD4ECD59FFF0}"/>
              </a:ext>
            </a:extLst>
          </p:cNvPr>
          <p:cNvSpPr>
            <a:spLocks noGrp="1"/>
          </p:cNvSpPr>
          <p:nvPr>
            <p:ph type="body" sz="quarter" idx="10"/>
          </p:nvPr>
        </p:nvSpPr>
        <p:spPr>
          <a:xfrm>
            <a:off x="67469" y="616745"/>
            <a:ext cx="12124531" cy="297655"/>
          </a:xfrm>
        </p:spPr>
        <p:txBody>
          <a:bodyPr>
            <a:normAutofit/>
          </a:bodyPr>
          <a:lstStyle>
            <a:lvl1pPr marL="0" indent="0">
              <a:buNone/>
              <a:defRPr sz="1600" b="1">
                <a:solidFill>
                  <a:srgbClr val="2B4370"/>
                </a:solidFill>
                <a:latin typeface="+mn-lt"/>
              </a:defRPr>
            </a:lvl1pPr>
          </a:lstStyle>
          <a:p>
            <a:pPr lvl="0"/>
            <a:r>
              <a:rPr lang="en-US" dirty="0"/>
              <a:t>Click to edit Master text styles</a:t>
            </a:r>
          </a:p>
        </p:txBody>
      </p:sp>
    </p:spTree>
    <p:extLst>
      <p:ext uri="{BB962C8B-B14F-4D97-AF65-F5344CB8AC3E}">
        <p14:creationId xmlns:p14="http://schemas.microsoft.com/office/powerpoint/2010/main" val="208549505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FD6BB-D8D5-4104-8923-688F91842045}"/>
              </a:ext>
            </a:extLst>
          </p:cNvPr>
          <p:cNvSpPr>
            <a:spLocks noGrp="1"/>
          </p:cNvSpPr>
          <p:nvPr>
            <p:ph type="title"/>
          </p:nvPr>
        </p:nvSpPr>
        <p:spPr/>
        <p:txBody>
          <a:bodyPr/>
          <a:lstStyle/>
          <a:p>
            <a:r>
              <a:rPr lang="en-US" dirty="0"/>
              <a:t>Click to edit Master title style</a:t>
            </a:r>
          </a:p>
        </p:txBody>
      </p:sp>
      <p:sp>
        <p:nvSpPr>
          <p:cNvPr id="6" name="Footer Placeholder 4">
            <a:extLst>
              <a:ext uri="{FF2B5EF4-FFF2-40B4-BE49-F238E27FC236}">
                <a16:creationId xmlns:a16="http://schemas.microsoft.com/office/drawing/2014/main" id="{D23EABBC-DC34-4FEA-8ED3-E15B2B20883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Ch-</a:t>
            </a:r>
            <a:r>
              <a:rPr lang="en-US" dirty="0" err="1"/>
              <a:t>ch</a:t>
            </a:r>
            <a:r>
              <a:rPr lang="en-US" dirty="0"/>
              <a:t>-</a:t>
            </a:r>
            <a:r>
              <a:rPr lang="en-US" dirty="0" err="1"/>
              <a:t>ch</a:t>
            </a:r>
            <a:r>
              <a:rPr lang="en-US" dirty="0"/>
              <a:t>-changes: Tracing Changes in Azure Cosmos DB</a:t>
            </a:r>
          </a:p>
        </p:txBody>
      </p:sp>
      <p:sp>
        <p:nvSpPr>
          <p:cNvPr id="8" name="Text Placeholder 9">
            <a:extLst>
              <a:ext uri="{FF2B5EF4-FFF2-40B4-BE49-F238E27FC236}">
                <a16:creationId xmlns:a16="http://schemas.microsoft.com/office/drawing/2014/main" id="{7C74C8F4-A58F-4730-BF46-3407F263797D}"/>
              </a:ext>
            </a:extLst>
          </p:cNvPr>
          <p:cNvSpPr>
            <a:spLocks noGrp="1"/>
          </p:cNvSpPr>
          <p:nvPr>
            <p:ph type="body" sz="quarter" idx="10"/>
          </p:nvPr>
        </p:nvSpPr>
        <p:spPr>
          <a:xfrm>
            <a:off x="67469" y="616745"/>
            <a:ext cx="12124531" cy="297655"/>
          </a:xfrm>
        </p:spPr>
        <p:txBody>
          <a:bodyPr>
            <a:normAutofit/>
          </a:bodyPr>
          <a:lstStyle>
            <a:lvl1pPr marL="0" indent="0">
              <a:buNone/>
              <a:defRPr sz="1600" b="1">
                <a:solidFill>
                  <a:srgbClr val="2B4370"/>
                </a:solidFill>
                <a:latin typeface="+mn-lt"/>
              </a:defRPr>
            </a:lvl1pPr>
          </a:lstStyle>
          <a:p>
            <a:pPr lvl="0"/>
            <a:r>
              <a:rPr lang="en-US" dirty="0"/>
              <a:t>Click to edit Master text styles</a:t>
            </a:r>
          </a:p>
        </p:txBody>
      </p:sp>
    </p:spTree>
    <p:extLst>
      <p:ext uri="{BB962C8B-B14F-4D97-AF65-F5344CB8AC3E}">
        <p14:creationId xmlns:p14="http://schemas.microsoft.com/office/powerpoint/2010/main" val="399796726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FD6BB-D8D5-4104-8923-688F91842045}"/>
              </a:ext>
            </a:extLst>
          </p:cNvPr>
          <p:cNvSpPr>
            <a:spLocks noGrp="1"/>
          </p:cNvSpPr>
          <p:nvPr>
            <p:ph type="title"/>
          </p:nvPr>
        </p:nvSpPr>
        <p:spPr/>
        <p:txBody>
          <a:bodyPr/>
          <a:lstStyle/>
          <a:p>
            <a:r>
              <a:rPr lang="en-US" dirty="0"/>
              <a:t>Click to edit Master title style</a:t>
            </a:r>
          </a:p>
        </p:txBody>
      </p:sp>
      <p:sp>
        <p:nvSpPr>
          <p:cNvPr id="6" name="Footer Placeholder 4">
            <a:extLst>
              <a:ext uri="{FF2B5EF4-FFF2-40B4-BE49-F238E27FC236}">
                <a16:creationId xmlns:a16="http://schemas.microsoft.com/office/drawing/2014/main" id="{D23EABBC-DC34-4FEA-8ED3-E15B2B20883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Ch-</a:t>
            </a:r>
            <a:r>
              <a:rPr lang="en-US" dirty="0" err="1"/>
              <a:t>ch</a:t>
            </a:r>
            <a:r>
              <a:rPr lang="en-US" dirty="0"/>
              <a:t>-</a:t>
            </a:r>
            <a:r>
              <a:rPr lang="en-US" dirty="0" err="1"/>
              <a:t>ch</a:t>
            </a:r>
            <a:r>
              <a:rPr lang="en-US" dirty="0"/>
              <a:t>-changes: Tracing Changes in Azure Cosmos DB</a:t>
            </a:r>
          </a:p>
        </p:txBody>
      </p:sp>
      <p:sp>
        <p:nvSpPr>
          <p:cNvPr id="8" name="Text Placeholder 9">
            <a:extLst>
              <a:ext uri="{FF2B5EF4-FFF2-40B4-BE49-F238E27FC236}">
                <a16:creationId xmlns:a16="http://schemas.microsoft.com/office/drawing/2014/main" id="{7C74C8F4-A58F-4730-BF46-3407F263797D}"/>
              </a:ext>
            </a:extLst>
          </p:cNvPr>
          <p:cNvSpPr>
            <a:spLocks noGrp="1"/>
          </p:cNvSpPr>
          <p:nvPr>
            <p:ph type="body" sz="quarter" idx="10"/>
          </p:nvPr>
        </p:nvSpPr>
        <p:spPr>
          <a:xfrm>
            <a:off x="67469" y="616745"/>
            <a:ext cx="12124531" cy="297655"/>
          </a:xfrm>
        </p:spPr>
        <p:txBody>
          <a:bodyPr>
            <a:normAutofit/>
          </a:bodyPr>
          <a:lstStyle>
            <a:lvl1pPr marL="0" indent="0">
              <a:buNone/>
              <a:defRPr sz="1600" b="1">
                <a:solidFill>
                  <a:srgbClr val="2B4370"/>
                </a:solidFill>
                <a:latin typeface="+mn-lt"/>
              </a:defRPr>
            </a:lvl1pPr>
          </a:lstStyle>
          <a:p>
            <a:pPr lvl="0"/>
            <a:r>
              <a:rPr lang="en-US" dirty="0"/>
              <a:t>Click to edit Master text styles</a:t>
            </a:r>
          </a:p>
        </p:txBody>
      </p:sp>
    </p:spTree>
    <p:extLst>
      <p:ext uri="{BB962C8B-B14F-4D97-AF65-F5344CB8AC3E}">
        <p14:creationId xmlns:p14="http://schemas.microsoft.com/office/powerpoint/2010/main" val="382223838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3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FD6BB-D8D5-4104-8923-688F91842045}"/>
              </a:ext>
            </a:extLst>
          </p:cNvPr>
          <p:cNvSpPr>
            <a:spLocks noGrp="1"/>
          </p:cNvSpPr>
          <p:nvPr>
            <p:ph type="title"/>
          </p:nvPr>
        </p:nvSpPr>
        <p:spPr/>
        <p:txBody>
          <a:bodyPr/>
          <a:lstStyle/>
          <a:p>
            <a:r>
              <a:rPr lang="en-US" dirty="0"/>
              <a:t>Click to edit Master title style</a:t>
            </a:r>
          </a:p>
        </p:txBody>
      </p:sp>
      <p:sp>
        <p:nvSpPr>
          <p:cNvPr id="6" name="Footer Placeholder 4">
            <a:extLst>
              <a:ext uri="{FF2B5EF4-FFF2-40B4-BE49-F238E27FC236}">
                <a16:creationId xmlns:a16="http://schemas.microsoft.com/office/drawing/2014/main" id="{D23EABBC-DC34-4FEA-8ED3-E15B2B20883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Ch-</a:t>
            </a:r>
            <a:r>
              <a:rPr lang="en-US" dirty="0" err="1"/>
              <a:t>ch</a:t>
            </a:r>
            <a:r>
              <a:rPr lang="en-US" dirty="0"/>
              <a:t>-</a:t>
            </a:r>
            <a:r>
              <a:rPr lang="en-US" dirty="0" err="1"/>
              <a:t>ch</a:t>
            </a:r>
            <a:r>
              <a:rPr lang="en-US" dirty="0"/>
              <a:t>-changes: Tracing Changes in Azure Cosmos DB</a:t>
            </a:r>
          </a:p>
        </p:txBody>
      </p:sp>
      <p:sp>
        <p:nvSpPr>
          <p:cNvPr id="8" name="Text Placeholder 9">
            <a:extLst>
              <a:ext uri="{FF2B5EF4-FFF2-40B4-BE49-F238E27FC236}">
                <a16:creationId xmlns:a16="http://schemas.microsoft.com/office/drawing/2014/main" id="{7C74C8F4-A58F-4730-BF46-3407F263797D}"/>
              </a:ext>
            </a:extLst>
          </p:cNvPr>
          <p:cNvSpPr>
            <a:spLocks noGrp="1"/>
          </p:cNvSpPr>
          <p:nvPr>
            <p:ph type="body" sz="quarter" idx="10"/>
          </p:nvPr>
        </p:nvSpPr>
        <p:spPr>
          <a:xfrm>
            <a:off x="67469" y="616745"/>
            <a:ext cx="12124531" cy="297655"/>
          </a:xfrm>
        </p:spPr>
        <p:txBody>
          <a:bodyPr>
            <a:normAutofit/>
          </a:bodyPr>
          <a:lstStyle>
            <a:lvl1pPr marL="0" indent="0">
              <a:buNone/>
              <a:defRPr sz="1600" b="1">
                <a:solidFill>
                  <a:srgbClr val="2B4370"/>
                </a:solidFill>
                <a:latin typeface="+mn-lt"/>
              </a:defRPr>
            </a:lvl1pPr>
          </a:lstStyle>
          <a:p>
            <a:pPr lvl="0"/>
            <a:r>
              <a:rPr lang="en-US" dirty="0"/>
              <a:t>Click to edit Master text styles</a:t>
            </a:r>
          </a:p>
        </p:txBody>
      </p:sp>
    </p:spTree>
    <p:extLst>
      <p:ext uri="{BB962C8B-B14F-4D97-AF65-F5344CB8AC3E}">
        <p14:creationId xmlns:p14="http://schemas.microsoft.com/office/powerpoint/2010/main" val="140756093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4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FD6BB-D8D5-4104-8923-688F91842045}"/>
              </a:ext>
            </a:extLst>
          </p:cNvPr>
          <p:cNvSpPr>
            <a:spLocks noGrp="1"/>
          </p:cNvSpPr>
          <p:nvPr>
            <p:ph type="title"/>
          </p:nvPr>
        </p:nvSpPr>
        <p:spPr/>
        <p:txBody>
          <a:bodyPr/>
          <a:lstStyle/>
          <a:p>
            <a:r>
              <a:rPr lang="en-US" dirty="0"/>
              <a:t>Click to edit Master title style</a:t>
            </a:r>
          </a:p>
        </p:txBody>
      </p:sp>
      <p:sp>
        <p:nvSpPr>
          <p:cNvPr id="6" name="Footer Placeholder 4">
            <a:extLst>
              <a:ext uri="{FF2B5EF4-FFF2-40B4-BE49-F238E27FC236}">
                <a16:creationId xmlns:a16="http://schemas.microsoft.com/office/drawing/2014/main" id="{D23EABBC-DC34-4FEA-8ED3-E15B2B20883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Ch-</a:t>
            </a:r>
            <a:r>
              <a:rPr lang="en-US" dirty="0" err="1"/>
              <a:t>ch</a:t>
            </a:r>
            <a:r>
              <a:rPr lang="en-US" dirty="0"/>
              <a:t>-</a:t>
            </a:r>
            <a:r>
              <a:rPr lang="en-US" dirty="0" err="1"/>
              <a:t>ch</a:t>
            </a:r>
            <a:r>
              <a:rPr lang="en-US" dirty="0"/>
              <a:t>-changes: Tracing Changes in Azure Cosmos DB</a:t>
            </a:r>
          </a:p>
        </p:txBody>
      </p:sp>
      <p:sp>
        <p:nvSpPr>
          <p:cNvPr id="8" name="Text Placeholder 9">
            <a:extLst>
              <a:ext uri="{FF2B5EF4-FFF2-40B4-BE49-F238E27FC236}">
                <a16:creationId xmlns:a16="http://schemas.microsoft.com/office/drawing/2014/main" id="{7C74C8F4-A58F-4730-BF46-3407F263797D}"/>
              </a:ext>
            </a:extLst>
          </p:cNvPr>
          <p:cNvSpPr>
            <a:spLocks noGrp="1"/>
          </p:cNvSpPr>
          <p:nvPr>
            <p:ph type="body" sz="quarter" idx="10"/>
          </p:nvPr>
        </p:nvSpPr>
        <p:spPr>
          <a:xfrm>
            <a:off x="67469" y="616745"/>
            <a:ext cx="12124531" cy="297655"/>
          </a:xfrm>
        </p:spPr>
        <p:txBody>
          <a:bodyPr>
            <a:normAutofit/>
          </a:bodyPr>
          <a:lstStyle>
            <a:lvl1pPr marL="0" indent="0">
              <a:buNone/>
              <a:defRPr sz="1600" b="1">
                <a:solidFill>
                  <a:srgbClr val="2B4370"/>
                </a:solidFill>
                <a:latin typeface="+mn-lt"/>
              </a:defRPr>
            </a:lvl1pPr>
          </a:lstStyle>
          <a:p>
            <a:pPr lvl="0"/>
            <a:r>
              <a:rPr lang="en-US" dirty="0"/>
              <a:t>Click to edit Master text styles</a:t>
            </a:r>
          </a:p>
        </p:txBody>
      </p:sp>
    </p:spTree>
    <p:extLst>
      <p:ext uri="{BB962C8B-B14F-4D97-AF65-F5344CB8AC3E}">
        <p14:creationId xmlns:p14="http://schemas.microsoft.com/office/powerpoint/2010/main" val="25570731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5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FD6BB-D8D5-4104-8923-688F91842045}"/>
              </a:ext>
            </a:extLst>
          </p:cNvPr>
          <p:cNvSpPr>
            <a:spLocks noGrp="1"/>
          </p:cNvSpPr>
          <p:nvPr>
            <p:ph type="title"/>
          </p:nvPr>
        </p:nvSpPr>
        <p:spPr/>
        <p:txBody>
          <a:bodyPr/>
          <a:lstStyle/>
          <a:p>
            <a:r>
              <a:rPr lang="en-US" dirty="0"/>
              <a:t>Click to edit Master title style</a:t>
            </a:r>
          </a:p>
        </p:txBody>
      </p:sp>
      <p:sp>
        <p:nvSpPr>
          <p:cNvPr id="6" name="Footer Placeholder 4">
            <a:extLst>
              <a:ext uri="{FF2B5EF4-FFF2-40B4-BE49-F238E27FC236}">
                <a16:creationId xmlns:a16="http://schemas.microsoft.com/office/drawing/2014/main" id="{D23EABBC-DC34-4FEA-8ED3-E15B2B20883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Ch-</a:t>
            </a:r>
            <a:r>
              <a:rPr lang="en-US" dirty="0" err="1"/>
              <a:t>ch</a:t>
            </a:r>
            <a:r>
              <a:rPr lang="en-US" dirty="0"/>
              <a:t>-</a:t>
            </a:r>
            <a:r>
              <a:rPr lang="en-US" dirty="0" err="1"/>
              <a:t>ch</a:t>
            </a:r>
            <a:r>
              <a:rPr lang="en-US" dirty="0"/>
              <a:t>-changes: Tracing Changes in Azure Cosmos DB</a:t>
            </a:r>
          </a:p>
        </p:txBody>
      </p:sp>
      <p:sp>
        <p:nvSpPr>
          <p:cNvPr id="8" name="Text Placeholder 9">
            <a:extLst>
              <a:ext uri="{FF2B5EF4-FFF2-40B4-BE49-F238E27FC236}">
                <a16:creationId xmlns:a16="http://schemas.microsoft.com/office/drawing/2014/main" id="{7C74C8F4-A58F-4730-BF46-3407F263797D}"/>
              </a:ext>
            </a:extLst>
          </p:cNvPr>
          <p:cNvSpPr>
            <a:spLocks noGrp="1"/>
          </p:cNvSpPr>
          <p:nvPr>
            <p:ph type="body" sz="quarter" idx="10"/>
          </p:nvPr>
        </p:nvSpPr>
        <p:spPr>
          <a:xfrm>
            <a:off x="67469" y="616745"/>
            <a:ext cx="12124531" cy="297655"/>
          </a:xfrm>
        </p:spPr>
        <p:txBody>
          <a:bodyPr>
            <a:normAutofit/>
          </a:bodyPr>
          <a:lstStyle>
            <a:lvl1pPr marL="0" indent="0">
              <a:buNone/>
              <a:defRPr sz="1600" b="1">
                <a:solidFill>
                  <a:srgbClr val="2B4370"/>
                </a:solidFill>
                <a:latin typeface="+mn-lt"/>
              </a:defRPr>
            </a:lvl1pPr>
          </a:lstStyle>
          <a:p>
            <a:pPr lvl="0"/>
            <a:r>
              <a:rPr lang="en-US" dirty="0"/>
              <a:t>Click to edit Master text styles</a:t>
            </a:r>
          </a:p>
        </p:txBody>
      </p:sp>
    </p:spTree>
    <p:extLst>
      <p:ext uri="{BB962C8B-B14F-4D97-AF65-F5344CB8AC3E}">
        <p14:creationId xmlns:p14="http://schemas.microsoft.com/office/powerpoint/2010/main" val="166841549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6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FD6BB-D8D5-4104-8923-688F91842045}"/>
              </a:ext>
            </a:extLst>
          </p:cNvPr>
          <p:cNvSpPr>
            <a:spLocks noGrp="1"/>
          </p:cNvSpPr>
          <p:nvPr>
            <p:ph type="title"/>
          </p:nvPr>
        </p:nvSpPr>
        <p:spPr/>
        <p:txBody>
          <a:bodyPr/>
          <a:lstStyle/>
          <a:p>
            <a:r>
              <a:rPr lang="en-US" dirty="0"/>
              <a:t>Click to edit Master title style</a:t>
            </a:r>
          </a:p>
        </p:txBody>
      </p:sp>
      <p:sp>
        <p:nvSpPr>
          <p:cNvPr id="6" name="Footer Placeholder 4">
            <a:extLst>
              <a:ext uri="{FF2B5EF4-FFF2-40B4-BE49-F238E27FC236}">
                <a16:creationId xmlns:a16="http://schemas.microsoft.com/office/drawing/2014/main" id="{D23EABBC-DC34-4FEA-8ED3-E15B2B20883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Ch-</a:t>
            </a:r>
            <a:r>
              <a:rPr lang="en-US" dirty="0" err="1"/>
              <a:t>ch</a:t>
            </a:r>
            <a:r>
              <a:rPr lang="en-US" dirty="0"/>
              <a:t>-</a:t>
            </a:r>
            <a:r>
              <a:rPr lang="en-US" dirty="0" err="1"/>
              <a:t>ch</a:t>
            </a:r>
            <a:r>
              <a:rPr lang="en-US" dirty="0"/>
              <a:t>-changes: Tracing Changes in Azure Cosmos DB</a:t>
            </a:r>
          </a:p>
        </p:txBody>
      </p:sp>
      <p:sp>
        <p:nvSpPr>
          <p:cNvPr id="8" name="Text Placeholder 9">
            <a:extLst>
              <a:ext uri="{FF2B5EF4-FFF2-40B4-BE49-F238E27FC236}">
                <a16:creationId xmlns:a16="http://schemas.microsoft.com/office/drawing/2014/main" id="{7C74C8F4-A58F-4730-BF46-3407F263797D}"/>
              </a:ext>
            </a:extLst>
          </p:cNvPr>
          <p:cNvSpPr>
            <a:spLocks noGrp="1"/>
          </p:cNvSpPr>
          <p:nvPr>
            <p:ph type="body" sz="quarter" idx="10"/>
          </p:nvPr>
        </p:nvSpPr>
        <p:spPr>
          <a:xfrm>
            <a:off x="67469" y="616745"/>
            <a:ext cx="12124531" cy="297655"/>
          </a:xfrm>
        </p:spPr>
        <p:txBody>
          <a:bodyPr>
            <a:normAutofit/>
          </a:bodyPr>
          <a:lstStyle>
            <a:lvl1pPr marL="0" indent="0">
              <a:buNone/>
              <a:defRPr sz="1600" b="1">
                <a:solidFill>
                  <a:srgbClr val="2B4370"/>
                </a:solidFill>
                <a:latin typeface="+mn-lt"/>
              </a:defRPr>
            </a:lvl1pPr>
          </a:lstStyle>
          <a:p>
            <a:pPr lvl="0"/>
            <a:r>
              <a:rPr lang="en-US" dirty="0"/>
              <a:t>Click to edit Master text styles</a:t>
            </a:r>
          </a:p>
        </p:txBody>
      </p:sp>
    </p:spTree>
    <p:extLst>
      <p:ext uri="{BB962C8B-B14F-4D97-AF65-F5344CB8AC3E}">
        <p14:creationId xmlns:p14="http://schemas.microsoft.com/office/powerpoint/2010/main" val="141339965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7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FD6BB-D8D5-4104-8923-688F91842045}"/>
              </a:ext>
            </a:extLst>
          </p:cNvPr>
          <p:cNvSpPr>
            <a:spLocks noGrp="1"/>
          </p:cNvSpPr>
          <p:nvPr>
            <p:ph type="title"/>
          </p:nvPr>
        </p:nvSpPr>
        <p:spPr/>
        <p:txBody>
          <a:bodyPr/>
          <a:lstStyle/>
          <a:p>
            <a:r>
              <a:rPr lang="en-US" dirty="0"/>
              <a:t>Click to edit Master title style</a:t>
            </a:r>
          </a:p>
        </p:txBody>
      </p:sp>
      <p:sp>
        <p:nvSpPr>
          <p:cNvPr id="6" name="Footer Placeholder 4">
            <a:extLst>
              <a:ext uri="{FF2B5EF4-FFF2-40B4-BE49-F238E27FC236}">
                <a16:creationId xmlns:a16="http://schemas.microsoft.com/office/drawing/2014/main" id="{D23EABBC-DC34-4FEA-8ED3-E15B2B20883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Ch-</a:t>
            </a:r>
            <a:r>
              <a:rPr lang="en-US" dirty="0" err="1"/>
              <a:t>ch</a:t>
            </a:r>
            <a:r>
              <a:rPr lang="en-US" dirty="0"/>
              <a:t>-</a:t>
            </a:r>
            <a:r>
              <a:rPr lang="en-US" dirty="0" err="1"/>
              <a:t>ch</a:t>
            </a:r>
            <a:r>
              <a:rPr lang="en-US" dirty="0"/>
              <a:t>-changes: Tracing Changes in Azure Cosmos DB</a:t>
            </a:r>
          </a:p>
        </p:txBody>
      </p:sp>
      <p:sp>
        <p:nvSpPr>
          <p:cNvPr id="8" name="Text Placeholder 9">
            <a:extLst>
              <a:ext uri="{FF2B5EF4-FFF2-40B4-BE49-F238E27FC236}">
                <a16:creationId xmlns:a16="http://schemas.microsoft.com/office/drawing/2014/main" id="{7C74C8F4-A58F-4730-BF46-3407F263797D}"/>
              </a:ext>
            </a:extLst>
          </p:cNvPr>
          <p:cNvSpPr>
            <a:spLocks noGrp="1"/>
          </p:cNvSpPr>
          <p:nvPr>
            <p:ph type="body" sz="quarter" idx="10"/>
          </p:nvPr>
        </p:nvSpPr>
        <p:spPr>
          <a:xfrm>
            <a:off x="67469" y="616745"/>
            <a:ext cx="12124531" cy="297655"/>
          </a:xfrm>
        </p:spPr>
        <p:txBody>
          <a:bodyPr>
            <a:normAutofit/>
          </a:bodyPr>
          <a:lstStyle>
            <a:lvl1pPr marL="0" indent="0">
              <a:buNone/>
              <a:defRPr sz="1600" b="1">
                <a:solidFill>
                  <a:srgbClr val="2B4370"/>
                </a:solidFill>
                <a:latin typeface="+mn-lt"/>
              </a:defRPr>
            </a:lvl1pPr>
          </a:lstStyle>
          <a:p>
            <a:pPr lvl="0"/>
            <a:r>
              <a:rPr lang="en-US" dirty="0"/>
              <a:t>Click to edit Master text styles</a:t>
            </a:r>
          </a:p>
        </p:txBody>
      </p:sp>
    </p:spTree>
    <p:extLst>
      <p:ext uri="{BB962C8B-B14F-4D97-AF65-F5344CB8AC3E}">
        <p14:creationId xmlns:p14="http://schemas.microsoft.com/office/powerpoint/2010/main" val="26740035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9F0C73-E723-44C3-98C2-DC69E306B62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F0036CB-38F5-4247-8C97-4FE0B32D590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4">
            <a:extLst>
              <a:ext uri="{FF2B5EF4-FFF2-40B4-BE49-F238E27FC236}">
                <a16:creationId xmlns:a16="http://schemas.microsoft.com/office/drawing/2014/main" id="{F65D132C-BD20-4757-A820-AE9BC3EF6F62}"/>
              </a:ext>
            </a:extLst>
          </p:cNvPr>
          <p:cNvSpPr>
            <a:spLocks noGrp="1"/>
          </p:cNvSpPr>
          <p:nvPr>
            <p:ph type="ftr" sz="quarter" idx="3"/>
          </p:nvPr>
        </p:nvSpPr>
        <p:spPr>
          <a:xfrm>
            <a:off x="4038600" y="6446695"/>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Building a .NET Application Using Azure Cosmos DB</a:t>
            </a:r>
          </a:p>
        </p:txBody>
      </p:sp>
    </p:spTree>
    <p:extLst>
      <p:ext uri="{BB962C8B-B14F-4D97-AF65-F5344CB8AC3E}">
        <p14:creationId xmlns:p14="http://schemas.microsoft.com/office/powerpoint/2010/main" val="24949898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8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FD6BB-D8D5-4104-8923-688F91842045}"/>
              </a:ext>
            </a:extLst>
          </p:cNvPr>
          <p:cNvSpPr>
            <a:spLocks noGrp="1"/>
          </p:cNvSpPr>
          <p:nvPr>
            <p:ph type="title"/>
          </p:nvPr>
        </p:nvSpPr>
        <p:spPr/>
        <p:txBody>
          <a:bodyPr/>
          <a:lstStyle/>
          <a:p>
            <a:r>
              <a:rPr lang="en-US" dirty="0"/>
              <a:t>Click to edit Master title style</a:t>
            </a:r>
          </a:p>
        </p:txBody>
      </p:sp>
      <p:sp>
        <p:nvSpPr>
          <p:cNvPr id="6" name="Footer Placeholder 4">
            <a:extLst>
              <a:ext uri="{FF2B5EF4-FFF2-40B4-BE49-F238E27FC236}">
                <a16:creationId xmlns:a16="http://schemas.microsoft.com/office/drawing/2014/main" id="{D23EABBC-DC34-4FEA-8ED3-E15B2B20883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Ch-</a:t>
            </a:r>
            <a:r>
              <a:rPr lang="en-US" dirty="0" err="1"/>
              <a:t>ch</a:t>
            </a:r>
            <a:r>
              <a:rPr lang="en-US" dirty="0"/>
              <a:t>-</a:t>
            </a:r>
            <a:r>
              <a:rPr lang="en-US" dirty="0" err="1"/>
              <a:t>ch</a:t>
            </a:r>
            <a:r>
              <a:rPr lang="en-US" dirty="0"/>
              <a:t>-changes: Tracing Changes in Azure Cosmos DB</a:t>
            </a:r>
          </a:p>
        </p:txBody>
      </p:sp>
      <p:sp>
        <p:nvSpPr>
          <p:cNvPr id="8" name="Text Placeholder 9">
            <a:extLst>
              <a:ext uri="{FF2B5EF4-FFF2-40B4-BE49-F238E27FC236}">
                <a16:creationId xmlns:a16="http://schemas.microsoft.com/office/drawing/2014/main" id="{7C74C8F4-A58F-4730-BF46-3407F263797D}"/>
              </a:ext>
            </a:extLst>
          </p:cNvPr>
          <p:cNvSpPr>
            <a:spLocks noGrp="1"/>
          </p:cNvSpPr>
          <p:nvPr>
            <p:ph type="body" sz="quarter" idx="10"/>
          </p:nvPr>
        </p:nvSpPr>
        <p:spPr>
          <a:xfrm>
            <a:off x="67469" y="616745"/>
            <a:ext cx="12124531" cy="297655"/>
          </a:xfrm>
        </p:spPr>
        <p:txBody>
          <a:bodyPr>
            <a:normAutofit/>
          </a:bodyPr>
          <a:lstStyle>
            <a:lvl1pPr marL="0" indent="0">
              <a:buNone/>
              <a:defRPr sz="1600" b="1">
                <a:solidFill>
                  <a:srgbClr val="2B4370"/>
                </a:solidFill>
                <a:latin typeface="+mn-lt"/>
              </a:defRPr>
            </a:lvl1pPr>
          </a:lstStyle>
          <a:p>
            <a:pPr lvl="0"/>
            <a:r>
              <a:rPr lang="en-US" dirty="0"/>
              <a:t>Click to edit Master text styles</a:t>
            </a:r>
          </a:p>
        </p:txBody>
      </p:sp>
    </p:spTree>
    <p:extLst>
      <p:ext uri="{BB962C8B-B14F-4D97-AF65-F5344CB8AC3E}">
        <p14:creationId xmlns:p14="http://schemas.microsoft.com/office/powerpoint/2010/main" val="10272108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9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FD6BB-D8D5-4104-8923-688F91842045}"/>
              </a:ext>
            </a:extLst>
          </p:cNvPr>
          <p:cNvSpPr>
            <a:spLocks noGrp="1"/>
          </p:cNvSpPr>
          <p:nvPr>
            <p:ph type="title"/>
          </p:nvPr>
        </p:nvSpPr>
        <p:spPr/>
        <p:txBody>
          <a:bodyPr/>
          <a:lstStyle/>
          <a:p>
            <a:r>
              <a:rPr lang="en-US" dirty="0"/>
              <a:t>Click to edit Master title style</a:t>
            </a:r>
          </a:p>
        </p:txBody>
      </p:sp>
      <p:sp>
        <p:nvSpPr>
          <p:cNvPr id="6" name="Footer Placeholder 4">
            <a:extLst>
              <a:ext uri="{FF2B5EF4-FFF2-40B4-BE49-F238E27FC236}">
                <a16:creationId xmlns:a16="http://schemas.microsoft.com/office/drawing/2014/main" id="{D23EABBC-DC34-4FEA-8ED3-E15B2B20883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Ch-</a:t>
            </a:r>
            <a:r>
              <a:rPr lang="en-US" dirty="0" err="1"/>
              <a:t>ch</a:t>
            </a:r>
            <a:r>
              <a:rPr lang="en-US" dirty="0"/>
              <a:t>-</a:t>
            </a:r>
            <a:r>
              <a:rPr lang="en-US" dirty="0" err="1"/>
              <a:t>ch</a:t>
            </a:r>
            <a:r>
              <a:rPr lang="en-US" dirty="0"/>
              <a:t>-changes: Tracing Changes in Azure Cosmos DB</a:t>
            </a:r>
          </a:p>
        </p:txBody>
      </p:sp>
      <p:sp>
        <p:nvSpPr>
          <p:cNvPr id="8" name="Text Placeholder 9">
            <a:extLst>
              <a:ext uri="{FF2B5EF4-FFF2-40B4-BE49-F238E27FC236}">
                <a16:creationId xmlns:a16="http://schemas.microsoft.com/office/drawing/2014/main" id="{7C74C8F4-A58F-4730-BF46-3407F263797D}"/>
              </a:ext>
            </a:extLst>
          </p:cNvPr>
          <p:cNvSpPr>
            <a:spLocks noGrp="1"/>
          </p:cNvSpPr>
          <p:nvPr>
            <p:ph type="body" sz="quarter" idx="10"/>
          </p:nvPr>
        </p:nvSpPr>
        <p:spPr>
          <a:xfrm>
            <a:off x="67469" y="616745"/>
            <a:ext cx="12124531" cy="297655"/>
          </a:xfrm>
        </p:spPr>
        <p:txBody>
          <a:bodyPr>
            <a:normAutofit/>
          </a:bodyPr>
          <a:lstStyle>
            <a:lvl1pPr marL="0" indent="0">
              <a:buNone/>
              <a:defRPr sz="1600" b="1">
                <a:solidFill>
                  <a:srgbClr val="2B4370"/>
                </a:solidFill>
                <a:latin typeface="+mn-lt"/>
              </a:defRPr>
            </a:lvl1pPr>
          </a:lstStyle>
          <a:p>
            <a:pPr lvl="0"/>
            <a:r>
              <a:rPr lang="en-US" dirty="0"/>
              <a:t>Click to edit Master text styles</a:t>
            </a:r>
          </a:p>
        </p:txBody>
      </p:sp>
    </p:spTree>
    <p:extLst>
      <p:ext uri="{BB962C8B-B14F-4D97-AF65-F5344CB8AC3E}">
        <p14:creationId xmlns:p14="http://schemas.microsoft.com/office/powerpoint/2010/main" val="280589907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0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FD6BB-D8D5-4104-8923-688F91842045}"/>
              </a:ext>
            </a:extLst>
          </p:cNvPr>
          <p:cNvSpPr>
            <a:spLocks noGrp="1"/>
          </p:cNvSpPr>
          <p:nvPr>
            <p:ph type="title"/>
          </p:nvPr>
        </p:nvSpPr>
        <p:spPr/>
        <p:txBody>
          <a:bodyPr/>
          <a:lstStyle/>
          <a:p>
            <a:r>
              <a:rPr lang="en-US" dirty="0"/>
              <a:t>Click to edit Master title style</a:t>
            </a:r>
          </a:p>
        </p:txBody>
      </p:sp>
      <p:sp>
        <p:nvSpPr>
          <p:cNvPr id="6" name="Footer Placeholder 4">
            <a:extLst>
              <a:ext uri="{FF2B5EF4-FFF2-40B4-BE49-F238E27FC236}">
                <a16:creationId xmlns:a16="http://schemas.microsoft.com/office/drawing/2014/main" id="{D23EABBC-DC34-4FEA-8ED3-E15B2B20883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Ch-</a:t>
            </a:r>
            <a:r>
              <a:rPr lang="en-US" dirty="0" err="1"/>
              <a:t>ch</a:t>
            </a:r>
            <a:r>
              <a:rPr lang="en-US" dirty="0"/>
              <a:t>-</a:t>
            </a:r>
            <a:r>
              <a:rPr lang="en-US" dirty="0" err="1"/>
              <a:t>ch</a:t>
            </a:r>
            <a:r>
              <a:rPr lang="en-US" dirty="0"/>
              <a:t>-changes: Tracing Changes in Azure Cosmos DB</a:t>
            </a:r>
          </a:p>
        </p:txBody>
      </p:sp>
      <p:sp>
        <p:nvSpPr>
          <p:cNvPr id="8" name="Text Placeholder 9">
            <a:extLst>
              <a:ext uri="{FF2B5EF4-FFF2-40B4-BE49-F238E27FC236}">
                <a16:creationId xmlns:a16="http://schemas.microsoft.com/office/drawing/2014/main" id="{7C74C8F4-A58F-4730-BF46-3407F263797D}"/>
              </a:ext>
            </a:extLst>
          </p:cNvPr>
          <p:cNvSpPr>
            <a:spLocks noGrp="1"/>
          </p:cNvSpPr>
          <p:nvPr>
            <p:ph type="body" sz="quarter" idx="10"/>
          </p:nvPr>
        </p:nvSpPr>
        <p:spPr>
          <a:xfrm>
            <a:off x="67469" y="616745"/>
            <a:ext cx="12124531" cy="297655"/>
          </a:xfrm>
        </p:spPr>
        <p:txBody>
          <a:bodyPr>
            <a:normAutofit/>
          </a:bodyPr>
          <a:lstStyle>
            <a:lvl1pPr marL="0" indent="0">
              <a:buNone/>
              <a:defRPr sz="1600" b="1">
                <a:solidFill>
                  <a:srgbClr val="2B4370"/>
                </a:solidFill>
                <a:latin typeface="+mn-lt"/>
              </a:defRPr>
            </a:lvl1pPr>
          </a:lstStyle>
          <a:p>
            <a:pPr lvl="0"/>
            <a:r>
              <a:rPr lang="en-US" dirty="0"/>
              <a:t>Click to edit Master text styles</a:t>
            </a:r>
          </a:p>
        </p:txBody>
      </p:sp>
    </p:spTree>
    <p:extLst>
      <p:ext uri="{BB962C8B-B14F-4D97-AF65-F5344CB8AC3E}">
        <p14:creationId xmlns:p14="http://schemas.microsoft.com/office/powerpoint/2010/main" val="103643925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FD6BB-D8D5-4104-8923-688F91842045}"/>
              </a:ext>
            </a:extLst>
          </p:cNvPr>
          <p:cNvSpPr>
            <a:spLocks noGrp="1"/>
          </p:cNvSpPr>
          <p:nvPr>
            <p:ph type="title"/>
          </p:nvPr>
        </p:nvSpPr>
        <p:spPr/>
        <p:txBody>
          <a:bodyPr/>
          <a:lstStyle/>
          <a:p>
            <a:r>
              <a:rPr lang="en-US" dirty="0"/>
              <a:t>Click to edit Master title style</a:t>
            </a:r>
          </a:p>
        </p:txBody>
      </p:sp>
      <p:sp>
        <p:nvSpPr>
          <p:cNvPr id="6" name="Footer Placeholder 4">
            <a:extLst>
              <a:ext uri="{FF2B5EF4-FFF2-40B4-BE49-F238E27FC236}">
                <a16:creationId xmlns:a16="http://schemas.microsoft.com/office/drawing/2014/main" id="{D23EABBC-DC34-4FEA-8ED3-E15B2B20883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Ch-</a:t>
            </a:r>
            <a:r>
              <a:rPr lang="en-US" dirty="0" err="1"/>
              <a:t>ch</a:t>
            </a:r>
            <a:r>
              <a:rPr lang="en-US" dirty="0"/>
              <a:t>-</a:t>
            </a:r>
            <a:r>
              <a:rPr lang="en-US" dirty="0" err="1"/>
              <a:t>ch</a:t>
            </a:r>
            <a:r>
              <a:rPr lang="en-US" dirty="0"/>
              <a:t>-changes: Tracing Changes in Azure Cosmos DB</a:t>
            </a:r>
          </a:p>
        </p:txBody>
      </p:sp>
      <p:sp>
        <p:nvSpPr>
          <p:cNvPr id="8" name="Text Placeholder 9">
            <a:extLst>
              <a:ext uri="{FF2B5EF4-FFF2-40B4-BE49-F238E27FC236}">
                <a16:creationId xmlns:a16="http://schemas.microsoft.com/office/drawing/2014/main" id="{7C74C8F4-A58F-4730-BF46-3407F263797D}"/>
              </a:ext>
            </a:extLst>
          </p:cNvPr>
          <p:cNvSpPr>
            <a:spLocks noGrp="1"/>
          </p:cNvSpPr>
          <p:nvPr>
            <p:ph type="body" sz="quarter" idx="10"/>
          </p:nvPr>
        </p:nvSpPr>
        <p:spPr>
          <a:xfrm>
            <a:off x="67469" y="616745"/>
            <a:ext cx="12124531" cy="297655"/>
          </a:xfrm>
        </p:spPr>
        <p:txBody>
          <a:bodyPr>
            <a:normAutofit/>
          </a:bodyPr>
          <a:lstStyle>
            <a:lvl1pPr marL="0" indent="0">
              <a:buNone/>
              <a:defRPr sz="1600" b="1">
                <a:solidFill>
                  <a:srgbClr val="2B4370"/>
                </a:solidFill>
                <a:latin typeface="+mn-lt"/>
              </a:defRPr>
            </a:lvl1pPr>
          </a:lstStyle>
          <a:p>
            <a:pPr lvl="0"/>
            <a:r>
              <a:rPr lang="en-US" dirty="0"/>
              <a:t>Click to edit Master text styles</a:t>
            </a:r>
          </a:p>
        </p:txBody>
      </p:sp>
    </p:spTree>
    <p:extLst>
      <p:ext uri="{BB962C8B-B14F-4D97-AF65-F5344CB8AC3E}">
        <p14:creationId xmlns:p14="http://schemas.microsoft.com/office/powerpoint/2010/main" val="382489816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2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FD6BB-D8D5-4104-8923-688F91842045}"/>
              </a:ext>
            </a:extLst>
          </p:cNvPr>
          <p:cNvSpPr>
            <a:spLocks noGrp="1"/>
          </p:cNvSpPr>
          <p:nvPr>
            <p:ph type="title"/>
          </p:nvPr>
        </p:nvSpPr>
        <p:spPr/>
        <p:txBody>
          <a:bodyPr/>
          <a:lstStyle/>
          <a:p>
            <a:r>
              <a:rPr lang="en-US" dirty="0"/>
              <a:t>Click to edit Master title style</a:t>
            </a:r>
          </a:p>
        </p:txBody>
      </p:sp>
      <p:sp>
        <p:nvSpPr>
          <p:cNvPr id="6" name="Footer Placeholder 4">
            <a:extLst>
              <a:ext uri="{FF2B5EF4-FFF2-40B4-BE49-F238E27FC236}">
                <a16:creationId xmlns:a16="http://schemas.microsoft.com/office/drawing/2014/main" id="{D23EABBC-DC34-4FEA-8ED3-E15B2B20883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Ch-</a:t>
            </a:r>
            <a:r>
              <a:rPr lang="en-US" dirty="0" err="1"/>
              <a:t>ch</a:t>
            </a:r>
            <a:r>
              <a:rPr lang="en-US" dirty="0"/>
              <a:t>-</a:t>
            </a:r>
            <a:r>
              <a:rPr lang="en-US" dirty="0" err="1"/>
              <a:t>ch</a:t>
            </a:r>
            <a:r>
              <a:rPr lang="en-US" dirty="0"/>
              <a:t>-changes: Tracing Changes in Azure Cosmos DB</a:t>
            </a:r>
          </a:p>
        </p:txBody>
      </p:sp>
      <p:sp>
        <p:nvSpPr>
          <p:cNvPr id="8" name="Text Placeholder 9">
            <a:extLst>
              <a:ext uri="{FF2B5EF4-FFF2-40B4-BE49-F238E27FC236}">
                <a16:creationId xmlns:a16="http://schemas.microsoft.com/office/drawing/2014/main" id="{7C74C8F4-A58F-4730-BF46-3407F263797D}"/>
              </a:ext>
            </a:extLst>
          </p:cNvPr>
          <p:cNvSpPr>
            <a:spLocks noGrp="1"/>
          </p:cNvSpPr>
          <p:nvPr>
            <p:ph type="body" sz="quarter" idx="10"/>
          </p:nvPr>
        </p:nvSpPr>
        <p:spPr>
          <a:xfrm>
            <a:off x="67469" y="616745"/>
            <a:ext cx="12124531" cy="297655"/>
          </a:xfrm>
        </p:spPr>
        <p:txBody>
          <a:bodyPr>
            <a:normAutofit/>
          </a:bodyPr>
          <a:lstStyle>
            <a:lvl1pPr marL="0" indent="0">
              <a:buNone/>
              <a:defRPr sz="1600" b="1">
                <a:solidFill>
                  <a:srgbClr val="2B4370"/>
                </a:solidFill>
                <a:latin typeface="+mn-lt"/>
              </a:defRPr>
            </a:lvl1pPr>
          </a:lstStyle>
          <a:p>
            <a:pPr lvl="0"/>
            <a:r>
              <a:rPr lang="en-US" dirty="0"/>
              <a:t>Click to edit Master text styles</a:t>
            </a:r>
          </a:p>
        </p:txBody>
      </p:sp>
    </p:spTree>
    <p:extLst>
      <p:ext uri="{BB962C8B-B14F-4D97-AF65-F5344CB8AC3E}">
        <p14:creationId xmlns:p14="http://schemas.microsoft.com/office/powerpoint/2010/main" val="311215389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3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FD6BB-D8D5-4104-8923-688F91842045}"/>
              </a:ext>
            </a:extLst>
          </p:cNvPr>
          <p:cNvSpPr>
            <a:spLocks noGrp="1"/>
          </p:cNvSpPr>
          <p:nvPr>
            <p:ph type="title"/>
          </p:nvPr>
        </p:nvSpPr>
        <p:spPr/>
        <p:txBody>
          <a:bodyPr/>
          <a:lstStyle/>
          <a:p>
            <a:r>
              <a:rPr lang="en-US" dirty="0"/>
              <a:t>Click to edit Master title style</a:t>
            </a:r>
          </a:p>
        </p:txBody>
      </p:sp>
      <p:sp>
        <p:nvSpPr>
          <p:cNvPr id="6" name="Footer Placeholder 4">
            <a:extLst>
              <a:ext uri="{FF2B5EF4-FFF2-40B4-BE49-F238E27FC236}">
                <a16:creationId xmlns:a16="http://schemas.microsoft.com/office/drawing/2014/main" id="{D23EABBC-DC34-4FEA-8ED3-E15B2B20883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Ch-</a:t>
            </a:r>
            <a:r>
              <a:rPr lang="en-US" dirty="0" err="1"/>
              <a:t>ch</a:t>
            </a:r>
            <a:r>
              <a:rPr lang="en-US" dirty="0"/>
              <a:t>-</a:t>
            </a:r>
            <a:r>
              <a:rPr lang="en-US" dirty="0" err="1"/>
              <a:t>ch</a:t>
            </a:r>
            <a:r>
              <a:rPr lang="en-US" dirty="0"/>
              <a:t>-changes: Tracing Changes in Azure Cosmos DB</a:t>
            </a:r>
          </a:p>
        </p:txBody>
      </p:sp>
      <p:sp>
        <p:nvSpPr>
          <p:cNvPr id="8" name="Text Placeholder 9">
            <a:extLst>
              <a:ext uri="{FF2B5EF4-FFF2-40B4-BE49-F238E27FC236}">
                <a16:creationId xmlns:a16="http://schemas.microsoft.com/office/drawing/2014/main" id="{7C74C8F4-A58F-4730-BF46-3407F263797D}"/>
              </a:ext>
            </a:extLst>
          </p:cNvPr>
          <p:cNvSpPr>
            <a:spLocks noGrp="1"/>
          </p:cNvSpPr>
          <p:nvPr>
            <p:ph type="body" sz="quarter" idx="10"/>
          </p:nvPr>
        </p:nvSpPr>
        <p:spPr>
          <a:xfrm>
            <a:off x="67469" y="616745"/>
            <a:ext cx="12124531" cy="297655"/>
          </a:xfrm>
        </p:spPr>
        <p:txBody>
          <a:bodyPr>
            <a:normAutofit/>
          </a:bodyPr>
          <a:lstStyle>
            <a:lvl1pPr marL="0" indent="0">
              <a:buNone/>
              <a:defRPr sz="1600" b="1">
                <a:solidFill>
                  <a:srgbClr val="2B4370"/>
                </a:solidFill>
                <a:latin typeface="+mn-lt"/>
              </a:defRPr>
            </a:lvl1pPr>
          </a:lstStyle>
          <a:p>
            <a:pPr lvl="0"/>
            <a:r>
              <a:rPr lang="en-US" dirty="0"/>
              <a:t>Click to edit Master text styles</a:t>
            </a:r>
          </a:p>
        </p:txBody>
      </p:sp>
    </p:spTree>
    <p:extLst>
      <p:ext uri="{BB962C8B-B14F-4D97-AF65-F5344CB8AC3E}">
        <p14:creationId xmlns:p14="http://schemas.microsoft.com/office/powerpoint/2010/main" val="429424931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4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FD6BB-D8D5-4104-8923-688F91842045}"/>
              </a:ext>
            </a:extLst>
          </p:cNvPr>
          <p:cNvSpPr>
            <a:spLocks noGrp="1"/>
          </p:cNvSpPr>
          <p:nvPr>
            <p:ph type="title"/>
          </p:nvPr>
        </p:nvSpPr>
        <p:spPr/>
        <p:txBody>
          <a:bodyPr/>
          <a:lstStyle/>
          <a:p>
            <a:r>
              <a:rPr lang="en-US" dirty="0"/>
              <a:t>Click to edit Master title style</a:t>
            </a:r>
          </a:p>
        </p:txBody>
      </p:sp>
      <p:sp>
        <p:nvSpPr>
          <p:cNvPr id="6" name="Footer Placeholder 4">
            <a:extLst>
              <a:ext uri="{FF2B5EF4-FFF2-40B4-BE49-F238E27FC236}">
                <a16:creationId xmlns:a16="http://schemas.microsoft.com/office/drawing/2014/main" id="{D23EABBC-DC34-4FEA-8ED3-E15B2B20883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Ch-</a:t>
            </a:r>
            <a:r>
              <a:rPr lang="en-US" dirty="0" err="1"/>
              <a:t>ch</a:t>
            </a:r>
            <a:r>
              <a:rPr lang="en-US" dirty="0"/>
              <a:t>-</a:t>
            </a:r>
            <a:r>
              <a:rPr lang="en-US" dirty="0" err="1"/>
              <a:t>ch</a:t>
            </a:r>
            <a:r>
              <a:rPr lang="en-US" dirty="0"/>
              <a:t>-changes: Tracing Changes in Azure Cosmos DB</a:t>
            </a:r>
          </a:p>
        </p:txBody>
      </p:sp>
      <p:sp>
        <p:nvSpPr>
          <p:cNvPr id="8" name="Text Placeholder 9">
            <a:extLst>
              <a:ext uri="{FF2B5EF4-FFF2-40B4-BE49-F238E27FC236}">
                <a16:creationId xmlns:a16="http://schemas.microsoft.com/office/drawing/2014/main" id="{7C74C8F4-A58F-4730-BF46-3407F263797D}"/>
              </a:ext>
            </a:extLst>
          </p:cNvPr>
          <p:cNvSpPr>
            <a:spLocks noGrp="1"/>
          </p:cNvSpPr>
          <p:nvPr>
            <p:ph type="body" sz="quarter" idx="10"/>
          </p:nvPr>
        </p:nvSpPr>
        <p:spPr>
          <a:xfrm>
            <a:off x="67469" y="616745"/>
            <a:ext cx="12124531" cy="297655"/>
          </a:xfrm>
        </p:spPr>
        <p:txBody>
          <a:bodyPr>
            <a:normAutofit/>
          </a:bodyPr>
          <a:lstStyle>
            <a:lvl1pPr marL="0" indent="0">
              <a:buNone/>
              <a:defRPr sz="1600" b="1">
                <a:solidFill>
                  <a:srgbClr val="2B4370"/>
                </a:solidFill>
                <a:latin typeface="+mn-lt"/>
              </a:defRPr>
            </a:lvl1pPr>
          </a:lstStyle>
          <a:p>
            <a:pPr lvl="0"/>
            <a:r>
              <a:rPr lang="en-US" dirty="0"/>
              <a:t>Click to edit Master text styles</a:t>
            </a:r>
          </a:p>
        </p:txBody>
      </p:sp>
    </p:spTree>
    <p:extLst>
      <p:ext uri="{BB962C8B-B14F-4D97-AF65-F5344CB8AC3E}">
        <p14:creationId xmlns:p14="http://schemas.microsoft.com/office/powerpoint/2010/main" val="354484237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5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FD6BB-D8D5-4104-8923-688F91842045}"/>
              </a:ext>
            </a:extLst>
          </p:cNvPr>
          <p:cNvSpPr>
            <a:spLocks noGrp="1"/>
          </p:cNvSpPr>
          <p:nvPr>
            <p:ph type="title"/>
          </p:nvPr>
        </p:nvSpPr>
        <p:spPr/>
        <p:txBody>
          <a:bodyPr/>
          <a:lstStyle/>
          <a:p>
            <a:r>
              <a:rPr lang="en-US" dirty="0"/>
              <a:t>Click to edit Master title style</a:t>
            </a:r>
          </a:p>
        </p:txBody>
      </p:sp>
      <p:sp>
        <p:nvSpPr>
          <p:cNvPr id="6" name="Footer Placeholder 4">
            <a:extLst>
              <a:ext uri="{FF2B5EF4-FFF2-40B4-BE49-F238E27FC236}">
                <a16:creationId xmlns:a16="http://schemas.microsoft.com/office/drawing/2014/main" id="{D23EABBC-DC34-4FEA-8ED3-E15B2B20883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Ch-</a:t>
            </a:r>
            <a:r>
              <a:rPr lang="en-US" dirty="0" err="1"/>
              <a:t>ch</a:t>
            </a:r>
            <a:r>
              <a:rPr lang="en-US" dirty="0"/>
              <a:t>-</a:t>
            </a:r>
            <a:r>
              <a:rPr lang="en-US" dirty="0" err="1"/>
              <a:t>ch</a:t>
            </a:r>
            <a:r>
              <a:rPr lang="en-US" dirty="0"/>
              <a:t>-changes: Tracing Changes in Azure Cosmos DB</a:t>
            </a:r>
          </a:p>
        </p:txBody>
      </p:sp>
      <p:sp>
        <p:nvSpPr>
          <p:cNvPr id="8" name="Text Placeholder 9">
            <a:extLst>
              <a:ext uri="{FF2B5EF4-FFF2-40B4-BE49-F238E27FC236}">
                <a16:creationId xmlns:a16="http://schemas.microsoft.com/office/drawing/2014/main" id="{7C74C8F4-A58F-4730-BF46-3407F263797D}"/>
              </a:ext>
            </a:extLst>
          </p:cNvPr>
          <p:cNvSpPr>
            <a:spLocks noGrp="1"/>
          </p:cNvSpPr>
          <p:nvPr>
            <p:ph type="body" sz="quarter" idx="10"/>
          </p:nvPr>
        </p:nvSpPr>
        <p:spPr>
          <a:xfrm>
            <a:off x="67469" y="616745"/>
            <a:ext cx="12124531" cy="297655"/>
          </a:xfrm>
        </p:spPr>
        <p:txBody>
          <a:bodyPr>
            <a:normAutofit/>
          </a:bodyPr>
          <a:lstStyle>
            <a:lvl1pPr marL="0" indent="0">
              <a:buNone/>
              <a:defRPr sz="1600" b="1">
                <a:solidFill>
                  <a:srgbClr val="2B4370"/>
                </a:solidFill>
                <a:latin typeface="+mn-lt"/>
              </a:defRPr>
            </a:lvl1pPr>
          </a:lstStyle>
          <a:p>
            <a:pPr lvl="0"/>
            <a:r>
              <a:rPr lang="en-US" dirty="0"/>
              <a:t>Click to edit Master text styles</a:t>
            </a:r>
          </a:p>
        </p:txBody>
      </p:sp>
    </p:spTree>
    <p:extLst>
      <p:ext uri="{BB962C8B-B14F-4D97-AF65-F5344CB8AC3E}">
        <p14:creationId xmlns:p14="http://schemas.microsoft.com/office/powerpoint/2010/main" val="198704299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1818826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185C24-4A08-4E58-B386-85880C6A4DE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9607E3E-6D95-47CC-886E-54E1BA847D4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Footer Placeholder 4">
            <a:extLst>
              <a:ext uri="{FF2B5EF4-FFF2-40B4-BE49-F238E27FC236}">
                <a16:creationId xmlns:a16="http://schemas.microsoft.com/office/drawing/2014/main" id="{68529135-BC5C-4FEC-AD81-FDD5FC71F351}"/>
              </a:ext>
            </a:extLst>
          </p:cNvPr>
          <p:cNvSpPr>
            <a:spLocks noGrp="1"/>
          </p:cNvSpPr>
          <p:nvPr>
            <p:ph type="ftr" sz="quarter" idx="3"/>
          </p:nvPr>
        </p:nvSpPr>
        <p:spPr>
          <a:xfrm>
            <a:off x="4045047" y="6425175"/>
            <a:ext cx="4101905" cy="327413"/>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Building a .NET Application Using Azure Cosmos DB</a:t>
            </a:r>
          </a:p>
        </p:txBody>
      </p:sp>
    </p:spTree>
    <p:extLst>
      <p:ext uri="{BB962C8B-B14F-4D97-AF65-F5344CB8AC3E}">
        <p14:creationId xmlns:p14="http://schemas.microsoft.com/office/powerpoint/2010/main" val="1833387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CB406-FDF1-4B88-AAA4-F71E0C9C435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7082535-FF7F-4EDC-9E8A-DD4146E9D65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Footer Placeholder 4">
            <a:extLst>
              <a:ext uri="{FF2B5EF4-FFF2-40B4-BE49-F238E27FC236}">
                <a16:creationId xmlns:a16="http://schemas.microsoft.com/office/drawing/2014/main" id="{1D1796B4-0FB0-48A6-A39D-538D1E56C0A9}"/>
              </a:ext>
            </a:extLst>
          </p:cNvPr>
          <p:cNvSpPr>
            <a:spLocks noGrp="1"/>
          </p:cNvSpPr>
          <p:nvPr>
            <p:ph type="ftr" sz="quarter" idx="3"/>
          </p:nvPr>
        </p:nvSpPr>
        <p:spPr>
          <a:xfrm>
            <a:off x="4038600" y="6446695"/>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Building a .NET Application Using Azure Cosmos DB</a:t>
            </a:r>
          </a:p>
        </p:txBody>
      </p:sp>
    </p:spTree>
    <p:extLst>
      <p:ext uri="{BB962C8B-B14F-4D97-AF65-F5344CB8AC3E}">
        <p14:creationId xmlns:p14="http://schemas.microsoft.com/office/powerpoint/2010/main" val="57178815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216234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2C6662-7BAE-4472-B814-BD3AF495930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5422A62-A474-4B0F-B30C-CFF711AEA2A8}"/>
              </a:ext>
            </a:extLst>
          </p:cNvPr>
          <p:cNvSpPr>
            <a:spLocks noGrp="1"/>
          </p:cNvSpPr>
          <p:nvPr>
            <p:ph sz="half" idx="1"/>
          </p:nvPr>
        </p:nvSpPr>
        <p:spPr>
          <a:xfrm>
            <a:off x="293254" y="1025236"/>
            <a:ext cx="5726546" cy="515172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29E9438A-4911-4D22-9623-F8770B0DE8B3}"/>
              </a:ext>
            </a:extLst>
          </p:cNvPr>
          <p:cNvSpPr>
            <a:spLocks noGrp="1"/>
          </p:cNvSpPr>
          <p:nvPr>
            <p:ph sz="half" idx="2"/>
          </p:nvPr>
        </p:nvSpPr>
        <p:spPr>
          <a:xfrm>
            <a:off x="6172200" y="1025236"/>
            <a:ext cx="5696526" cy="515172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4">
            <a:extLst>
              <a:ext uri="{FF2B5EF4-FFF2-40B4-BE49-F238E27FC236}">
                <a16:creationId xmlns:a16="http://schemas.microsoft.com/office/drawing/2014/main" id="{559FCF7B-5EE2-46A4-A0C0-ACEE58A23E4A}"/>
              </a:ext>
            </a:extLst>
          </p:cNvPr>
          <p:cNvSpPr>
            <a:spLocks noGrp="1"/>
          </p:cNvSpPr>
          <p:nvPr>
            <p:ph type="ftr" sz="quarter" idx="3"/>
          </p:nvPr>
        </p:nvSpPr>
        <p:spPr>
          <a:xfrm>
            <a:off x="4038600" y="6446695"/>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Building a .NET Application Using Azure Cosmos DB</a:t>
            </a:r>
          </a:p>
        </p:txBody>
      </p:sp>
    </p:spTree>
    <p:extLst>
      <p:ext uri="{BB962C8B-B14F-4D97-AF65-F5344CB8AC3E}">
        <p14:creationId xmlns:p14="http://schemas.microsoft.com/office/powerpoint/2010/main" val="22842101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E0FBB7-CB2A-4963-ABDA-FB66E0DA9D2A}"/>
              </a:ext>
            </a:extLst>
          </p:cNvPr>
          <p:cNvSpPr>
            <a:spLocks noGrp="1"/>
          </p:cNvSpPr>
          <p:nvPr>
            <p:ph type="title"/>
          </p:nvPr>
        </p:nvSpPr>
        <p:spPr>
          <a:xfrm>
            <a:off x="323274" y="208109"/>
            <a:ext cx="11545451" cy="823912"/>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8B9CA81D-1341-48ED-BF87-AF55A7F87A40}"/>
              </a:ext>
            </a:extLst>
          </p:cNvPr>
          <p:cNvSpPr>
            <a:spLocks noGrp="1"/>
          </p:cNvSpPr>
          <p:nvPr>
            <p:ph type="body" idx="1"/>
          </p:nvPr>
        </p:nvSpPr>
        <p:spPr>
          <a:xfrm>
            <a:off x="323274" y="1228575"/>
            <a:ext cx="5674301" cy="823912"/>
          </a:xfrm>
        </p:spPr>
        <p:txBody>
          <a:bodyPr anchor="b"/>
          <a:lstStyle>
            <a:lvl1pPr marL="0" indent="0">
              <a:buNone/>
              <a:defRPr sz="2400" b="1">
                <a:latin typeface="Montserrat SemiBold" panose="00000700000000000000" pitchFamily="2"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042D468A-37C1-4B76-B1EA-07D5D6566649}"/>
              </a:ext>
            </a:extLst>
          </p:cNvPr>
          <p:cNvSpPr>
            <a:spLocks noGrp="1"/>
          </p:cNvSpPr>
          <p:nvPr>
            <p:ph sz="half" idx="2"/>
          </p:nvPr>
        </p:nvSpPr>
        <p:spPr>
          <a:xfrm>
            <a:off x="323274" y="2052487"/>
            <a:ext cx="5674301" cy="4137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05EE83D-AAA2-41CF-9A6B-CB98DF68FBB8}"/>
              </a:ext>
            </a:extLst>
          </p:cNvPr>
          <p:cNvSpPr>
            <a:spLocks noGrp="1"/>
          </p:cNvSpPr>
          <p:nvPr>
            <p:ph type="body" sz="quarter" idx="3"/>
          </p:nvPr>
        </p:nvSpPr>
        <p:spPr>
          <a:xfrm>
            <a:off x="6172200" y="1228575"/>
            <a:ext cx="5696525" cy="823912"/>
          </a:xfrm>
        </p:spPr>
        <p:txBody>
          <a:bodyPr anchor="b"/>
          <a:lstStyle>
            <a:lvl1pPr marL="0" indent="0">
              <a:buNone/>
              <a:defRPr sz="2400" b="1">
                <a:latin typeface="Montserrat SemiBold" panose="00000700000000000000" pitchFamily="2"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9BC943AA-5656-4730-901A-4BB520E36827}"/>
              </a:ext>
            </a:extLst>
          </p:cNvPr>
          <p:cNvSpPr>
            <a:spLocks noGrp="1"/>
          </p:cNvSpPr>
          <p:nvPr>
            <p:ph sz="quarter" idx="4"/>
          </p:nvPr>
        </p:nvSpPr>
        <p:spPr>
          <a:xfrm>
            <a:off x="6172200" y="2052487"/>
            <a:ext cx="5696524" cy="4137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Footer Placeholder 4">
            <a:extLst>
              <a:ext uri="{FF2B5EF4-FFF2-40B4-BE49-F238E27FC236}">
                <a16:creationId xmlns:a16="http://schemas.microsoft.com/office/drawing/2014/main" id="{A0BB1E2A-B90C-48D1-B37F-73A941DFEA92}"/>
              </a:ext>
            </a:extLst>
          </p:cNvPr>
          <p:cNvSpPr>
            <a:spLocks noGrp="1"/>
          </p:cNvSpPr>
          <p:nvPr>
            <p:ph type="ftr" sz="quarter" idx="10"/>
          </p:nvPr>
        </p:nvSpPr>
        <p:spPr>
          <a:xfrm>
            <a:off x="4038600" y="6446695"/>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Building a .NET Application Using Azure Cosmos DB</a:t>
            </a:r>
          </a:p>
        </p:txBody>
      </p:sp>
    </p:spTree>
    <p:extLst>
      <p:ext uri="{BB962C8B-B14F-4D97-AF65-F5344CB8AC3E}">
        <p14:creationId xmlns:p14="http://schemas.microsoft.com/office/powerpoint/2010/main" val="3199431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DD7259-0DD5-467D-A402-A0CA86788A3B}"/>
              </a:ext>
            </a:extLst>
          </p:cNvPr>
          <p:cNvSpPr>
            <a:spLocks noGrp="1"/>
          </p:cNvSpPr>
          <p:nvPr>
            <p:ph type="title"/>
          </p:nvPr>
        </p:nvSpPr>
        <p:spPr/>
        <p:txBody>
          <a:bodyPr/>
          <a:lstStyle/>
          <a:p>
            <a:r>
              <a:rPr lang="en-US"/>
              <a:t>Click to edit Master title style</a:t>
            </a:r>
          </a:p>
        </p:txBody>
      </p:sp>
      <p:sp>
        <p:nvSpPr>
          <p:cNvPr id="6" name="Footer Placeholder 4">
            <a:extLst>
              <a:ext uri="{FF2B5EF4-FFF2-40B4-BE49-F238E27FC236}">
                <a16:creationId xmlns:a16="http://schemas.microsoft.com/office/drawing/2014/main" id="{70079FA8-E433-40AC-8B9C-886305A6CE15}"/>
              </a:ext>
            </a:extLst>
          </p:cNvPr>
          <p:cNvSpPr>
            <a:spLocks noGrp="1"/>
          </p:cNvSpPr>
          <p:nvPr>
            <p:ph type="ftr" sz="quarter" idx="3"/>
          </p:nvPr>
        </p:nvSpPr>
        <p:spPr>
          <a:xfrm>
            <a:off x="4038600" y="6446695"/>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Building a .NET Application Using Azure Cosmos DB</a:t>
            </a:r>
          </a:p>
        </p:txBody>
      </p:sp>
    </p:spTree>
    <p:extLst>
      <p:ext uri="{BB962C8B-B14F-4D97-AF65-F5344CB8AC3E}">
        <p14:creationId xmlns:p14="http://schemas.microsoft.com/office/powerpoint/2010/main" val="24839878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78888AB3-92AB-4529-8D98-68CABEF979AA}"/>
              </a:ext>
            </a:extLst>
          </p:cNvPr>
          <p:cNvSpPr>
            <a:spLocks noGrp="1"/>
          </p:cNvSpPr>
          <p:nvPr>
            <p:ph type="ftr" sz="quarter" idx="3"/>
          </p:nvPr>
        </p:nvSpPr>
        <p:spPr>
          <a:xfrm>
            <a:off x="4038600" y="6446695"/>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Building a .NET Application Using Azure Cosmos DB</a:t>
            </a:r>
          </a:p>
        </p:txBody>
      </p:sp>
    </p:spTree>
    <p:extLst>
      <p:ext uri="{BB962C8B-B14F-4D97-AF65-F5344CB8AC3E}">
        <p14:creationId xmlns:p14="http://schemas.microsoft.com/office/powerpoint/2010/main" val="27646705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9981AF-7323-4300-904F-C6454B3D96AE}"/>
              </a:ext>
            </a:extLst>
          </p:cNvPr>
          <p:cNvSpPr>
            <a:spLocks noGrp="1"/>
          </p:cNvSpPr>
          <p:nvPr>
            <p:ph type="title"/>
          </p:nvPr>
        </p:nvSpPr>
        <p:spPr>
          <a:xfrm>
            <a:off x="293254" y="208108"/>
            <a:ext cx="3932237" cy="1849292"/>
          </a:xfrm>
        </p:spPr>
        <p:txBody>
          <a:bodyPr anchor="b"/>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9275ED12-7923-4095-9F9C-4DA576A99443}"/>
              </a:ext>
            </a:extLst>
          </p:cNvPr>
          <p:cNvSpPr>
            <a:spLocks noGrp="1"/>
          </p:cNvSpPr>
          <p:nvPr>
            <p:ph idx="1"/>
          </p:nvPr>
        </p:nvSpPr>
        <p:spPr>
          <a:xfrm>
            <a:off x="4608945" y="208109"/>
            <a:ext cx="7289801" cy="565294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C613B23-96BE-4808-A39B-8E9BD465ABF2}"/>
              </a:ext>
            </a:extLst>
          </p:cNvPr>
          <p:cNvSpPr>
            <a:spLocks noGrp="1"/>
          </p:cNvSpPr>
          <p:nvPr>
            <p:ph type="body" sz="half" idx="2"/>
          </p:nvPr>
        </p:nvSpPr>
        <p:spPr>
          <a:xfrm>
            <a:off x="293254"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Footer Placeholder 4">
            <a:extLst>
              <a:ext uri="{FF2B5EF4-FFF2-40B4-BE49-F238E27FC236}">
                <a16:creationId xmlns:a16="http://schemas.microsoft.com/office/drawing/2014/main" id="{DE477A8C-9053-4C88-B8CF-060C164696AB}"/>
              </a:ext>
            </a:extLst>
          </p:cNvPr>
          <p:cNvSpPr>
            <a:spLocks noGrp="1"/>
          </p:cNvSpPr>
          <p:nvPr>
            <p:ph type="ftr" sz="quarter" idx="3"/>
          </p:nvPr>
        </p:nvSpPr>
        <p:spPr>
          <a:xfrm>
            <a:off x="4038600" y="6446695"/>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Building a .NET Application Using Azure Cosmos DB</a:t>
            </a:r>
          </a:p>
        </p:txBody>
      </p:sp>
    </p:spTree>
    <p:extLst>
      <p:ext uri="{BB962C8B-B14F-4D97-AF65-F5344CB8AC3E}">
        <p14:creationId xmlns:p14="http://schemas.microsoft.com/office/powerpoint/2010/main" val="2082867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2DE2E1-8FC3-4A38-A04C-FB3E9929672B}"/>
              </a:ext>
            </a:extLst>
          </p:cNvPr>
          <p:cNvSpPr>
            <a:spLocks noGrp="1"/>
          </p:cNvSpPr>
          <p:nvPr>
            <p:ph type="title"/>
          </p:nvPr>
        </p:nvSpPr>
        <p:spPr>
          <a:xfrm>
            <a:off x="323274" y="494433"/>
            <a:ext cx="3959225"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D57E873-0DC2-44C8-AB8F-4BAA0E75504C}"/>
              </a:ext>
            </a:extLst>
          </p:cNvPr>
          <p:cNvSpPr>
            <a:spLocks noGrp="1"/>
          </p:cNvSpPr>
          <p:nvPr>
            <p:ph type="pic" idx="1"/>
          </p:nvPr>
        </p:nvSpPr>
        <p:spPr>
          <a:xfrm>
            <a:off x="4414981" y="494434"/>
            <a:ext cx="7453745" cy="565294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C764AB7-5EBB-4504-90F1-C8A6D8CCCD0F}"/>
              </a:ext>
            </a:extLst>
          </p:cNvPr>
          <p:cNvSpPr>
            <a:spLocks noGrp="1"/>
          </p:cNvSpPr>
          <p:nvPr>
            <p:ph type="body" sz="half" idx="2"/>
          </p:nvPr>
        </p:nvSpPr>
        <p:spPr>
          <a:xfrm>
            <a:off x="323274" y="2094633"/>
            <a:ext cx="3959225" cy="406068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Footer Placeholder 4">
            <a:extLst>
              <a:ext uri="{FF2B5EF4-FFF2-40B4-BE49-F238E27FC236}">
                <a16:creationId xmlns:a16="http://schemas.microsoft.com/office/drawing/2014/main" id="{112E6407-4631-41E9-AE4D-9FE89C148937}"/>
              </a:ext>
            </a:extLst>
          </p:cNvPr>
          <p:cNvSpPr>
            <a:spLocks noGrp="1"/>
          </p:cNvSpPr>
          <p:nvPr>
            <p:ph type="ftr" sz="quarter" idx="3"/>
          </p:nvPr>
        </p:nvSpPr>
        <p:spPr>
          <a:xfrm>
            <a:off x="4038600" y="6446695"/>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Building a .NET Application Using Azure Cosmos DB</a:t>
            </a:r>
          </a:p>
        </p:txBody>
      </p:sp>
    </p:spTree>
    <p:extLst>
      <p:ext uri="{BB962C8B-B14F-4D97-AF65-F5344CB8AC3E}">
        <p14:creationId xmlns:p14="http://schemas.microsoft.com/office/powerpoint/2010/main" val="19272876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29.xml"/><Relationship Id="rId1" Type="http://schemas.openxmlformats.org/officeDocument/2006/relationships/slideLayout" Target="../slideLayouts/slideLayout28.xml"/><Relationship Id="rId4"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3.xml"/><Relationship Id="rId1"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29">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8F71270-572E-46D5-A0CB-2C22EF14A816}"/>
              </a:ext>
            </a:extLst>
          </p:cNvPr>
          <p:cNvSpPr>
            <a:spLocks noGrp="1"/>
          </p:cNvSpPr>
          <p:nvPr>
            <p:ph type="title"/>
          </p:nvPr>
        </p:nvSpPr>
        <p:spPr>
          <a:xfrm>
            <a:off x="293254" y="208108"/>
            <a:ext cx="11575472" cy="678584"/>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F37EFB4F-6711-45A5-891F-9C5466DEEEDB}"/>
              </a:ext>
            </a:extLst>
          </p:cNvPr>
          <p:cNvSpPr>
            <a:spLocks noGrp="1"/>
          </p:cNvSpPr>
          <p:nvPr>
            <p:ph type="body" idx="1"/>
          </p:nvPr>
        </p:nvSpPr>
        <p:spPr>
          <a:xfrm>
            <a:off x="293255" y="960582"/>
            <a:ext cx="11575472" cy="53755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267C02A7-FD3D-4D4E-B067-50DC741AA684}"/>
              </a:ext>
            </a:extLst>
          </p:cNvPr>
          <p:cNvSpPr>
            <a:spLocks noGrp="1"/>
          </p:cNvSpPr>
          <p:nvPr>
            <p:ph type="ftr" sz="quarter" idx="3"/>
          </p:nvPr>
        </p:nvSpPr>
        <p:spPr>
          <a:xfrm>
            <a:off x="4038600" y="6446695"/>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Building a .NET Application Using Azure Cosmos DB</a:t>
            </a:r>
          </a:p>
        </p:txBody>
      </p:sp>
      <p:pic>
        <p:nvPicPr>
          <p:cNvPr id="8" name="Picture 7">
            <a:extLst>
              <a:ext uri="{FF2B5EF4-FFF2-40B4-BE49-F238E27FC236}">
                <a16:creationId xmlns:a16="http://schemas.microsoft.com/office/drawing/2014/main" id="{0D749329-C308-49D3-B955-373D3A3485BF}"/>
              </a:ext>
            </a:extLst>
          </p:cNvPr>
          <p:cNvPicPr>
            <a:picLocks noChangeAspect="1"/>
          </p:cNvPicPr>
          <p:nvPr userDrawn="1"/>
        </p:nvPicPr>
        <p:blipFill>
          <a:blip r:embed="rId3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38546" y="6501793"/>
            <a:ext cx="970684" cy="254927"/>
          </a:xfrm>
          <a:prstGeom prst="rect">
            <a:avLst/>
          </a:prstGeom>
        </p:spPr>
      </p:pic>
      <p:pic>
        <p:nvPicPr>
          <p:cNvPr id="10" name="Picture 9">
            <a:extLst>
              <a:ext uri="{FF2B5EF4-FFF2-40B4-BE49-F238E27FC236}">
                <a16:creationId xmlns:a16="http://schemas.microsoft.com/office/drawing/2014/main" id="{20D74681-AF3F-49B6-82E7-D981DB20E2E5}"/>
              </a:ext>
            </a:extLst>
          </p:cNvPr>
          <p:cNvPicPr>
            <a:picLocks noChangeAspect="1"/>
          </p:cNvPicPr>
          <p:nvPr userDrawn="1"/>
        </p:nvPicPr>
        <p:blipFill>
          <a:blip r:embed="rId31">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1159910" y="6484405"/>
            <a:ext cx="1103096" cy="289702"/>
          </a:xfrm>
          <a:prstGeom prst="rect">
            <a:avLst/>
          </a:prstGeom>
        </p:spPr>
      </p:pic>
    </p:spTree>
    <p:extLst>
      <p:ext uri="{BB962C8B-B14F-4D97-AF65-F5344CB8AC3E}">
        <p14:creationId xmlns:p14="http://schemas.microsoft.com/office/powerpoint/2010/main" val="406141971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 id="2147483690" r:id="rId18"/>
    <p:sldLayoutId id="2147483691" r:id="rId19"/>
    <p:sldLayoutId id="2147483692" r:id="rId20"/>
    <p:sldLayoutId id="2147483693" r:id="rId21"/>
    <p:sldLayoutId id="2147483694" r:id="rId22"/>
    <p:sldLayoutId id="2147483695" r:id="rId23"/>
    <p:sldLayoutId id="2147483696" r:id="rId24"/>
    <p:sldLayoutId id="2147483697" r:id="rId25"/>
    <p:sldLayoutId id="2147483698" r:id="rId26"/>
    <p:sldLayoutId id="2147483699" r:id="rId27"/>
  </p:sldLayoutIdLst>
  <p:txStyles>
    <p:titleStyle>
      <a:lvl1pPr algn="l" defTabSz="914400" rtl="0" eaLnBrk="1" latinLnBrk="0" hangingPunct="1">
        <a:lnSpc>
          <a:spcPct val="90000"/>
        </a:lnSpc>
        <a:spcBef>
          <a:spcPct val="0"/>
        </a:spcBef>
        <a:buNone/>
        <a:defRPr sz="4400" kern="1200">
          <a:solidFill>
            <a:schemeClr val="tx1"/>
          </a:solidFill>
          <a:latin typeface="Montserrat SemiBold" panose="00000700000000000000" pitchFamily="2"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10CB564-2054-4489-A25C-EE84A2BDE02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1683C4AB-E58E-485D-90D9-3915FB5DF30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34916235"/>
      </p:ext>
    </p:extLst>
  </p:cSld>
  <p:clrMap bg1="lt1" tx1="dk1" bg2="lt2" tx2="dk2" accent1="accent1" accent2="accent2" accent3="accent3" accent4="accent4" accent5="accent5" accent6="accent6" hlink="hlink" folHlink="folHlink"/>
  <p:sldLayoutIdLst>
    <p:sldLayoutId id="2147483661" r:id="rId1"/>
    <p:sldLayoutId id="2147483663" r:id="rId2"/>
  </p:sldLayoutIdLst>
  <p:txStyles>
    <p:titleStyle>
      <a:lvl1pPr algn="l" defTabSz="914400" rtl="0" eaLnBrk="1" latinLnBrk="0" hangingPunct="1">
        <a:lnSpc>
          <a:spcPct val="90000"/>
        </a:lnSpc>
        <a:spcBef>
          <a:spcPct val="0"/>
        </a:spcBef>
        <a:buNone/>
        <a:defRPr sz="4400" kern="1200">
          <a:solidFill>
            <a:schemeClr val="tx1"/>
          </a:solidFill>
          <a:latin typeface="Montserrat SemiBold" panose="00000700000000000000" pitchFamily="2"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A67B30C-97A4-4A8A-95A9-3CA519EC938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A1B7A83-E5CF-4900-B214-9CC3620F6DC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18819402"/>
      </p:ext>
    </p:extLst>
  </p:cSld>
  <p:clrMap bg1="lt1" tx1="dk1" bg2="lt2" tx2="dk2" accent1="accent1" accent2="accent2" accent3="accent3" accent4="accent4" accent5="accent5" accent6="accent6" hlink="hlink" folHlink="folHlink"/>
  <p:sldLayoutIdLst>
    <p:sldLayoutId id="214748367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100.xml.rels><?xml version="1.0" encoding="UTF-8" standalone="yes"?>
<Relationships xmlns="http://schemas.openxmlformats.org/package/2006/relationships"><Relationship Id="rId3" Type="http://schemas.openxmlformats.org/officeDocument/2006/relationships/image" Target="../media/image59.gif"/><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60.gif"/><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62.jpg"/><Relationship Id="rId1" Type="http://schemas.openxmlformats.org/officeDocument/2006/relationships/slideLayout" Target="../slideLayouts/slideLayout30.xml"/></Relationships>
</file>

<file path=ppt/slides/_rels/slide11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90.xml"/><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6.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6.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6.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0.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6.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6.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6.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1.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2" Type="http://schemas.openxmlformats.org/officeDocument/2006/relationships/image" Target="../media/image64.jpg"/><Relationship Id="rId1" Type="http://schemas.openxmlformats.org/officeDocument/2006/relationships/slideLayout" Target="../slideLayouts/slideLayout30.xml"/></Relationships>
</file>

<file path=ppt/slides/_rels/slide132.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2.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23.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9.png"/><Relationship Id="rId3" Type="http://schemas.openxmlformats.org/officeDocument/2006/relationships/image" Target="../media/image19.png"/><Relationship Id="rId7" Type="http://schemas.openxmlformats.org/officeDocument/2006/relationships/image" Target="../media/image23.png"/><Relationship Id="rId12" Type="http://schemas.openxmlformats.org/officeDocument/2006/relationships/image" Target="../media/image28.png"/><Relationship Id="rId2" Type="http://schemas.openxmlformats.org/officeDocument/2006/relationships/image" Target="../media/image14.png"/><Relationship Id="rId1" Type="http://schemas.openxmlformats.org/officeDocument/2006/relationships/slideLayout" Target="../slideLayouts/slideLayout24.xml"/><Relationship Id="rId6" Type="http://schemas.openxmlformats.org/officeDocument/2006/relationships/image" Target="../media/image22.png"/><Relationship Id="rId11" Type="http://schemas.openxmlformats.org/officeDocument/2006/relationships/image" Target="../media/image27.png"/><Relationship Id="rId5" Type="http://schemas.openxmlformats.org/officeDocument/2006/relationships/image" Target="../media/image21.png"/><Relationship Id="rId10"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25.png"/></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5.xml"/><Relationship Id="rId5" Type="http://schemas.openxmlformats.org/officeDocument/2006/relationships/image" Target="../media/image31.svg"/><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6.xml"/></Relationships>
</file>

<file path=ppt/slides/_rels/slide19.xml.rels><?xml version="1.0" encoding="UTF-8" standalone="yes"?>
<Relationships xmlns="http://schemas.openxmlformats.org/package/2006/relationships"><Relationship Id="rId8" Type="http://schemas.openxmlformats.org/officeDocument/2006/relationships/image" Target="../media/image38.svg"/><Relationship Id="rId3" Type="http://schemas.openxmlformats.org/officeDocument/2006/relationships/image" Target="../media/image33.png"/><Relationship Id="rId7" Type="http://schemas.openxmlformats.org/officeDocument/2006/relationships/image" Target="../media/image37.png"/><Relationship Id="rId12" Type="http://schemas.openxmlformats.org/officeDocument/2006/relationships/image" Target="../media/image41.svg"/><Relationship Id="rId2" Type="http://schemas.openxmlformats.org/officeDocument/2006/relationships/image" Target="../media/image32.png"/><Relationship Id="rId1" Type="http://schemas.openxmlformats.org/officeDocument/2006/relationships/slideLayout" Target="../slideLayouts/slideLayout27.xml"/><Relationship Id="rId6" Type="http://schemas.openxmlformats.org/officeDocument/2006/relationships/image" Target="../media/image36.svg"/><Relationship Id="rId11" Type="http://schemas.openxmlformats.org/officeDocument/2006/relationships/image" Target="../media/image40.png"/><Relationship Id="rId5" Type="http://schemas.openxmlformats.org/officeDocument/2006/relationships/image" Target="../media/image35.png"/><Relationship Id="rId10" Type="http://schemas.openxmlformats.org/officeDocument/2006/relationships/image" Target="../media/image39.png"/><Relationship Id="rId4" Type="http://schemas.openxmlformats.org/officeDocument/2006/relationships/image" Target="../media/image34.png"/><Relationship Id="rId9" Type="http://schemas.openxmlformats.org/officeDocument/2006/relationships/image" Target="../media/image14.png"/></Relationships>
</file>

<file path=ppt/slides/_rels/slide2.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9" Type="http://schemas.openxmlformats.org/officeDocument/2006/relationships/image" Target="../media/image12.png"/></Relationships>
</file>

<file path=ppt/slides/_rels/slide20.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30.xml"/></Relationships>
</file>

<file path=ppt/slides/_rels/slide21.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image" Target="../media/image43.emf"/><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image" Target="../media/image43.emf"/><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image" Target="../media/image45.emf"/><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image" Target="../media/image45.emf"/><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image" Target="../media/image45.emf"/><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30.xml"/></Relationships>
</file>

<file path=ppt/slides/_rels/slide2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30.xml"/></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3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2" Type="http://schemas.openxmlformats.org/officeDocument/2006/relationships/image" Target="../media/image51.jpg"/><Relationship Id="rId1" Type="http://schemas.openxmlformats.org/officeDocument/2006/relationships/slideLayout" Target="../slideLayouts/slideLayout30.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3.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3.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3.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3.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3.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3.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3.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3.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3.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3.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17.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3.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3.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3.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3.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3.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3.xml"/></Relationships>
</file>

<file path=ppt/slides/_rels/slide96.xml.rels><?xml version="1.0" encoding="UTF-8" standalone="yes"?>
<Relationships xmlns="http://schemas.openxmlformats.org/package/2006/relationships"><Relationship Id="rId2" Type="http://schemas.openxmlformats.org/officeDocument/2006/relationships/image" Target="../media/image55.jpg"/><Relationship Id="rId1" Type="http://schemas.openxmlformats.org/officeDocument/2006/relationships/slideLayout" Target="../slideLayouts/slideLayout30.xml"/></Relationships>
</file>

<file path=ppt/slides/_rels/slide97.xml.rels><?xml version="1.0" encoding="UTF-8" standalone="yes"?>
<Relationships xmlns="http://schemas.openxmlformats.org/package/2006/relationships"><Relationship Id="rId3" Type="http://schemas.openxmlformats.org/officeDocument/2006/relationships/image" Target="../media/image56.gif"/><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57.gif"/><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58.gif"/><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1588905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35837-5B8D-4DEB-9F19-C649A2DD2E60}"/>
              </a:ext>
            </a:extLst>
          </p:cNvPr>
          <p:cNvSpPr>
            <a:spLocks noGrp="1"/>
          </p:cNvSpPr>
          <p:nvPr>
            <p:ph type="title"/>
          </p:nvPr>
        </p:nvSpPr>
        <p:spPr/>
        <p:txBody>
          <a:bodyPr>
            <a:normAutofit fontScale="90000"/>
          </a:bodyPr>
          <a:lstStyle/>
          <a:p>
            <a:r>
              <a:rPr lang="en-US" dirty="0"/>
              <a:t>Azure Cosmos DB</a:t>
            </a:r>
          </a:p>
        </p:txBody>
      </p:sp>
      <p:pic>
        <p:nvPicPr>
          <p:cNvPr id="4" name="Picture 3">
            <a:extLst>
              <a:ext uri="{FF2B5EF4-FFF2-40B4-BE49-F238E27FC236}">
                <a16:creationId xmlns:a16="http://schemas.microsoft.com/office/drawing/2014/main" id="{1F2777E2-CFE4-47F6-B3EA-19DEF0FE8506}"/>
              </a:ext>
            </a:extLst>
          </p:cNvPr>
          <p:cNvPicPr>
            <a:picLocks noChangeAspect="1"/>
          </p:cNvPicPr>
          <p:nvPr/>
        </p:nvPicPr>
        <p:blipFill rotWithShape="1">
          <a:blip r:embed="rId3"/>
          <a:srcRect b="68768"/>
          <a:stretch/>
        </p:blipFill>
        <p:spPr>
          <a:xfrm>
            <a:off x="1133426" y="5547982"/>
            <a:ext cx="9925148" cy="1310018"/>
          </a:xfrm>
          <a:prstGeom prst="rect">
            <a:avLst/>
          </a:prstGeom>
        </p:spPr>
      </p:pic>
      <p:sp>
        <p:nvSpPr>
          <p:cNvPr id="5" name="Freeform: Shape 4">
            <a:extLst>
              <a:ext uri="{FF2B5EF4-FFF2-40B4-BE49-F238E27FC236}">
                <a16:creationId xmlns:a16="http://schemas.microsoft.com/office/drawing/2014/main" id="{45760CA8-64D3-4CEF-BA86-BB6D6B4F7D88}"/>
              </a:ext>
            </a:extLst>
          </p:cNvPr>
          <p:cNvSpPr/>
          <p:nvPr/>
        </p:nvSpPr>
        <p:spPr>
          <a:xfrm>
            <a:off x="1349" y="5144324"/>
            <a:ext cx="12189302" cy="17455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6" name="Group 5">
            <a:extLst>
              <a:ext uri="{FF2B5EF4-FFF2-40B4-BE49-F238E27FC236}">
                <a16:creationId xmlns:a16="http://schemas.microsoft.com/office/drawing/2014/main" id="{A62C01A3-D3D3-4A57-8C14-77930E912007}"/>
              </a:ext>
            </a:extLst>
          </p:cNvPr>
          <p:cNvGrpSpPr/>
          <p:nvPr/>
        </p:nvGrpSpPr>
        <p:grpSpPr>
          <a:xfrm>
            <a:off x="9278176" y="6154848"/>
            <a:ext cx="223240" cy="433634"/>
            <a:chOff x="9576336" y="6019901"/>
            <a:chExt cx="223240" cy="433634"/>
          </a:xfrm>
        </p:grpSpPr>
        <p:sp>
          <p:nvSpPr>
            <p:cNvPr id="7" name="Freeform: Shape 411">
              <a:extLst>
                <a:ext uri="{FF2B5EF4-FFF2-40B4-BE49-F238E27FC236}">
                  <a16:creationId xmlns:a16="http://schemas.microsoft.com/office/drawing/2014/main" id="{2D574F26-A152-4DBB-AE65-A85ADBDF2818}"/>
                </a:ext>
              </a:extLst>
            </p:cNvPr>
            <p:cNvSpPr/>
            <p:nvPr/>
          </p:nvSpPr>
          <p:spPr>
            <a:xfrm>
              <a:off x="9620313"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8" name="Group 7">
              <a:extLst>
                <a:ext uri="{FF2B5EF4-FFF2-40B4-BE49-F238E27FC236}">
                  <a16:creationId xmlns:a16="http://schemas.microsoft.com/office/drawing/2014/main" id="{75D92B49-16D0-41C2-B072-527E1063D976}"/>
                </a:ext>
              </a:extLst>
            </p:cNvPr>
            <p:cNvGrpSpPr/>
            <p:nvPr/>
          </p:nvGrpSpPr>
          <p:grpSpPr>
            <a:xfrm>
              <a:off x="9576336" y="6019901"/>
              <a:ext cx="223240" cy="357070"/>
              <a:chOff x="9523117" y="5842588"/>
              <a:chExt cx="329677" cy="527319"/>
            </a:xfrm>
          </p:grpSpPr>
          <p:sp>
            <p:nvSpPr>
              <p:cNvPr id="9" name="Oval 903">
                <a:extLst>
                  <a:ext uri="{FF2B5EF4-FFF2-40B4-BE49-F238E27FC236}">
                    <a16:creationId xmlns:a16="http://schemas.microsoft.com/office/drawing/2014/main" id="{99F9FA9E-DD3B-4F1A-A87D-F8884B84DAF9}"/>
                  </a:ext>
                </a:extLst>
              </p:cNvPr>
              <p:cNvSpPr/>
              <p:nvPr/>
            </p:nvSpPr>
            <p:spPr>
              <a:xfrm>
                <a:off x="9591504"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0" name="Freeform 5">
                <a:extLst>
                  <a:ext uri="{FF2B5EF4-FFF2-40B4-BE49-F238E27FC236}">
                    <a16:creationId xmlns:a16="http://schemas.microsoft.com/office/drawing/2014/main" id="{C8D98F09-CD2F-4F76-A0B7-4B2308032C8A}"/>
                  </a:ext>
                </a:extLst>
              </p:cNvPr>
              <p:cNvSpPr>
                <a:spLocks noEditPoints="1"/>
              </p:cNvSpPr>
              <p:nvPr/>
            </p:nvSpPr>
            <p:spPr bwMode="auto">
              <a:xfrm>
                <a:off x="9523117"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1" name="Group 10">
            <a:extLst>
              <a:ext uri="{FF2B5EF4-FFF2-40B4-BE49-F238E27FC236}">
                <a16:creationId xmlns:a16="http://schemas.microsoft.com/office/drawing/2014/main" id="{CB91C749-8B83-4324-8A79-26A430C08DC4}"/>
              </a:ext>
            </a:extLst>
          </p:cNvPr>
          <p:cNvGrpSpPr/>
          <p:nvPr/>
        </p:nvGrpSpPr>
        <p:grpSpPr>
          <a:xfrm>
            <a:off x="7468054" y="6382515"/>
            <a:ext cx="223240" cy="431604"/>
            <a:chOff x="7468054" y="6382515"/>
            <a:chExt cx="223240" cy="431604"/>
          </a:xfrm>
        </p:grpSpPr>
        <p:sp>
          <p:nvSpPr>
            <p:cNvPr id="12" name="Freeform: Shape 411">
              <a:extLst>
                <a:ext uri="{FF2B5EF4-FFF2-40B4-BE49-F238E27FC236}">
                  <a16:creationId xmlns:a16="http://schemas.microsoft.com/office/drawing/2014/main" id="{42382241-A18B-4B10-9F67-8A6EAF5B53D4}"/>
                </a:ext>
              </a:extLst>
            </p:cNvPr>
            <p:cNvSpPr/>
            <p:nvPr/>
          </p:nvSpPr>
          <p:spPr>
            <a:xfrm>
              <a:off x="7512031" y="6678832"/>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3" name="Group 12">
              <a:extLst>
                <a:ext uri="{FF2B5EF4-FFF2-40B4-BE49-F238E27FC236}">
                  <a16:creationId xmlns:a16="http://schemas.microsoft.com/office/drawing/2014/main" id="{86D4CBC9-8A4A-4F0C-91C7-C39F32655074}"/>
                </a:ext>
              </a:extLst>
            </p:cNvPr>
            <p:cNvGrpSpPr/>
            <p:nvPr/>
          </p:nvGrpSpPr>
          <p:grpSpPr>
            <a:xfrm>
              <a:off x="7468054" y="6382515"/>
              <a:ext cx="223240" cy="357070"/>
              <a:chOff x="7414835" y="6205202"/>
              <a:chExt cx="329677" cy="527319"/>
            </a:xfrm>
          </p:grpSpPr>
          <p:sp>
            <p:nvSpPr>
              <p:cNvPr id="14" name="Oval 13">
                <a:extLst>
                  <a:ext uri="{FF2B5EF4-FFF2-40B4-BE49-F238E27FC236}">
                    <a16:creationId xmlns:a16="http://schemas.microsoft.com/office/drawing/2014/main" id="{C22DF77F-8032-49E1-ACAE-8A3A8FF163A2}"/>
                  </a:ext>
                </a:extLst>
              </p:cNvPr>
              <p:cNvSpPr/>
              <p:nvPr/>
            </p:nvSpPr>
            <p:spPr>
              <a:xfrm>
                <a:off x="7483222" y="6265690"/>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5" name="Freeform 5">
                <a:extLst>
                  <a:ext uri="{FF2B5EF4-FFF2-40B4-BE49-F238E27FC236}">
                    <a16:creationId xmlns:a16="http://schemas.microsoft.com/office/drawing/2014/main" id="{D8AE8AAD-DE4B-453D-AA9E-0A55DB5CF722}"/>
                  </a:ext>
                </a:extLst>
              </p:cNvPr>
              <p:cNvSpPr>
                <a:spLocks noEditPoints="1"/>
              </p:cNvSpPr>
              <p:nvPr/>
            </p:nvSpPr>
            <p:spPr bwMode="auto">
              <a:xfrm>
                <a:off x="7414835" y="6205202"/>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6" name="Group 15">
            <a:extLst>
              <a:ext uri="{FF2B5EF4-FFF2-40B4-BE49-F238E27FC236}">
                <a16:creationId xmlns:a16="http://schemas.microsoft.com/office/drawing/2014/main" id="{32E84B34-914A-49F6-992C-9402D00CDC94}"/>
              </a:ext>
            </a:extLst>
          </p:cNvPr>
          <p:cNvGrpSpPr/>
          <p:nvPr/>
        </p:nvGrpSpPr>
        <p:grpSpPr>
          <a:xfrm>
            <a:off x="6207483" y="5803084"/>
            <a:ext cx="223240" cy="433634"/>
            <a:chOff x="6393022" y="6019901"/>
            <a:chExt cx="223240" cy="433634"/>
          </a:xfrm>
        </p:grpSpPr>
        <p:sp>
          <p:nvSpPr>
            <p:cNvPr id="17" name="Freeform: Shape 411">
              <a:extLst>
                <a:ext uri="{FF2B5EF4-FFF2-40B4-BE49-F238E27FC236}">
                  <a16:creationId xmlns:a16="http://schemas.microsoft.com/office/drawing/2014/main" id="{AE714BB7-A720-4C3B-B4D8-DDD66E27557E}"/>
                </a:ext>
              </a:extLst>
            </p:cNvPr>
            <p:cNvSpPr/>
            <p:nvPr/>
          </p:nvSpPr>
          <p:spPr>
            <a:xfrm>
              <a:off x="6436999"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8" name="Group 17">
              <a:extLst>
                <a:ext uri="{FF2B5EF4-FFF2-40B4-BE49-F238E27FC236}">
                  <a16:creationId xmlns:a16="http://schemas.microsoft.com/office/drawing/2014/main" id="{070C17DF-68B1-432A-B151-B152CBE4DBAA}"/>
                </a:ext>
              </a:extLst>
            </p:cNvPr>
            <p:cNvGrpSpPr/>
            <p:nvPr/>
          </p:nvGrpSpPr>
          <p:grpSpPr>
            <a:xfrm>
              <a:off x="6393022" y="6019901"/>
              <a:ext cx="223240" cy="357070"/>
              <a:chOff x="6339803" y="5842588"/>
              <a:chExt cx="329677" cy="527319"/>
            </a:xfrm>
          </p:grpSpPr>
          <p:sp>
            <p:nvSpPr>
              <p:cNvPr id="19" name="Oval 27">
                <a:extLst>
                  <a:ext uri="{FF2B5EF4-FFF2-40B4-BE49-F238E27FC236}">
                    <a16:creationId xmlns:a16="http://schemas.microsoft.com/office/drawing/2014/main" id="{EACFDA9A-262F-420C-B10B-3E52E8645FBC}"/>
                  </a:ext>
                </a:extLst>
              </p:cNvPr>
              <p:cNvSpPr/>
              <p:nvPr/>
            </p:nvSpPr>
            <p:spPr>
              <a:xfrm>
                <a:off x="6408190"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0" name="Freeform 5">
                <a:extLst>
                  <a:ext uri="{FF2B5EF4-FFF2-40B4-BE49-F238E27FC236}">
                    <a16:creationId xmlns:a16="http://schemas.microsoft.com/office/drawing/2014/main" id="{B0850D5C-679A-40BF-BC2F-05DB5030F947}"/>
                  </a:ext>
                </a:extLst>
              </p:cNvPr>
              <p:cNvSpPr>
                <a:spLocks noEditPoints="1"/>
              </p:cNvSpPr>
              <p:nvPr/>
            </p:nvSpPr>
            <p:spPr bwMode="auto">
              <a:xfrm>
                <a:off x="6339803"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1" name="Group 20">
            <a:extLst>
              <a:ext uri="{FF2B5EF4-FFF2-40B4-BE49-F238E27FC236}">
                <a16:creationId xmlns:a16="http://schemas.microsoft.com/office/drawing/2014/main" id="{C0320338-BA0D-42F6-B92C-C71777E2C402}"/>
              </a:ext>
            </a:extLst>
          </p:cNvPr>
          <p:cNvGrpSpPr/>
          <p:nvPr/>
        </p:nvGrpSpPr>
        <p:grpSpPr>
          <a:xfrm>
            <a:off x="2183561" y="6187406"/>
            <a:ext cx="223240" cy="450322"/>
            <a:chOff x="2418475" y="6242316"/>
            <a:chExt cx="223240" cy="450322"/>
          </a:xfrm>
        </p:grpSpPr>
        <p:sp>
          <p:nvSpPr>
            <p:cNvPr id="22" name="Freeform: Shape 411">
              <a:extLst>
                <a:ext uri="{FF2B5EF4-FFF2-40B4-BE49-F238E27FC236}">
                  <a16:creationId xmlns:a16="http://schemas.microsoft.com/office/drawing/2014/main" id="{AA8A5A0C-4976-45E4-B74D-372135438690}"/>
                </a:ext>
              </a:extLst>
            </p:cNvPr>
            <p:cNvSpPr/>
            <p:nvPr/>
          </p:nvSpPr>
          <p:spPr>
            <a:xfrm>
              <a:off x="2462452" y="6557351"/>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3" name="Group 22">
              <a:extLst>
                <a:ext uri="{FF2B5EF4-FFF2-40B4-BE49-F238E27FC236}">
                  <a16:creationId xmlns:a16="http://schemas.microsoft.com/office/drawing/2014/main" id="{CEF682F2-3FB7-4F33-AE26-A265A8385A87}"/>
                </a:ext>
              </a:extLst>
            </p:cNvPr>
            <p:cNvGrpSpPr/>
            <p:nvPr/>
          </p:nvGrpSpPr>
          <p:grpSpPr>
            <a:xfrm>
              <a:off x="2418475" y="6242316"/>
              <a:ext cx="223240" cy="357070"/>
              <a:chOff x="2365256" y="6065003"/>
              <a:chExt cx="329677" cy="527319"/>
            </a:xfrm>
          </p:grpSpPr>
          <p:sp>
            <p:nvSpPr>
              <p:cNvPr id="24" name="Oval 6">
                <a:extLst>
                  <a:ext uri="{FF2B5EF4-FFF2-40B4-BE49-F238E27FC236}">
                    <a16:creationId xmlns:a16="http://schemas.microsoft.com/office/drawing/2014/main" id="{E79CBE4A-EA41-48E5-8FC5-0D891434DBC0}"/>
                  </a:ext>
                </a:extLst>
              </p:cNvPr>
              <p:cNvSpPr/>
              <p:nvPr/>
            </p:nvSpPr>
            <p:spPr>
              <a:xfrm>
                <a:off x="2433643" y="6144209"/>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5" name="Freeform 5">
                <a:extLst>
                  <a:ext uri="{FF2B5EF4-FFF2-40B4-BE49-F238E27FC236}">
                    <a16:creationId xmlns:a16="http://schemas.microsoft.com/office/drawing/2014/main" id="{94CB9C5B-2D75-4CB7-BF38-202EC3EB54F2}"/>
                  </a:ext>
                </a:extLst>
              </p:cNvPr>
              <p:cNvSpPr>
                <a:spLocks noEditPoints="1"/>
              </p:cNvSpPr>
              <p:nvPr/>
            </p:nvSpPr>
            <p:spPr bwMode="auto">
              <a:xfrm>
                <a:off x="2365256" y="6065003"/>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sp>
        <p:nvSpPr>
          <p:cNvPr id="26" name="TextBox 25">
            <a:extLst>
              <a:ext uri="{FF2B5EF4-FFF2-40B4-BE49-F238E27FC236}">
                <a16:creationId xmlns:a16="http://schemas.microsoft.com/office/drawing/2014/main" id="{0FE04D34-B325-4AA2-886A-24821D590EF9}"/>
              </a:ext>
            </a:extLst>
          </p:cNvPr>
          <p:cNvSpPr txBox="1"/>
          <p:nvPr/>
        </p:nvSpPr>
        <p:spPr>
          <a:xfrm>
            <a:off x="2720860" y="1840808"/>
            <a:ext cx="7061199" cy="1754326"/>
          </a:xfrm>
          <a:prstGeom prst="rect">
            <a:avLst/>
          </a:prstGeom>
          <a:noFill/>
        </p:spPr>
        <p:txBody>
          <a:bodyPr wrap="square" rtlCol="0">
            <a:spAutoFit/>
          </a:bodyPr>
          <a:lstStyle/>
          <a:p>
            <a:pPr algn="ctr"/>
            <a:r>
              <a:rPr lang="en-US" sz="5400" b="1" dirty="0">
                <a:solidFill>
                  <a:srgbClr val="611C97"/>
                </a:solidFill>
              </a:rPr>
              <a:t>Guaranteed low latency at the 99</a:t>
            </a:r>
            <a:r>
              <a:rPr lang="en-US" sz="5400" b="1" baseline="30000" dirty="0">
                <a:solidFill>
                  <a:srgbClr val="611C97"/>
                </a:solidFill>
              </a:rPr>
              <a:t>th</a:t>
            </a:r>
            <a:r>
              <a:rPr lang="en-US" sz="5400" b="1" dirty="0">
                <a:solidFill>
                  <a:srgbClr val="611C97"/>
                </a:solidFill>
              </a:rPr>
              <a:t> percentile</a:t>
            </a:r>
          </a:p>
        </p:txBody>
      </p:sp>
      <p:sp>
        <p:nvSpPr>
          <p:cNvPr id="27" name="TextBox 26">
            <a:extLst>
              <a:ext uri="{FF2B5EF4-FFF2-40B4-BE49-F238E27FC236}">
                <a16:creationId xmlns:a16="http://schemas.microsoft.com/office/drawing/2014/main" id="{957A0AE1-989F-4A73-914A-808DC47E660D}"/>
              </a:ext>
            </a:extLst>
          </p:cNvPr>
          <p:cNvSpPr txBox="1"/>
          <p:nvPr/>
        </p:nvSpPr>
        <p:spPr>
          <a:xfrm>
            <a:off x="530669" y="5332684"/>
            <a:ext cx="111761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Turnkey global </a:t>
            </a:r>
            <a:b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distribution</a:t>
            </a:r>
          </a:p>
        </p:txBody>
      </p:sp>
      <p:sp>
        <p:nvSpPr>
          <p:cNvPr id="28" name="TextBox 27">
            <a:extLst>
              <a:ext uri="{FF2B5EF4-FFF2-40B4-BE49-F238E27FC236}">
                <a16:creationId xmlns:a16="http://schemas.microsoft.com/office/drawing/2014/main" id="{08AB07A6-439C-43AD-8FCC-7D67A89ABFA5}"/>
              </a:ext>
            </a:extLst>
          </p:cNvPr>
          <p:cNvSpPr txBox="1"/>
          <p:nvPr/>
        </p:nvSpPr>
        <p:spPr>
          <a:xfrm>
            <a:off x="2680893" y="4674126"/>
            <a:ext cx="166423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Elastic scale out </a:t>
            </a:r>
          </a:p>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of storage &amp; throughput</a:t>
            </a:r>
          </a:p>
        </p:txBody>
      </p:sp>
      <p:sp>
        <p:nvSpPr>
          <p:cNvPr id="31" name="Text Placeholder 2">
            <a:extLst>
              <a:ext uri="{FF2B5EF4-FFF2-40B4-BE49-F238E27FC236}">
                <a16:creationId xmlns:a16="http://schemas.microsoft.com/office/drawing/2014/main" id="{A41127BB-B942-4BAB-9AF7-1D69E921D52F}"/>
              </a:ext>
            </a:extLst>
          </p:cNvPr>
          <p:cNvSpPr>
            <a:spLocks noGrp="1"/>
          </p:cNvSpPr>
          <p:nvPr>
            <p:ph type="body" sz="quarter" idx="10"/>
          </p:nvPr>
        </p:nvSpPr>
        <p:spPr>
          <a:xfrm>
            <a:off x="368457" y="791498"/>
            <a:ext cx="12124531" cy="297655"/>
          </a:xfrm>
        </p:spPr>
        <p:txBody>
          <a:bodyPr>
            <a:normAutofit lnSpcReduction="10000"/>
          </a:bodyPr>
          <a:lstStyle/>
          <a:p>
            <a:r>
              <a:rPr lang="en-US" dirty="0">
                <a:solidFill>
                  <a:schemeClr val="bg1"/>
                </a:solidFill>
              </a:rPr>
              <a:t>A globally distributed, massively scalable, multi-model database service</a:t>
            </a:r>
          </a:p>
        </p:txBody>
      </p:sp>
    </p:spTree>
    <p:extLst>
      <p:ext uri="{BB962C8B-B14F-4D97-AF65-F5344CB8AC3E}">
        <p14:creationId xmlns:p14="http://schemas.microsoft.com/office/powerpoint/2010/main" val="377103591"/>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0 0 L 0 0.25 E" pathEditMode="relative" ptsTypes="">
                                      <p:cBhvr>
                                        <p:cTn id="6" dur="2000" fill="hold"/>
                                        <p:tgtEl>
                                          <p:spTgt spid="26"/>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16495-8BA6-4667-86BE-A6BDE645C0CB}"/>
              </a:ext>
            </a:extLst>
          </p:cNvPr>
          <p:cNvSpPr>
            <a:spLocks noGrp="1"/>
          </p:cNvSpPr>
          <p:nvPr>
            <p:ph type="title"/>
          </p:nvPr>
        </p:nvSpPr>
        <p:spPr/>
        <p:txBody>
          <a:bodyPr>
            <a:normAutofit fontScale="90000"/>
          </a:bodyPr>
          <a:lstStyle/>
          <a:p>
            <a:r>
              <a:rPr lang="en-US" dirty="0"/>
              <a:t>Consistency Levels – </a:t>
            </a:r>
            <a:r>
              <a:rPr lang="en-US" dirty="0">
                <a:solidFill>
                  <a:srgbClr val="611C97"/>
                </a:solidFill>
              </a:rPr>
              <a:t>Consistent Prefix</a:t>
            </a:r>
          </a:p>
        </p:txBody>
      </p:sp>
      <p:pic>
        <p:nvPicPr>
          <p:cNvPr id="5" name="Content Placeholder 4">
            <a:extLst>
              <a:ext uri="{FF2B5EF4-FFF2-40B4-BE49-F238E27FC236}">
                <a16:creationId xmlns:a16="http://schemas.microsoft.com/office/drawing/2014/main" id="{EE6652FC-1E7E-4F55-890A-869162265D79}"/>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1937760" y="1382850"/>
            <a:ext cx="8286458" cy="4454249"/>
          </a:xfrm>
        </p:spPr>
      </p:pic>
    </p:spTree>
    <p:extLst>
      <p:ext uri="{BB962C8B-B14F-4D97-AF65-F5344CB8AC3E}">
        <p14:creationId xmlns:p14="http://schemas.microsoft.com/office/powerpoint/2010/main" val="66965723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16495-8BA6-4667-86BE-A6BDE645C0CB}"/>
              </a:ext>
            </a:extLst>
          </p:cNvPr>
          <p:cNvSpPr>
            <a:spLocks noGrp="1"/>
          </p:cNvSpPr>
          <p:nvPr>
            <p:ph type="title"/>
          </p:nvPr>
        </p:nvSpPr>
        <p:spPr/>
        <p:txBody>
          <a:bodyPr>
            <a:normAutofit fontScale="90000"/>
          </a:bodyPr>
          <a:lstStyle/>
          <a:p>
            <a:r>
              <a:rPr lang="en-US" dirty="0"/>
              <a:t>Consistency Levels – </a:t>
            </a:r>
            <a:r>
              <a:rPr lang="en-US" dirty="0">
                <a:solidFill>
                  <a:srgbClr val="611C97"/>
                </a:solidFill>
              </a:rPr>
              <a:t>Eventual</a:t>
            </a:r>
          </a:p>
        </p:txBody>
      </p:sp>
      <p:pic>
        <p:nvPicPr>
          <p:cNvPr id="5" name="Content Placeholder 4">
            <a:extLst>
              <a:ext uri="{FF2B5EF4-FFF2-40B4-BE49-F238E27FC236}">
                <a16:creationId xmlns:a16="http://schemas.microsoft.com/office/drawing/2014/main" id="{EE6652FC-1E7E-4F55-890A-869162265D79}"/>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1937760" y="1382850"/>
            <a:ext cx="8286458" cy="4454248"/>
          </a:xfrm>
        </p:spPr>
      </p:pic>
    </p:spTree>
    <p:extLst>
      <p:ext uri="{BB962C8B-B14F-4D97-AF65-F5344CB8AC3E}">
        <p14:creationId xmlns:p14="http://schemas.microsoft.com/office/powerpoint/2010/main" val="158028508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9DE9F-74E0-4D5F-ADCF-A0D742B1E65E}"/>
              </a:ext>
            </a:extLst>
          </p:cNvPr>
          <p:cNvSpPr>
            <a:spLocks noGrp="1"/>
          </p:cNvSpPr>
          <p:nvPr>
            <p:ph type="title"/>
          </p:nvPr>
        </p:nvSpPr>
        <p:spPr/>
        <p:txBody>
          <a:bodyPr>
            <a:normAutofit fontScale="90000"/>
          </a:bodyPr>
          <a:lstStyle/>
          <a:p>
            <a:r>
              <a:rPr lang="en-US" dirty="0">
                <a:solidFill>
                  <a:srgbClr val="611C97"/>
                </a:solidFill>
              </a:rPr>
              <a:t>Consistency Guarantees in Practice</a:t>
            </a:r>
          </a:p>
        </p:txBody>
      </p:sp>
      <p:pic>
        <p:nvPicPr>
          <p:cNvPr id="5" name="Content Placeholder 4">
            <a:extLst>
              <a:ext uri="{FF2B5EF4-FFF2-40B4-BE49-F238E27FC236}">
                <a16:creationId xmlns:a16="http://schemas.microsoft.com/office/drawing/2014/main" id="{6EE7F97A-0981-4C16-AECA-9CFFA8EF8EC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581502" y="1682108"/>
            <a:ext cx="7028995" cy="3493783"/>
          </a:xfrm>
        </p:spPr>
      </p:pic>
    </p:spTree>
    <p:extLst>
      <p:ext uri="{BB962C8B-B14F-4D97-AF65-F5344CB8AC3E}">
        <p14:creationId xmlns:p14="http://schemas.microsoft.com/office/powerpoint/2010/main" val="42790932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F3BC1-766E-4AB0-B540-96FDB4411986}"/>
              </a:ext>
            </a:extLst>
          </p:cNvPr>
          <p:cNvSpPr>
            <a:spLocks noGrp="1"/>
          </p:cNvSpPr>
          <p:nvPr>
            <p:ph type="title"/>
          </p:nvPr>
        </p:nvSpPr>
        <p:spPr/>
        <p:txBody>
          <a:bodyPr/>
          <a:lstStyle/>
          <a:p>
            <a:r>
              <a:rPr lang="en-US" dirty="0"/>
              <a:t>Service Quotas</a:t>
            </a:r>
          </a:p>
        </p:txBody>
      </p:sp>
      <p:sp>
        <p:nvSpPr>
          <p:cNvPr id="3" name="Text Placeholder 2">
            <a:extLst>
              <a:ext uri="{FF2B5EF4-FFF2-40B4-BE49-F238E27FC236}">
                <a16:creationId xmlns:a16="http://schemas.microsoft.com/office/drawing/2014/main" id="{A070450A-3E3E-431D-B16A-8EA52B944430}"/>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19691582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72255-4505-4F1A-AC19-30323D11778C}"/>
              </a:ext>
            </a:extLst>
          </p:cNvPr>
          <p:cNvSpPr>
            <a:spLocks noGrp="1"/>
          </p:cNvSpPr>
          <p:nvPr>
            <p:ph type="title"/>
          </p:nvPr>
        </p:nvSpPr>
        <p:spPr/>
        <p:txBody>
          <a:bodyPr>
            <a:normAutofit fontScale="90000"/>
          </a:bodyPr>
          <a:lstStyle/>
          <a:p>
            <a:r>
              <a:rPr lang="en-US" dirty="0"/>
              <a:t>Service Quotas – Provisioned Throughput</a:t>
            </a:r>
          </a:p>
        </p:txBody>
      </p:sp>
      <p:graphicFrame>
        <p:nvGraphicFramePr>
          <p:cNvPr id="4" name="Table 4">
            <a:extLst>
              <a:ext uri="{FF2B5EF4-FFF2-40B4-BE49-F238E27FC236}">
                <a16:creationId xmlns:a16="http://schemas.microsoft.com/office/drawing/2014/main" id="{646F6A52-A73E-4CFE-A7F4-7E5069DC6D89}"/>
              </a:ext>
            </a:extLst>
          </p:cNvPr>
          <p:cNvGraphicFramePr>
            <a:graphicFrameLocks noGrp="1"/>
          </p:cNvGraphicFramePr>
          <p:nvPr>
            <p:ph idx="1"/>
            <p:extLst>
              <p:ext uri="{D42A27DB-BD31-4B8C-83A1-F6EECF244321}">
                <p14:modId xmlns:p14="http://schemas.microsoft.com/office/powerpoint/2010/main" val="1829970988"/>
              </p:ext>
            </p:extLst>
          </p:nvPr>
        </p:nvGraphicFramePr>
        <p:xfrm>
          <a:off x="1124180" y="1011238"/>
          <a:ext cx="9913620" cy="5516880"/>
        </p:xfrm>
        <a:graphic>
          <a:graphicData uri="http://schemas.openxmlformats.org/drawingml/2006/table">
            <a:tbl>
              <a:tblPr firstRow="1" bandRow="1">
                <a:tableStyleId>{21E4AEA4-8DFA-4A89-87EB-49C32662AFE0}</a:tableStyleId>
              </a:tblPr>
              <a:tblGrid>
                <a:gridCol w="6462712">
                  <a:extLst>
                    <a:ext uri="{9D8B030D-6E8A-4147-A177-3AD203B41FA5}">
                      <a16:colId xmlns:a16="http://schemas.microsoft.com/office/drawing/2014/main" val="3781148235"/>
                    </a:ext>
                  </a:extLst>
                </a:gridCol>
                <a:gridCol w="3450908">
                  <a:extLst>
                    <a:ext uri="{9D8B030D-6E8A-4147-A177-3AD203B41FA5}">
                      <a16:colId xmlns:a16="http://schemas.microsoft.com/office/drawing/2014/main" val="940091633"/>
                    </a:ext>
                  </a:extLst>
                </a:gridCol>
              </a:tblGrid>
              <a:tr h="370840">
                <a:tc>
                  <a:txBody>
                    <a:bodyPr/>
                    <a:lstStyle/>
                    <a:p>
                      <a:r>
                        <a:rPr lang="en-US" sz="2800" dirty="0"/>
                        <a:t>Resource</a:t>
                      </a:r>
                    </a:p>
                  </a:txBody>
                  <a:tcPr/>
                </a:tc>
                <a:tc>
                  <a:txBody>
                    <a:bodyPr/>
                    <a:lstStyle/>
                    <a:p>
                      <a:r>
                        <a:rPr lang="en-US" sz="2800" dirty="0"/>
                        <a:t>Default Limit</a:t>
                      </a:r>
                    </a:p>
                  </a:txBody>
                  <a:tcPr/>
                </a:tc>
                <a:extLst>
                  <a:ext uri="{0D108BD9-81ED-4DB2-BD59-A6C34878D82A}">
                    <a16:rowId xmlns:a16="http://schemas.microsoft.com/office/drawing/2014/main" val="1381417852"/>
                  </a:ext>
                </a:extLst>
              </a:tr>
              <a:tr h="370840">
                <a:tc>
                  <a:txBody>
                    <a:bodyPr/>
                    <a:lstStyle/>
                    <a:p>
                      <a:r>
                        <a:rPr lang="en-US" sz="2800" dirty="0"/>
                        <a:t>Maximum RUs per container</a:t>
                      </a:r>
                    </a:p>
                  </a:txBody>
                  <a:tcPr/>
                </a:tc>
                <a:tc>
                  <a:txBody>
                    <a:bodyPr/>
                    <a:lstStyle/>
                    <a:p>
                      <a:r>
                        <a:rPr lang="en-US" sz="2800" dirty="0"/>
                        <a:t>1,000,000 (by default)</a:t>
                      </a:r>
                    </a:p>
                  </a:txBody>
                  <a:tcPr/>
                </a:tc>
                <a:extLst>
                  <a:ext uri="{0D108BD9-81ED-4DB2-BD59-A6C34878D82A}">
                    <a16:rowId xmlns:a16="http://schemas.microsoft.com/office/drawing/2014/main" val="1848413284"/>
                  </a:ext>
                </a:extLst>
              </a:tr>
              <a:tr h="370840">
                <a:tc>
                  <a:txBody>
                    <a:bodyPr/>
                    <a:lstStyle/>
                    <a:p>
                      <a:r>
                        <a:rPr lang="en-US" sz="2800" dirty="0"/>
                        <a:t>Maximum RUs per database</a:t>
                      </a:r>
                    </a:p>
                  </a:txBody>
                  <a:tcPr/>
                </a:tc>
                <a:tc>
                  <a:txBody>
                    <a:bodyPr/>
                    <a:lstStyle/>
                    <a:p>
                      <a:r>
                        <a:rPr lang="en-US" sz="2800" dirty="0"/>
                        <a:t>1,000,000 (by default)</a:t>
                      </a:r>
                    </a:p>
                  </a:txBody>
                  <a:tcPr/>
                </a:tc>
                <a:extLst>
                  <a:ext uri="{0D108BD9-81ED-4DB2-BD59-A6C34878D82A}">
                    <a16:rowId xmlns:a16="http://schemas.microsoft.com/office/drawing/2014/main" val="26689160"/>
                  </a:ext>
                </a:extLst>
              </a:tr>
              <a:tr h="370840">
                <a:tc>
                  <a:txBody>
                    <a:bodyPr/>
                    <a:lstStyle/>
                    <a:p>
                      <a:r>
                        <a:rPr lang="en-US" sz="2800" dirty="0"/>
                        <a:t>Maximum RUs per (logical) partition</a:t>
                      </a:r>
                    </a:p>
                  </a:txBody>
                  <a:tcPr/>
                </a:tc>
                <a:tc>
                  <a:txBody>
                    <a:bodyPr/>
                    <a:lstStyle/>
                    <a:p>
                      <a:r>
                        <a:rPr lang="en-US" sz="2800" dirty="0"/>
                        <a:t>10,000</a:t>
                      </a:r>
                    </a:p>
                  </a:txBody>
                  <a:tcPr/>
                </a:tc>
                <a:extLst>
                  <a:ext uri="{0D108BD9-81ED-4DB2-BD59-A6C34878D82A}">
                    <a16:rowId xmlns:a16="http://schemas.microsoft.com/office/drawing/2014/main" val="760571512"/>
                  </a:ext>
                </a:extLst>
              </a:tr>
              <a:tr h="370840">
                <a:tc>
                  <a:txBody>
                    <a:bodyPr/>
                    <a:lstStyle/>
                    <a:p>
                      <a:r>
                        <a:rPr lang="en-US" sz="2800" dirty="0"/>
                        <a:t>Maximum storage across all items per (logical) partition</a:t>
                      </a:r>
                    </a:p>
                  </a:txBody>
                  <a:tcPr/>
                </a:tc>
                <a:tc>
                  <a:txBody>
                    <a:bodyPr/>
                    <a:lstStyle/>
                    <a:p>
                      <a:r>
                        <a:rPr lang="en-US" sz="2800" dirty="0"/>
                        <a:t>20-Gb</a:t>
                      </a:r>
                    </a:p>
                  </a:txBody>
                  <a:tcPr/>
                </a:tc>
                <a:extLst>
                  <a:ext uri="{0D108BD9-81ED-4DB2-BD59-A6C34878D82A}">
                    <a16:rowId xmlns:a16="http://schemas.microsoft.com/office/drawing/2014/main" val="3713328883"/>
                  </a:ext>
                </a:extLst>
              </a:tr>
              <a:tr h="370840">
                <a:tc>
                  <a:txBody>
                    <a:bodyPr/>
                    <a:lstStyle/>
                    <a:p>
                      <a:r>
                        <a:rPr lang="en-US" sz="2800" dirty="0"/>
                        <a:t>Maximum number of distinct (logical) partition keys</a:t>
                      </a:r>
                    </a:p>
                  </a:txBody>
                  <a:tcPr/>
                </a:tc>
                <a:tc>
                  <a:txBody>
                    <a:bodyPr/>
                    <a:lstStyle/>
                    <a:p>
                      <a:r>
                        <a:rPr lang="en-US" sz="2800" dirty="0"/>
                        <a:t>Unlimited</a:t>
                      </a:r>
                    </a:p>
                  </a:txBody>
                  <a:tcPr/>
                </a:tc>
                <a:extLst>
                  <a:ext uri="{0D108BD9-81ED-4DB2-BD59-A6C34878D82A}">
                    <a16:rowId xmlns:a16="http://schemas.microsoft.com/office/drawing/2014/main" val="2575696509"/>
                  </a:ext>
                </a:extLst>
              </a:tr>
              <a:tr h="370840">
                <a:tc>
                  <a:txBody>
                    <a:bodyPr/>
                    <a:lstStyle/>
                    <a:p>
                      <a:r>
                        <a:rPr lang="en-US" sz="2800" dirty="0"/>
                        <a:t>Maximum storage per container</a:t>
                      </a:r>
                    </a:p>
                  </a:txBody>
                  <a:tcPr/>
                </a:tc>
                <a:tc>
                  <a:txBody>
                    <a:bodyPr/>
                    <a:lstStyle/>
                    <a:p>
                      <a:r>
                        <a:rPr lang="en-US" sz="2800" dirty="0"/>
                        <a:t>Unlimited</a:t>
                      </a:r>
                    </a:p>
                  </a:txBody>
                  <a:tcPr/>
                </a:tc>
                <a:extLst>
                  <a:ext uri="{0D108BD9-81ED-4DB2-BD59-A6C34878D82A}">
                    <a16:rowId xmlns:a16="http://schemas.microsoft.com/office/drawing/2014/main" val="3473510879"/>
                  </a:ext>
                </a:extLst>
              </a:tr>
              <a:tr h="370840">
                <a:tc>
                  <a:txBody>
                    <a:bodyPr/>
                    <a:lstStyle/>
                    <a:p>
                      <a:r>
                        <a:rPr lang="en-US" sz="2800" dirty="0"/>
                        <a:t>Maximum storage per database</a:t>
                      </a:r>
                    </a:p>
                  </a:txBody>
                  <a:tcPr/>
                </a:tc>
                <a:tc>
                  <a:txBody>
                    <a:bodyPr/>
                    <a:lstStyle/>
                    <a:p>
                      <a:r>
                        <a:rPr lang="en-US" sz="2800" dirty="0"/>
                        <a:t>Unlimited</a:t>
                      </a:r>
                    </a:p>
                  </a:txBody>
                  <a:tcPr/>
                </a:tc>
                <a:extLst>
                  <a:ext uri="{0D108BD9-81ED-4DB2-BD59-A6C34878D82A}">
                    <a16:rowId xmlns:a16="http://schemas.microsoft.com/office/drawing/2014/main" val="2440604458"/>
                  </a:ext>
                </a:extLst>
              </a:tr>
              <a:tr h="370840">
                <a:tc>
                  <a:txBody>
                    <a:bodyPr/>
                    <a:lstStyle/>
                    <a:p>
                      <a:r>
                        <a:rPr lang="en-US" sz="2800" dirty="0"/>
                        <a:t>Minimum RU/s required pre 1-Gb</a:t>
                      </a:r>
                    </a:p>
                  </a:txBody>
                  <a:tcPr/>
                </a:tc>
                <a:tc>
                  <a:txBody>
                    <a:bodyPr/>
                    <a:lstStyle/>
                    <a:p>
                      <a:r>
                        <a:rPr lang="en-US" sz="2800" dirty="0"/>
                        <a:t>10 RU/s</a:t>
                      </a:r>
                    </a:p>
                  </a:txBody>
                  <a:tcPr/>
                </a:tc>
                <a:extLst>
                  <a:ext uri="{0D108BD9-81ED-4DB2-BD59-A6C34878D82A}">
                    <a16:rowId xmlns:a16="http://schemas.microsoft.com/office/drawing/2014/main" val="2472496832"/>
                  </a:ext>
                </a:extLst>
              </a:tr>
            </a:tbl>
          </a:graphicData>
        </a:graphic>
      </p:graphicFrame>
    </p:spTree>
    <p:extLst>
      <p:ext uri="{BB962C8B-B14F-4D97-AF65-F5344CB8AC3E}">
        <p14:creationId xmlns:p14="http://schemas.microsoft.com/office/powerpoint/2010/main" val="106697248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72255-4505-4F1A-AC19-30323D11778C}"/>
              </a:ext>
            </a:extLst>
          </p:cNvPr>
          <p:cNvSpPr>
            <a:spLocks noGrp="1"/>
          </p:cNvSpPr>
          <p:nvPr>
            <p:ph type="title"/>
          </p:nvPr>
        </p:nvSpPr>
        <p:spPr/>
        <p:txBody>
          <a:bodyPr>
            <a:normAutofit fontScale="90000"/>
          </a:bodyPr>
          <a:lstStyle/>
          <a:p>
            <a:r>
              <a:rPr lang="en-US" dirty="0"/>
              <a:t>Service Quotas – Serverless</a:t>
            </a:r>
          </a:p>
        </p:txBody>
      </p:sp>
      <p:graphicFrame>
        <p:nvGraphicFramePr>
          <p:cNvPr id="4" name="Table 4">
            <a:extLst>
              <a:ext uri="{FF2B5EF4-FFF2-40B4-BE49-F238E27FC236}">
                <a16:creationId xmlns:a16="http://schemas.microsoft.com/office/drawing/2014/main" id="{646F6A52-A73E-4CFE-A7F4-7E5069DC6D89}"/>
              </a:ext>
            </a:extLst>
          </p:cNvPr>
          <p:cNvGraphicFramePr>
            <a:graphicFrameLocks noGrp="1"/>
          </p:cNvGraphicFramePr>
          <p:nvPr>
            <p:ph idx="1"/>
            <p:extLst>
              <p:ext uri="{D42A27DB-BD31-4B8C-83A1-F6EECF244321}">
                <p14:modId xmlns:p14="http://schemas.microsoft.com/office/powerpoint/2010/main" val="1428655629"/>
              </p:ext>
            </p:extLst>
          </p:nvPr>
        </p:nvGraphicFramePr>
        <p:xfrm>
          <a:off x="1124180" y="1011238"/>
          <a:ext cx="9913620" cy="3962400"/>
        </p:xfrm>
        <a:graphic>
          <a:graphicData uri="http://schemas.openxmlformats.org/drawingml/2006/table">
            <a:tbl>
              <a:tblPr firstRow="1" bandRow="1">
                <a:tableStyleId>{21E4AEA4-8DFA-4A89-87EB-49C32662AFE0}</a:tableStyleId>
              </a:tblPr>
              <a:tblGrid>
                <a:gridCol w="6462712">
                  <a:extLst>
                    <a:ext uri="{9D8B030D-6E8A-4147-A177-3AD203B41FA5}">
                      <a16:colId xmlns:a16="http://schemas.microsoft.com/office/drawing/2014/main" val="3781148235"/>
                    </a:ext>
                  </a:extLst>
                </a:gridCol>
                <a:gridCol w="3450908">
                  <a:extLst>
                    <a:ext uri="{9D8B030D-6E8A-4147-A177-3AD203B41FA5}">
                      <a16:colId xmlns:a16="http://schemas.microsoft.com/office/drawing/2014/main" val="940091633"/>
                    </a:ext>
                  </a:extLst>
                </a:gridCol>
              </a:tblGrid>
              <a:tr h="370840">
                <a:tc>
                  <a:txBody>
                    <a:bodyPr/>
                    <a:lstStyle/>
                    <a:p>
                      <a:r>
                        <a:rPr lang="en-US" sz="2800" dirty="0"/>
                        <a:t>Resource</a:t>
                      </a:r>
                    </a:p>
                  </a:txBody>
                  <a:tcPr/>
                </a:tc>
                <a:tc>
                  <a:txBody>
                    <a:bodyPr/>
                    <a:lstStyle/>
                    <a:p>
                      <a:r>
                        <a:rPr lang="en-US" sz="2800" dirty="0"/>
                        <a:t>Default Limit</a:t>
                      </a:r>
                    </a:p>
                  </a:txBody>
                  <a:tcPr/>
                </a:tc>
                <a:extLst>
                  <a:ext uri="{0D108BD9-81ED-4DB2-BD59-A6C34878D82A}">
                    <a16:rowId xmlns:a16="http://schemas.microsoft.com/office/drawing/2014/main" val="1381417852"/>
                  </a:ext>
                </a:extLst>
              </a:tr>
              <a:tr h="370840">
                <a:tc>
                  <a:txBody>
                    <a:bodyPr/>
                    <a:lstStyle/>
                    <a:p>
                      <a:r>
                        <a:rPr lang="en-US" sz="2800" dirty="0"/>
                        <a:t>Maximum RU/s per container</a:t>
                      </a:r>
                    </a:p>
                  </a:txBody>
                  <a:tcPr/>
                </a:tc>
                <a:tc>
                  <a:txBody>
                    <a:bodyPr/>
                    <a:lstStyle/>
                    <a:p>
                      <a:r>
                        <a:rPr lang="en-US" sz="2800" dirty="0"/>
                        <a:t>5,000</a:t>
                      </a:r>
                    </a:p>
                  </a:txBody>
                  <a:tcPr/>
                </a:tc>
                <a:extLst>
                  <a:ext uri="{0D108BD9-81ED-4DB2-BD59-A6C34878D82A}">
                    <a16:rowId xmlns:a16="http://schemas.microsoft.com/office/drawing/2014/main" val="1848413284"/>
                  </a:ext>
                </a:extLst>
              </a:tr>
              <a:tr h="370840">
                <a:tc>
                  <a:txBody>
                    <a:bodyPr/>
                    <a:lstStyle/>
                    <a:p>
                      <a:r>
                        <a:rPr lang="en-US" sz="2800" dirty="0"/>
                        <a:t>Maximum RU/s per (logical) partition</a:t>
                      </a:r>
                    </a:p>
                  </a:txBody>
                  <a:tcPr/>
                </a:tc>
                <a:tc>
                  <a:txBody>
                    <a:bodyPr/>
                    <a:lstStyle/>
                    <a:p>
                      <a:r>
                        <a:rPr lang="en-US" sz="2800" dirty="0"/>
                        <a:t>5,000</a:t>
                      </a:r>
                    </a:p>
                  </a:txBody>
                  <a:tcPr/>
                </a:tc>
                <a:extLst>
                  <a:ext uri="{0D108BD9-81ED-4DB2-BD59-A6C34878D82A}">
                    <a16:rowId xmlns:a16="http://schemas.microsoft.com/office/drawing/2014/main" val="26689160"/>
                  </a:ext>
                </a:extLst>
              </a:tr>
              <a:tr h="370840">
                <a:tc>
                  <a:txBody>
                    <a:bodyPr/>
                    <a:lstStyle/>
                    <a:p>
                      <a:r>
                        <a:rPr lang="en-US" sz="2800" dirty="0"/>
                        <a:t>Maximum storage across all items per (logical) partition</a:t>
                      </a:r>
                    </a:p>
                  </a:txBody>
                  <a:tcPr/>
                </a:tc>
                <a:tc>
                  <a:txBody>
                    <a:bodyPr/>
                    <a:lstStyle/>
                    <a:p>
                      <a:r>
                        <a:rPr lang="en-US" sz="2800" dirty="0"/>
                        <a:t>20-Gb</a:t>
                      </a:r>
                    </a:p>
                  </a:txBody>
                  <a:tcPr/>
                </a:tc>
                <a:extLst>
                  <a:ext uri="{0D108BD9-81ED-4DB2-BD59-A6C34878D82A}">
                    <a16:rowId xmlns:a16="http://schemas.microsoft.com/office/drawing/2014/main" val="760571512"/>
                  </a:ext>
                </a:extLst>
              </a:tr>
              <a:tr h="370840">
                <a:tc>
                  <a:txBody>
                    <a:bodyPr/>
                    <a:lstStyle/>
                    <a:p>
                      <a:r>
                        <a:rPr lang="en-US" sz="2800" dirty="0"/>
                        <a:t>Maximum number of distinct (logical) partition keys</a:t>
                      </a:r>
                    </a:p>
                  </a:txBody>
                  <a:tcPr/>
                </a:tc>
                <a:tc>
                  <a:txBody>
                    <a:bodyPr/>
                    <a:lstStyle/>
                    <a:p>
                      <a:r>
                        <a:rPr lang="en-US" sz="2800" dirty="0"/>
                        <a:t>Unlimited</a:t>
                      </a:r>
                    </a:p>
                  </a:txBody>
                  <a:tcPr/>
                </a:tc>
                <a:extLst>
                  <a:ext uri="{0D108BD9-81ED-4DB2-BD59-A6C34878D82A}">
                    <a16:rowId xmlns:a16="http://schemas.microsoft.com/office/drawing/2014/main" val="3713328883"/>
                  </a:ext>
                </a:extLst>
              </a:tr>
              <a:tr h="370840">
                <a:tc>
                  <a:txBody>
                    <a:bodyPr/>
                    <a:lstStyle/>
                    <a:p>
                      <a:r>
                        <a:rPr lang="en-US" sz="2800" dirty="0"/>
                        <a:t>Maximum storage per container</a:t>
                      </a:r>
                    </a:p>
                  </a:txBody>
                  <a:tcPr/>
                </a:tc>
                <a:tc>
                  <a:txBody>
                    <a:bodyPr/>
                    <a:lstStyle/>
                    <a:p>
                      <a:r>
                        <a:rPr lang="en-US" sz="2800" dirty="0"/>
                        <a:t>50-Gb</a:t>
                      </a:r>
                    </a:p>
                  </a:txBody>
                  <a:tcPr/>
                </a:tc>
                <a:extLst>
                  <a:ext uri="{0D108BD9-81ED-4DB2-BD59-A6C34878D82A}">
                    <a16:rowId xmlns:a16="http://schemas.microsoft.com/office/drawing/2014/main" val="2575696509"/>
                  </a:ext>
                </a:extLst>
              </a:tr>
            </a:tbl>
          </a:graphicData>
        </a:graphic>
      </p:graphicFrame>
    </p:spTree>
    <p:extLst>
      <p:ext uri="{BB962C8B-B14F-4D97-AF65-F5344CB8AC3E}">
        <p14:creationId xmlns:p14="http://schemas.microsoft.com/office/powerpoint/2010/main" val="291085103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3965B7-5547-482F-869B-F112D67B6512}"/>
              </a:ext>
            </a:extLst>
          </p:cNvPr>
          <p:cNvSpPr>
            <a:spLocks noGrp="1"/>
          </p:cNvSpPr>
          <p:nvPr>
            <p:ph type="title"/>
          </p:nvPr>
        </p:nvSpPr>
        <p:spPr/>
        <p:txBody>
          <a:bodyPr>
            <a:normAutofit fontScale="90000"/>
          </a:bodyPr>
          <a:lstStyle/>
          <a:p>
            <a:r>
              <a:rPr lang="en-US" dirty="0"/>
              <a:t>Service Quotas – Per-Account Limits</a:t>
            </a:r>
          </a:p>
        </p:txBody>
      </p:sp>
      <p:graphicFrame>
        <p:nvGraphicFramePr>
          <p:cNvPr id="4" name="Table 4">
            <a:extLst>
              <a:ext uri="{FF2B5EF4-FFF2-40B4-BE49-F238E27FC236}">
                <a16:creationId xmlns:a16="http://schemas.microsoft.com/office/drawing/2014/main" id="{62F9C7D5-5942-42CC-841B-6FE47AF0295A}"/>
              </a:ext>
            </a:extLst>
          </p:cNvPr>
          <p:cNvGraphicFramePr>
            <a:graphicFrameLocks noGrp="1"/>
          </p:cNvGraphicFramePr>
          <p:nvPr>
            <p:ph idx="1"/>
            <p:extLst>
              <p:ext uri="{D42A27DB-BD31-4B8C-83A1-F6EECF244321}">
                <p14:modId xmlns:p14="http://schemas.microsoft.com/office/powerpoint/2010/main" val="847534230"/>
              </p:ext>
            </p:extLst>
          </p:nvPr>
        </p:nvGraphicFramePr>
        <p:xfrm>
          <a:off x="293688" y="960438"/>
          <a:ext cx="11574462" cy="3352800"/>
        </p:xfrm>
        <a:graphic>
          <a:graphicData uri="http://schemas.openxmlformats.org/drawingml/2006/table">
            <a:tbl>
              <a:tblPr firstRow="1" firstCol="1" bandRow="1">
                <a:tableStyleId>{21E4AEA4-8DFA-4A89-87EB-49C32662AFE0}</a:tableStyleId>
              </a:tblPr>
              <a:tblGrid>
                <a:gridCol w="3858154">
                  <a:extLst>
                    <a:ext uri="{9D8B030D-6E8A-4147-A177-3AD203B41FA5}">
                      <a16:colId xmlns:a16="http://schemas.microsoft.com/office/drawing/2014/main" val="1159562583"/>
                    </a:ext>
                  </a:extLst>
                </a:gridCol>
                <a:gridCol w="3858154">
                  <a:extLst>
                    <a:ext uri="{9D8B030D-6E8A-4147-A177-3AD203B41FA5}">
                      <a16:colId xmlns:a16="http://schemas.microsoft.com/office/drawing/2014/main" val="1136946234"/>
                    </a:ext>
                  </a:extLst>
                </a:gridCol>
                <a:gridCol w="3858154">
                  <a:extLst>
                    <a:ext uri="{9D8B030D-6E8A-4147-A177-3AD203B41FA5}">
                      <a16:colId xmlns:a16="http://schemas.microsoft.com/office/drawing/2014/main" val="598610844"/>
                    </a:ext>
                  </a:extLst>
                </a:gridCol>
              </a:tblGrid>
              <a:tr h="370840">
                <a:tc>
                  <a:txBody>
                    <a:bodyPr/>
                    <a:lstStyle/>
                    <a:p>
                      <a:r>
                        <a:rPr lang="en-US" sz="2800" dirty="0"/>
                        <a:t>Resource</a:t>
                      </a:r>
                    </a:p>
                  </a:txBody>
                  <a:tcPr/>
                </a:tc>
                <a:tc>
                  <a:txBody>
                    <a:bodyPr/>
                    <a:lstStyle/>
                    <a:p>
                      <a:pPr algn="ctr"/>
                      <a:r>
                        <a:rPr lang="en-US" sz="2800" dirty="0"/>
                        <a:t>Provisioned Throughput</a:t>
                      </a:r>
                    </a:p>
                  </a:txBody>
                  <a:tcPr/>
                </a:tc>
                <a:tc>
                  <a:txBody>
                    <a:bodyPr/>
                    <a:lstStyle/>
                    <a:p>
                      <a:pPr algn="ctr"/>
                      <a:r>
                        <a:rPr lang="en-US" sz="2800" dirty="0"/>
                        <a:t>Serverless</a:t>
                      </a:r>
                    </a:p>
                  </a:txBody>
                  <a:tcPr/>
                </a:tc>
                <a:extLst>
                  <a:ext uri="{0D108BD9-81ED-4DB2-BD59-A6C34878D82A}">
                    <a16:rowId xmlns:a16="http://schemas.microsoft.com/office/drawing/2014/main" val="1264087545"/>
                  </a:ext>
                </a:extLst>
              </a:tr>
              <a:tr h="370840">
                <a:tc>
                  <a:txBody>
                    <a:bodyPr/>
                    <a:lstStyle/>
                    <a:p>
                      <a:r>
                        <a:rPr lang="en-US" sz="2800" dirty="0"/>
                        <a:t>Maximum number of databases</a:t>
                      </a:r>
                    </a:p>
                  </a:txBody>
                  <a:tcPr/>
                </a:tc>
                <a:tc>
                  <a:txBody>
                    <a:bodyPr/>
                    <a:lstStyle/>
                    <a:p>
                      <a:pPr algn="ctr"/>
                      <a:r>
                        <a:rPr lang="en-US" sz="2800" dirty="0"/>
                        <a:t>Unlimited</a:t>
                      </a:r>
                    </a:p>
                  </a:txBody>
                  <a:tcPr/>
                </a:tc>
                <a:tc>
                  <a:txBody>
                    <a:bodyPr/>
                    <a:lstStyle/>
                    <a:p>
                      <a:pPr algn="ctr"/>
                      <a:r>
                        <a:rPr lang="en-US" sz="2800" dirty="0"/>
                        <a:t>Unlimited</a:t>
                      </a:r>
                    </a:p>
                  </a:txBody>
                  <a:tcPr/>
                </a:tc>
                <a:extLst>
                  <a:ext uri="{0D108BD9-81ED-4DB2-BD59-A6C34878D82A}">
                    <a16:rowId xmlns:a16="http://schemas.microsoft.com/office/drawing/2014/main" val="3472546908"/>
                  </a:ext>
                </a:extLst>
              </a:tr>
              <a:tr h="370840">
                <a:tc>
                  <a:txBody>
                    <a:bodyPr/>
                    <a:lstStyle/>
                    <a:p>
                      <a:r>
                        <a:rPr lang="en-US" sz="2800" dirty="0"/>
                        <a:t>Maximum number of containers</a:t>
                      </a:r>
                    </a:p>
                  </a:txBody>
                  <a:tcPr/>
                </a:tc>
                <a:tc>
                  <a:txBody>
                    <a:bodyPr/>
                    <a:lstStyle/>
                    <a:p>
                      <a:pPr algn="ctr"/>
                      <a:r>
                        <a:rPr lang="en-US" sz="2800" dirty="0"/>
                        <a:t>Unlimited per account</a:t>
                      </a:r>
                    </a:p>
                    <a:p>
                      <a:pPr algn="ctr"/>
                      <a:r>
                        <a:rPr lang="en-US" sz="2800" dirty="0"/>
                        <a:t>25 per database</a:t>
                      </a:r>
                    </a:p>
                  </a:txBody>
                  <a:tcPr/>
                </a:tc>
                <a:tc>
                  <a:txBody>
                    <a:bodyPr/>
                    <a:lstStyle/>
                    <a:p>
                      <a:pPr algn="ctr"/>
                      <a:r>
                        <a:rPr lang="en-US" sz="2800" dirty="0"/>
                        <a:t>100 per account</a:t>
                      </a:r>
                    </a:p>
                  </a:txBody>
                  <a:tcPr/>
                </a:tc>
                <a:extLst>
                  <a:ext uri="{0D108BD9-81ED-4DB2-BD59-A6C34878D82A}">
                    <a16:rowId xmlns:a16="http://schemas.microsoft.com/office/drawing/2014/main" val="1665603711"/>
                  </a:ext>
                </a:extLst>
              </a:tr>
              <a:tr h="370840">
                <a:tc>
                  <a:txBody>
                    <a:bodyPr/>
                    <a:lstStyle/>
                    <a:p>
                      <a:r>
                        <a:rPr lang="en-US" sz="2800" dirty="0"/>
                        <a:t>Maximum number of regions</a:t>
                      </a:r>
                    </a:p>
                  </a:txBody>
                  <a:tcPr/>
                </a:tc>
                <a:tc>
                  <a:txBody>
                    <a:bodyPr/>
                    <a:lstStyle/>
                    <a:p>
                      <a:pPr algn="ctr"/>
                      <a:r>
                        <a:rPr lang="en-US" sz="2800" dirty="0"/>
                        <a:t>No limit (All Azure regions)</a:t>
                      </a:r>
                    </a:p>
                  </a:txBody>
                  <a:tcPr/>
                </a:tc>
                <a:tc>
                  <a:txBody>
                    <a:bodyPr/>
                    <a:lstStyle/>
                    <a:p>
                      <a:pPr algn="ctr"/>
                      <a:r>
                        <a:rPr lang="en-US" sz="2800" dirty="0"/>
                        <a:t>1 (Any Azure region)</a:t>
                      </a:r>
                    </a:p>
                  </a:txBody>
                  <a:tcPr/>
                </a:tc>
                <a:extLst>
                  <a:ext uri="{0D108BD9-81ED-4DB2-BD59-A6C34878D82A}">
                    <a16:rowId xmlns:a16="http://schemas.microsoft.com/office/drawing/2014/main" val="3708074065"/>
                  </a:ext>
                </a:extLst>
              </a:tr>
            </a:tbl>
          </a:graphicData>
        </a:graphic>
      </p:graphicFrame>
    </p:spTree>
    <p:extLst>
      <p:ext uri="{BB962C8B-B14F-4D97-AF65-F5344CB8AC3E}">
        <p14:creationId xmlns:p14="http://schemas.microsoft.com/office/powerpoint/2010/main" val="76323255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72255-4505-4F1A-AC19-30323D11778C}"/>
              </a:ext>
            </a:extLst>
          </p:cNvPr>
          <p:cNvSpPr>
            <a:spLocks noGrp="1"/>
          </p:cNvSpPr>
          <p:nvPr>
            <p:ph type="title"/>
          </p:nvPr>
        </p:nvSpPr>
        <p:spPr/>
        <p:txBody>
          <a:bodyPr>
            <a:normAutofit fontScale="90000"/>
          </a:bodyPr>
          <a:lstStyle/>
          <a:p>
            <a:r>
              <a:rPr lang="en-US" dirty="0"/>
              <a:t>Service Quotas – Per-Item Limits</a:t>
            </a:r>
          </a:p>
        </p:txBody>
      </p:sp>
      <p:graphicFrame>
        <p:nvGraphicFramePr>
          <p:cNvPr id="4" name="Table 4">
            <a:extLst>
              <a:ext uri="{FF2B5EF4-FFF2-40B4-BE49-F238E27FC236}">
                <a16:creationId xmlns:a16="http://schemas.microsoft.com/office/drawing/2014/main" id="{646F6A52-A73E-4CFE-A7F4-7E5069DC6D89}"/>
              </a:ext>
            </a:extLst>
          </p:cNvPr>
          <p:cNvGraphicFramePr>
            <a:graphicFrameLocks noGrp="1"/>
          </p:cNvGraphicFramePr>
          <p:nvPr>
            <p:ph idx="1"/>
            <p:extLst>
              <p:ext uri="{D42A27DB-BD31-4B8C-83A1-F6EECF244321}">
                <p14:modId xmlns:p14="http://schemas.microsoft.com/office/powerpoint/2010/main" val="448747511"/>
              </p:ext>
            </p:extLst>
          </p:nvPr>
        </p:nvGraphicFramePr>
        <p:xfrm>
          <a:off x="1124180" y="1011238"/>
          <a:ext cx="9913620" cy="4145280"/>
        </p:xfrm>
        <a:graphic>
          <a:graphicData uri="http://schemas.openxmlformats.org/drawingml/2006/table">
            <a:tbl>
              <a:tblPr firstRow="1" bandRow="1">
                <a:tableStyleId>{21E4AEA4-8DFA-4A89-87EB-49C32662AFE0}</a:tableStyleId>
              </a:tblPr>
              <a:tblGrid>
                <a:gridCol w="6462712">
                  <a:extLst>
                    <a:ext uri="{9D8B030D-6E8A-4147-A177-3AD203B41FA5}">
                      <a16:colId xmlns:a16="http://schemas.microsoft.com/office/drawing/2014/main" val="3781148235"/>
                    </a:ext>
                  </a:extLst>
                </a:gridCol>
                <a:gridCol w="3450908">
                  <a:extLst>
                    <a:ext uri="{9D8B030D-6E8A-4147-A177-3AD203B41FA5}">
                      <a16:colId xmlns:a16="http://schemas.microsoft.com/office/drawing/2014/main" val="940091633"/>
                    </a:ext>
                  </a:extLst>
                </a:gridCol>
              </a:tblGrid>
              <a:tr h="370840">
                <a:tc>
                  <a:txBody>
                    <a:bodyPr/>
                    <a:lstStyle/>
                    <a:p>
                      <a:r>
                        <a:rPr lang="en-US" sz="2800" dirty="0"/>
                        <a:t>Resource</a:t>
                      </a:r>
                    </a:p>
                  </a:txBody>
                  <a:tcPr/>
                </a:tc>
                <a:tc>
                  <a:txBody>
                    <a:bodyPr/>
                    <a:lstStyle/>
                    <a:p>
                      <a:r>
                        <a:rPr lang="en-US" sz="2800" dirty="0"/>
                        <a:t>Default Limit</a:t>
                      </a:r>
                    </a:p>
                  </a:txBody>
                  <a:tcPr/>
                </a:tc>
                <a:extLst>
                  <a:ext uri="{0D108BD9-81ED-4DB2-BD59-A6C34878D82A}">
                    <a16:rowId xmlns:a16="http://schemas.microsoft.com/office/drawing/2014/main" val="1381417852"/>
                  </a:ext>
                </a:extLst>
              </a:tr>
              <a:tr h="370840">
                <a:tc>
                  <a:txBody>
                    <a:bodyPr/>
                    <a:lstStyle/>
                    <a:p>
                      <a:r>
                        <a:rPr lang="en-US" sz="2800" dirty="0"/>
                        <a:t>Maximum size of an item</a:t>
                      </a:r>
                    </a:p>
                  </a:txBody>
                  <a:tcPr/>
                </a:tc>
                <a:tc>
                  <a:txBody>
                    <a:bodyPr/>
                    <a:lstStyle/>
                    <a:p>
                      <a:r>
                        <a:rPr lang="en-US" sz="2800" dirty="0"/>
                        <a:t>2-MB</a:t>
                      </a:r>
                    </a:p>
                  </a:txBody>
                  <a:tcPr/>
                </a:tc>
                <a:extLst>
                  <a:ext uri="{0D108BD9-81ED-4DB2-BD59-A6C34878D82A}">
                    <a16:rowId xmlns:a16="http://schemas.microsoft.com/office/drawing/2014/main" val="1848413284"/>
                  </a:ext>
                </a:extLst>
              </a:tr>
              <a:tr h="370840">
                <a:tc>
                  <a:txBody>
                    <a:bodyPr/>
                    <a:lstStyle/>
                    <a:p>
                      <a:r>
                        <a:rPr lang="en-US" sz="2800" dirty="0"/>
                        <a:t>Maximum length of partition key value</a:t>
                      </a:r>
                    </a:p>
                  </a:txBody>
                  <a:tcPr/>
                </a:tc>
                <a:tc>
                  <a:txBody>
                    <a:bodyPr/>
                    <a:lstStyle/>
                    <a:p>
                      <a:r>
                        <a:rPr lang="en-US" sz="2800" dirty="0"/>
                        <a:t>2048 bytes</a:t>
                      </a:r>
                    </a:p>
                  </a:txBody>
                  <a:tcPr/>
                </a:tc>
                <a:extLst>
                  <a:ext uri="{0D108BD9-81ED-4DB2-BD59-A6C34878D82A}">
                    <a16:rowId xmlns:a16="http://schemas.microsoft.com/office/drawing/2014/main" val="26689160"/>
                  </a:ext>
                </a:extLst>
              </a:tr>
              <a:tr h="370840">
                <a:tc>
                  <a:txBody>
                    <a:bodyPr/>
                    <a:lstStyle/>
                    <a:p>
                      <a:r>
                        <a:rPr lang="en-US" sz="2800" dirty="0"/>
                        <a:t>Maximum length of ID value</a:t>
                      </a:r>
                    </a:p>
                  </a:txBody>
                  <a:tcPr/>
                </a:tc>
                <a:tc>
                  <a:txBody>
                    <a:bodyPr/>
                    <a:lstStyle/>
                    <a:p>
                      <a:r>
                        <a:rPr lang="en-US" sz="2800" dirty="0"/>
                        <a:t>1023 bytes</a:t>
                      </a:r>
                    </a:p>
                  </a:txBody>
                  <a:tcPr/>
                </a:tc>
                <a:extLst>
                  <a:ext uri="{0D108BD9-81ED-4DB2-BD59-A6C34878D82A}">
                    <a16:rowId xmlns:a16="http://schemas.microsoft.com/office/drawing/2014/main" val="760571512"/>
                  </a:ext>
                </a:extLst>
              </a:tr>
              <a:tr h="370840">
                <a:tc>
                  <a:txBody>
                    <a:bodyPr/>
                    <a:lstStyle/>
                    <a:p>
                      <a:r>
                        <a:rPr lang="en-US" sz="2800" dirty="0"/>
                        <a:t>Maximum number of properties per item</a:t>
                      </a:r>
                    </a:p>
                  </a:txBody>
                  <a:tcPr/>
                </a:tc>
                <a:tc>
                  <a:txBody>
                    <a:bodyPr/>
                    <a:lstStyle/>
                    <a:p>
                      <a:r>
                        <a:rPr lang="en-US" sz="2800" dirty="0"/>
                        <a:t>No practical limit</a:t>
                      </a:r>
                    </a:p>
                  </a:txBody>
                  <a:tcPr/>
                </a:tc>
                <a:extLst>
                  <a:ext uri="{0D108BD9-81ED-4DB2-BD59-A6C34878D82A}">
                    <a16:rowId xmlns:a16="http://schemas.microsoft.com/office/drawing/2014/main" val="2901782635"/>
                  </a:ext>
                </a:extLst>
              </a:tr>
              <a:tr h="370840">
                <a:tc>
                  <a:txBody>
                    <a:bodyPr/>
                    <a:lstStyle/>
                    <a:p>
                      <a:r>
                        <a:rPr lang="en-US" sz="2800" dirty="0"/>
                        <a:t>Maximum length of property name</a:t>
                      </a:r>
                    </a:p>
                  </a:txBody>
                  <a:tcPr/>
                </a:tc>
                <a:tc>
                  <a:txBody>
                    <a:bodyPr/>
                    <a:lstStyle/>
                    <a:p>
                      <a:r>
                        <a:rPr lang="en-US" sz="2800" dirty="0"/>
                        <a:t>No practical limit</a:t>
                      </a:r>
                    </a:p>
                  </a:txBody>
                  <a:tcPr/>
                </a:tc>
                <a:extLst>
                  <a:ext uri="{0D108BD9-81ED-4DB2-BD59-A6C34878D82A}">
                    <a16:rowId xmlns:a16="http://schemas.microsoft.com/office/drawing/2014/main" val="3713328883"/>
                  </a:ext>
                </a:extLst>
              </a:tr>
              <a:tr h="370840">
                <a:tc>
                  <a:txBody>
                    <a:bodyPr/>
                    <a:lstStyle/>
                    <a:p>
                      <a:r>
                        <a:rPr lang="en-US" sz="2800" dirty="0"/>
                        <a:t>Maximum length of property value</a:t>
                      </a:r>
                    </a:p>
                  </a:txBody>
                  <a:tcPr/>
                </a:tc>
                <a:tc>
                  <a:txBody>
                    <a:bodyPr/>
                    <a:lstStyle/>
                    <a:p>
                      <a:r>
                        <a:rPr lang="en-US" sz="2800" dirty="0"/>
                        <a:t>No practical limit</a:t>
                      </a:r>
                    </a:p>
                  </a:txBody>
                  <a:tcPr/>
                </a:tc>
                <a:extLst>
                  <a:ext uri="{0D108BD9-81ED-4DB2-BD59-A6C34878D82A}">
                    <a16:rowId xmlns:a16="http://schemas.microsoft.com/office/drawing/2014/main" val="2575696509"/>
                  </a:ext>
                </a:extLst>
              </a:tr>
              <a:tr h="370840">
                <a:tc>
                  <a:txBody>
                    <a:bodyPr/>
                    <a:lstStyle/>
                    <a:p>
                      <a:r>
                        <a:rPr lang="en-US" sz="2800" dirty="0"/>
                        <a:t>Maximum length of string property value</a:t>
                      </a:r>
                    </a:p>
                  </a:txBody>
                  <a:tcPr/>
                </a:tc>
                <a:tc>
                  <a:txBody>
                    <a:bodyPr/>
                    <a:lstStyle/>
                    <a:p>
                      <a:r>
                        <a:rPr lang="en-US" sz="2800" dirty="0"/>
                        <a:t>No practical limit</a:t>
                      </a:r>
                    </a:p>
                  </a:txBody>
                  <a:tcPr/>
                </a:tc>
                <a:extLst>
                  <a:ext uri="{0D108BD9-81ED-4DB2-BD59-A6C34878D82A}">
                    <a16:rowId xmlns:a16="http://schemas.microsoft.com/office/drawing/2014/main" val="2747773482"/>
                  </a:ext>
                </a:extLst>
              </a:tr>
            </a:tbl>
          </a:graphicData>
        </a:graphic>
      </p:graphicFrame>
    </p:spTree>
    <p:extLst>
      <p:ext uri="{BB962C8B-B14F-4D97-AF65-F5344CB8AC3E}">
        <p14:creationId xmlns:p14="http://schemas.microsoft.com/office/powerpoint/2010/main" val="280624844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72255-4505-4F1A-AC19-30323D11778C}"/>
              </a:ext>
            </a:extLst>
          </p:cNvPr>
          <p:cNvSpPr>
            <a:spLocks noGrp="1"/>
          </p:cNvSpPr>
          <p:nvPr>
            <p:ph type="title"/>
          </p:nvPr>
        </p:nvSpPr>
        <p:spPr/>
        <p:txBody>
          <a:bodyPr>
            <a:normAutofit fontScale="90000"/>
          </a:bodyPr>
          <a:lstStyle/>
          <a:p>
            <a:r>
              <a:rPr lang="en-US" dirty="0"/>
              <a:t>Service Quotas – Per-Request Limits</a:t>
            </a:r>
          </a:p>
        </p:txBody>
      </p:sp>
      <p:graphicFrame>
        <p:nvGraphicFramePr>
          <p:cNvPr id="4" name="Table 4">
            <a:extLst>
              <a:ext uri="{FF2B5EF4-FFF2-40B4-BE49-F238E27FC236}">
                <a16:creationId xmlns:a16="http://schemas.microsoft.com/office/drawing/2014/main" id="{646F6A52-A73E-4CFE-A7F4-7E5069DC6D89}"/>
              </a:ext>
            </a:extLst>
          </p:cNvPr>
          <p:cNvGraphicFramePr>
            <a:graphicFrameLocks noGrp="1"/>
          </p:cNvGraphicFramePr>
          <p:nvPr>
            <p:ph idx="1"/>
            <p:extLst>
              <p:ext uri="{D42A27DB-BD31-4B8C-83A1-F6EECF244321}">
                <p14:modId xmlns:p14="http://schemas.microsoft.com/office/powerpoint/2010/main" val="939221683"/>
              </p:ext>
            </p:extLst>
          </p:nvPr>
        </p:nvGraphicFramePr>
        <p:xfrm>
          <a:off x="1124180" y="1011238"/>
          <a:ext cx="9913620" cy="3444240"/>
        </p:xfrm>
        <a:graphic>
          <a:graphicData uri="http://schemas.openxmlformats.org/drawingml/2006/table">
            <a:tbl>
              <a:tblPr firstRow="1" bandRow="1">
                <a:tableStyleId>{21E4AEA4-8DFA-4A89-87EB-49C32662AFE0}</a:tableStyleId>
              </a:tblPr>
              <a:tblGrid>
                <a:gridCol w="6462712">
                  <a:extLst>
                    <a:ext uri="{9D8B030D-6E8A-4147-A177-3AD203B41FA5}">
                      <a16:colId xmlns:a16="http://schemas.microsoft.com/office/drawing/2014/main" val="3781148235"/>
                    </a:ext>
                  </a:extLst>
                </a:gridCol>
                <a:gridCol w="3450908">
                  <a:extLst>
                    <a:ext uri="{9D8B030D-6E8A-4147-A177-3AD203B41FA5}">
                      <a16:colId xmlns:a16="http://schemas.microsoft.com/office/drawing/2014/main" val="940091633"/>
                    </a:ext>
                  </a:extLst>
                </a:gridCol>
              </a:tblGrid>
              <a:tr h="370840">
                <a:tc>
                  <a:txBody>
                    <a:bodyPr/>
                    <a:lstStyle/>
                    <a:p>
                      <a:r>
                        <a:rPr lang="en-US" sz="2800" dirty="0"/>
                        <a:t>Resource</a:t>
                      </a:r>
                    </a:p>
                  </a:txBody>
                  <a:tcPr/>
                </a:tc>
                <a:tc>
                  <a:txBody>
                    <a:bodyPr/>
                    <a:lstStyle/>
                    <a:p>
                      <a:r>
                        <a:rPr lang="en-US" sz="2800" dirty="0"/>
                        <a:t>Default Limit</a:t>
                      </a:r>
                    </a:p>
                  </a:txBody>
                  <a:tcPr/>
                </a:tc>
                <a:extLst>
                  <a:ext uri="{0D108BD9-81ED-4DB2-BD59-A6C34878D82A}">
                    <a16:rowId xmlns:a16="http://schemas.microsoft.com/office/drawing/2014/main" val="1381417852"/>
                  </a:ext>
                </a:extLst>
              </a:tr>
              <a:tr h="370840">
                <a:tc>
                  <a:txBody>
                    <a:bodyPr/>
                    <a:lstStyle/>
                    <a:p>
                      <a:r>
                        <a:rPr lang="en-US" sz="2800" dirty="0"/>
                        <a:t>Maximum execution time for single operation</a:t>
                      </a:r>
                    </a:p>
                  </a:txBody>
                  <a:tcPr/>
                </a:tc>
                <a:tc>
                  <a:txBody>
                    <a:bodyPr/>
                    <a:lstStyle/>
                    <a:p>
                      <a:r>
                        <a:rPr lang="en-US" sz="2800" dirty="0"/>
                        <a:t>5 Seconds</a:t>
                      </a:r>
                    </a:p>
                  </a:txBody>
                  <a:tcPr/>
                </a:tc>
                <a:extLst>
                  <a:ext uri="{0D108BD9-81ED-4DB2-BD59-A6C34878D82A}">
                    <a16:rowId xmlns:a16="http://schemas.microsoft.com/office/drawing/2014/main" val="1848413284"/>
                  </a:ext>
                </a:extLst>
              </a:tr>
              <a:tr h="370840">
                <a:tc>
                  <a:txBody>
                    <a:bodyPr/>
                    <a:lstStyle/>
                    <a:p>
                      <a:r>
                        <a:rPr lang="en-US" sz="2800" dirty="0"/>
                        <a:t>Maximum request size</a:t>
                      </a:r>
                    </a:p>
                  </a:txBody>
                  <a:tcPr/>
                </a:tc>
                <a:tc>
                  <a:txBody>
                    <a:bodyPr/>
                    <a:lstStyle/>
                    <a:p>
                      <a:r>
                        <a:rPr lang="en-US" sz="2800" dirty="0"/>
                        <a:t>2-Mb</a:t>
                      </a:r>
                    </a:p>
                  </a:txBody>
                  <a:tcPr/>
                </a:tc>
                <a:extLst>
                  <a:ext uri="{0D108BD9-81ED-4DB2-BD59-A6C34878D82A}">
                    <a16:rowId xmlns:a16="http://schemas.microsoft.com/office/drawing/2014/main" val="26689160"/>
                  </a:ext>
                </a:extLst>
              </a:tr>
              <a:tr h="370840">
                <a:tc>
                  <a:txBody>
                    <a:bodyPr/>
                    <a:lstStyle/>
                    <a:p>
                      <a:r>
                        <a:rPr lang="en-US" sz="2800" dirty="0"/>
                        <a:t>Maximum response size</a:t>
                      </a:r>
                    </a:p>
                  </a:txBody>
                  <a:tcPr/>
                </a:tc>
                <a:tc>
                  <a:txBody>
                    <a:bodyPr/>
                    <a:lstStyle/>
                    <a:p>
                      <a:r>
                        <a:rPr lang="en-US" sz="2800" dirty="0"/>
                        <a:t>4-Mb</a:t>
                      </a:r>
                    </a:p>
                  </a:txBody>
                  <a:tcPr/>
                </a:tc>
                <a:extLst>
                  <a:ext uri="{0D108BD9-81ED-4DB2-BD59-A6C34878D82A}">
                    <a16:rowId xmlns:a16="http://schemas.microsoft.com/office/drawing/2014/main" val="760571512"/>
                  </a:ext>
                </a:extLst>
              </a:tr>
              <a:tr h="370840">
                <a:tc>
                  <a:txBody>
                    <a:bodyPr/>
                    <a:lstStyle/>
                    <a:p>
                      <a:r>
                        <a:rPr lang="en-US" sz="2800" dirty="0"/>
                        <a:t>Maximum number of operations in a transaction batch</a:t>
                      </a:r>
                    </a:p>
                  </a:txBody>
                  <a:tcPr/>
                </a:tc>
                <a:tc>
                  <a:txBody>
                    <a:bodyPr/>
                    <a:lstStyle/>
                    <a:p>
                      <a:r>
                        <a:rPr lang="en-US" sz="2800" dirty="0"/>
                        <a:t>100</a:t>
                      </a:r>
                    </a:p>
                  </a:txBody>
                  <a:tcPr/>
                </a:tc>
                <a:extLst>
                  <a:ext uri="{0D108BD9-81ED-4DB2-BD59-A6C34878D82A}">
                    <a16:rowId xmlns:a16="http://schemas.microsoft.com/office/drawing/2014/main" val="2901782635"/>
                  </a:ext>
                </a:extLst>
              </a:tr>
            </a:tbl>
          </a:graphicData>
        </a:graphic>
      </p:graphicFrame>
    </p:spTree>
    <p:extLst>
      <p:ext uri="{BB962C8B-B14F-4D97-AF65-F5344CB8AC3E}">
        <p14:creationId xmlns:p14="http://schemas.microsoft.com/office/powerpoint/2010/main" val="54966855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72255-4505-4F1A-AC19-30323D11778C}"/>
              </a:ext>
            </a:extLst>
          </p:cNvPr>
          <p:cNvSpPr>
            <a:spLocks noGrp="1"/>
          </p:cNvSpPr>
          <p:nvPr>
            <p:ph type="title"/>
          </p:nvPr>
        </p:nvSpPr>
        <p:spPr/>
        <p:txBody>
          <a:bodyPr>
            <a:normAutofit fontScale="90000"/>
          </a:bodyPr>
          <a:lstStyle/>
          <a:p>
            <a:r>
              <a:rPr lang="en-US" sz="4000" dirty="0"/>
              <a:t>Service Quotas –</a:t>
            </a:r>
            <a:r>
              <a:rPr lang="en-US" dirty="0"/>
              <a:t> Try Cosmos DB Free Limits</a:t>
            </a:r>
          </a:p>
        </p:txBody>
      </p:sp>
      <p:graphicFrame>
        <p:nvGraphicFramePr>
          <p:cNvPr id="4" name="Table 4">
            <a:extLst>
              <a:ext uri="{FF2B5EF4-FFF2-40B4-BE49-F238E27FC236}">
                <a16:creationId xmlns:a16="http://schemas.microsoft.com/office/drawing/2014/main" id="{646F6A52-A73E-4CFE-A7F4-7E5069DC6D89}"/>
              </a:ext>
            </a:extLst>
          </p:cNvPr>
          <p:cNvGraphicFramePr>
            <a:graphicFrameLocks noGrp="1"/>
          </p:cNvGraphicFramePr>
          <p:nvPr>
            <p:ph idx="1"/>
            <p:extLst>
              <p:ext uri="{D42A27DB-BD31-4B8C-83A1-F6EECF244321}">
                <p14:modId xmlns:p14="http://schemas.microsoft.com/office/powerpoint/2010/main" val="224153185"/>
              </p:ext>
            </p:extLst>
          </p:nvPr>
        </p:nvGraphicFramePr>
        <p:xfrm>
          <a:off x="1124180" y="1011238"/>
          <a:ext cx="9913620" cy="3962400"/>
        </p:xfrm>
        <a:graphic>
          <a:graphicData uri="http://schemas.openxmlformats.org/drawingml/2006/table">
            <a:tbl>
              <a:tblPr firstRow="1" bandRow="1">
                <a:tableStyleId>{21E4AEA4-8DFA-4A89-87EB-49C32662AFE0}</a:tableStyleId>
              </a:tblPr>
              <a:tblGrid>
                <a:gridCol w="5911620">
                  <a:extLst>
                    <a:ext uri="{9D8B030D-6E8A-4147-A177-3AD203B41FA5}">
                      <a16:colId xmlns:a16="http://schemas.microsoft.com/office/drawing/2014/main" val="3781148235"/>
                    </a:ext>
                  </a:extLst>
                </a:gridCol>
                <a:gridCol w="4002000">
                  <a:extLst>
                    <a:ext uri="{9D8B030D-6E8A-4147-A177-3AD203B41FA5}">
                      <a16:colId xmlns:a16="http://schemas.microsoft.com/office/drawing/2014/main" val="940091633"/>
                    </a:ext>
                  </a:extLst>
                </a:gridCol>
              </a:tblGrid>
              <a:tr h="370840">
                <a:tc>
                  <a:txBody>
                    <a:bodyPr/>
                    <a:lstStyle/>
                    <a:p>
                      <a:r>
                        <a:rPr lang="en-US" sz="2800" dirty="0"/>
                        <a:t>Resource</a:t>
                      </a:r>
                    </a:p>
                  </a:txBody>
                  <a:tcPr/>
                </a:tc>
                <a:tc>
                  <a:txBody>
                    <a:bodyPr/>
                    <a:lstStyle/>
                    <a:p>
                      <a:r>
                        <a:rPr lang="en-US" sz="2800" dirty="0"/>
                        <a:t>Default Limit</a:t>
                      </a:r>
                    </a:p>
                  </a:txBody>
                  <a:tcPr/>
                </a:tc>
                <a:extLst>
                  <a:ext uri="{0D108BD9-81ED-4DB2-BD59-A6C34878D82A}">
                    <a16:rowId xmlns:a16="http://schemas.microsoft.com/office/drawing/2014/main" val="1381417852"/>
                  </a:ext>
                </a:extLst>
              </a:tr>
              <a:tr h="370840">
                <a:tc>
                  <a:txBody>
                    <a:bodyPr/>
                    <a:lstStyle/>
                    <a:p>
                      <a:r>
                        <a:rPr lang="en-US" sz="2800" dirty="0"/>
                        <a:t>Duration of the trial</a:t>
                      </a:r>
                    </a:p>
                  </a:txBody>
                  <a:tcPr/>
                </a:tc>
                <a:tc>
                  <a:txBody>
                    <a:bodyPr/>
                    <a:lstStyle/>
                    <a:p>
                      <a:r>
                        <a:rPr lang="en-US" sz="2800" dirty="0"/>
                        <a:t>30 days</a:t>
                      </a:r>
                    </a:p>
                  </a:txBody>
                  <a:tcPr/>
                </a:tc>
                <a:extLst>
                  <a:ext uri="{0D108BD9-81ED-4DB2-BD59-A6C34878D82A}">
                    <a16:rowId xmlns:a16="http://schemas.microsoft.com/office/drawing/2014/main" val="1848413284"/>
                  </a:ext>
                </a:extLst>
              </a:tr>
              <a:tr h="370840">
                <a:tc>
                  <a:txBody>
                    <a:bodyPr/>
                    <a:lstStyle/>
                    <a:p>
                      <a:r>
                        <a:rPr lang="en-US" sz="2800" dirty="0"/>
                        <a:t>Maximum containers per subscription</a:t>
                      </a:r>
                    </a:p>
                  </a:txBody>
                  <a:tcPr/>
                </a:tc>
                <a:tc>
                  <a:txBody>
                    <a:bodyPr/>
                    <a:lstStyle/>
                    <a:p>
                      <a:r>
                        <a:rPr lang="en-US" sz="2800" dirty="0"/>
                        <a:t>1 (SQL, Gremlin, Table)</a:t>
                      </a:r>
                    </a:p>
                    <a:p>
                      <a:r>
                        <a:rPr lang="en-US" sz="2800" dirty="0"/>
                        <a:t>3 (MongoDB)</a:t>
                      </a:r>
                    </a:p>
                  </a:txBody>
                  <a:tcPr/>
                </a:tc>
                <a:extLst>
                  <a:ext uri="{0D108BD9-81ED-4DB2-BD59-A6C34878D82A}">
                    <a16:rowId xmlns:a16="http://schemas.microsoft.com/office/drawing/2014/main" val="26689160"/>
                  </a:ext>
                </a:extLst>
              </a:tr>
              <a:tr h="370840">
                <a:tc>
                  <a:txBody>
                    <a:bodyPr/>
                    <a:lstStyle/>
                    <a:p>
                      <a:r>
                        <a:rPr lang="en-US" sz="2800" dirty="0"/>
                        <a:t>Maximum throughput per container</a:t>
                      </a:r>
                    </a:p>
                  </a:txBody>
                  <a:tcPr/>
                </a:tc>
                <a:tc>
                  <a:txBody>
                    <a:bodyPr/>
                    <a:lstStyle/>
                    <a:p>
                      <a:r>
                        <a:rPr lang="en-US" sz="2800" dirty="0"/>
                        <a:t>5,000</a:t>
                      </a:r>
                    </a:p>
                  </a:txBody>
                  <a:tcPr/>
                </a:tc>
                <a:extLst>
                  <a:ext uri="{0D108BD9-81ED-4DB2-BD59-A6C34878D82A}">
                    <a16:rowId xmlns:a16="http://schemas.microsoft.com/office/drawing/2014/main" val="760571512"/>
                  </a:ext>
                </a:extLst>
              </a:tr>
              <a:tr h="370840">
                <a:tc>
                  <a:txBody>
                    <a:bodyPr/>
                    <a:lstStyle/>
                    <a:p>
                      <a:r>
                        <a:rPr lang="en-US" sz="2800" dirty="0"/>
                        <a:t>Maximum throughput shared-throughput database</a:t>
                      </a:r>
                    </a:p>
                  </a:txBody>
                  <a:tcPr/>
                </a:tc>
                <a:tc>
                  <a:txBody>
                    <a:bodyPr/>
                    <a:lstStyle/>
                    <a:p>
                      <a:r>
                        <a:rPr lang="en-US" sz="2800" dirty="0"/>
                        <a:t>20,000</a:t>
                      </a:r>
                    </a:p>
                  </a:txBody>
                  <a:tcPr/>
                </a:tc>
                <a:extLst>
                  <a:ext uri="{0D108BD9-81ED-4DB2-BD59-A6C34878D82A}">
                    <a16:rowId xmlns:a16="http://schemas.microsoft.com/office/drawing/2014/main" val="3713328883"/>
                  </a:ext>
                </a:extLst>
              </a:tr>
              <a:tr h="370840">
                <a:tc>
                  <a:txBody>
                    <a:bodyPr/>
                    <a:lstStyle/>
                    <a:p>
                      <a:r>
                        <a:rPr lang="en-US" sz="2800" dirty="0"/>
                        <a:t>Maximum total storage per account</a:t>
                      </a:r>
                    </a:p>
                  </a:txBody>
                  <a:tcPr/>
                </a:tc>
                <a:tc>
                  <a:txBody>
                    <a:bodyPr/>
                    <a:lstStyle/>
                    <a:p>
                      <a:r>
                        <a:rPr lang="en-US" sz="2800" dirty="0"/>
                        <a:t>10-Gb</a:t>
                      </a:r>
                    </a:p>
                  </a:txBody>
                  <a:tcPr/>
                </a:tc>
                <a:extLst>
                  <a:ext uri="{0D108BD9-81ED-4DB2-BD59-A6C34878D82A}">
                    <a16:rowId xmlns:a16="http://schemas.microsoft.com/office/drawing/2014/main" val="2575696509"/>
                  </a:ext>
                </a:extLst>
              </a:tr>
            </a:tbl>
          </a:graphicData>
        </a:graphic>
      </p:graphicFrame>
    </p:spTree>
    <p:extLst>
      <p:ext uri="{BB962C8B-B14F-4D97-AF65-F5344CB8AC3E}">
        <p14:creationId xmlns:p14="http://schemas.microsoft.com/office/powerpoint/2010/main" val="6390548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5A2952-945D-4DE6-87EF-4BD88A3B1B7B}"/>
              </a:ext>
            </a:extLst>
          </p:cNvPr>
          <p:cNvSpPr>
            <a:spLocks noGrp="1"/>
          </p:cNvSpPr>
          <p:nvPr>
            <p:ph type="title"/>
          </p:nvPr>
        </p:nvSpPr>
        <p:spPr/>
        <p:txBody>
          <a:bodyPr>
            <a:normAutofit fontScale="90000"/>
          </a:bodyPr>
          <a:lstStyle/>
          <a:p>
            <a:r>
              <a:rPr lang="en-US" dirty="0"/>
              <a:t>Azure Cosmos DB</a:t>
            </a:r>
          </a:p>
        </p:txBody>
      </p:sp>
      <p:pic>
        <p:nvPicPr>
          <p:cNvPr id="4" name="Picture 3">
            <a:extLst>
              <a:ext uri="{FF2B5EF4-FFF2-40B4-BE49-F238E27FC236}">
                <a16:creationId xmlns:a16="http://schemas.microsoft.com/office/drawing/2014/main" id="{B958F705-BFF1-4067-A707-50403C473B93}"/>
              </a:ext>
            </a:extLst>
          </p:cNvPr>
          <p:cNvPicPr>
            <a:picLocks noChangeAspect="1"/>
          </p:cNvPicPr>
          <p:nvPr/>
        </p:nvPicPr>
        <p:blipFill rotWithShape="1">
          <a:blip r:embed="rId3"/>
          <a:srcRect b="68768"/>
          <a:stretch/>
        </p:blipFill>
        <p:spPr>
          <a:xfrm>
            <a:off x="1133426" y="5547982"/>
            <a:ext cx="9925148" cy="1310018"/>
          </a:xfrm>
          <a:prstGeom prst="rect">
            <a:avLst/>
          </a:prstGeom>
        </p:spPr>
      </p:pic>
      <p:sp>
        <p:nvSpPr>
          <p:cNvPr id="5" name="Freeform: Shape 4">
            <a:extLst>
              <a:ext uri="{FF2B5EF4-FFF2-40B4-BE49-F238E27FC236}">
                <a16:creationId xmlns:a16="http://schemas.microsoft.com/office/drawing/2014/main" id="{019FD2BD-E9D2-4274-A077-C246ADE93A94}"/>
              </a:ext>
            </a:extLst>
          </p:cNvPr>
          <p:cNvSpPr/>
          <p:nvPr/>
        </p:nvSpPr>
        <p:spPr>
          <a:xfrm>
            <a:off x="1349" y="5144324"/>
            <a:ext cx="12189302" cy="17455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6" name="Group 5">
            <a:extLst>
              <a:ext uri="{FF2B5EF4-FFF2-40B4-BE49-F238E27FC236}">
                <a16:creationId xmlns:a16="http://schemas.microsoft.com/office/drawing/2014/main" id="{BE790365-79C4-4DBF-87C3-A09B345C44E4}"/>
              </a:ext>
            </a:extLst>
          </p:cNvPr>
          <p:cNvGrpSpPr/>
          <p:nvPr/>
        </p:nvGrpSpPr>
        <p:grpSpPr>
          <a:xfrm>
            <a:off x="9278176" y="6154848"/>
            <a:ext cx="223240" cy="433634"/>
            <a:chOff x="9576336" y="6019901"/>
            <a:chExt cx="223240" cy="433634"/>
          </a:xfrm>
        </p:grpSpPr>
        <p:sp>
          <p:nvSpPr>
            <p:cNvPr id="7" name="Freeform: Shape 411">
              <a:extLst>
                <a:ext uri="{FF2B5EF4-FFF2-40B4-BE49-F238E27FC236}">
                  <a16:creationId xmlns:a16="http://schemas.microsoft.com/office/drawing/2014/main" id="{EF1FBB39-E0E7-43F3-9B84-E83BFF78F507}"/>
                </a:ext>
              </a:extLst>
            </p:cNvPr>
            <p:cNvSpPr/>
            <p:nvPr/>
          </p:nvSpPr>
          <p:spPr>
            <a:xfrm>
              <a:off x="9620313"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8" name="Group 7">
              <a:extLst>
                <a:ext uri="{FF2B5EF4-FFF2-40B4-BE49-F238E27FC236}">
                  <a16:creationId xmlns:a16="http://schemas.microsoft.com/office/drawing/2014/main" id="{F848EAA4-6E49-479F-AD10-CA1218918BA9}"/>
                </a:ext>
              </a:extLst>
            </p:cNvPr>
            <p:cNvGrpSpPr/>
            <p:nvPr/>
          </p:nvGrpSpPr>
          <p:grpSpPr>
            <a:xfrm>
              <a:off x="9576336" y="6019901"/>
              <a:ext cx="223240" cy="357070"/>
              <a:chOff x="9523117" y="5842588"/>
              <a:chExt cx="329677" cy="527319"/>
            </a:xfrm>
          </p:grpSpPr>
          <p:sp>
            <p:nvSpPr>
              <p:cNvPr id="9" name="Oval 903">
                <a:extLst>
                  <a:ext uri="{FF2B5EF4-FFF2-40B4-BE49-F238E27FC236}">
                    <a16:creationId xmlns:a16="http://schemas.microsoft.com/office/drawing/2014/main" id="{282EE2C1-85C1-42E1-9CBE-335D18C830B2}"/>
                  </a:ext>
                </a:extLst>
              </p:cNvPr>
              <p:cNvSpPr/>
              <p:nvPr/>
            </p:nvSpPr>
            <p:spPr>
              <a:xfrm>
                <a:off x="9591504"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0" name="Freeform 5">
                <a:extLst>
                  <a:ext uri="{FF2B5EF4-FFF2-40B4-BE49-F238E27FC236}">
                    <a16:creationId xmlns:a16="http://schemas.microsoft.com/office/drawing/2014/main" id="{367A0A4B-6B6F-4CF9-88B9-56C22A3132C7}"/>
                  </a:ext>
                </a:extLst>
              </p:cNvPr>
              <p:cNvSpPr>
                <a:spLocks noEditPoints="1"/>
              </p:cNvSpPr>
              <p:nvPr/>
            </p:nvSpPr>
            <p:spPr bwMode="auto">
              <a:xfrm>
                <a:off x="9523117"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1" name="Group 10">
            <a:extLst>
              <a:ext uri="{FF2B5EF4-FFF2-40B4-BE49-F238E27FC236}">
                <a16:creationId xmlns:a16="http://schemas.microsoft.com/office/drawing/2014/main" id="{6C26B119-C7CC-4856-9B64-DA6D36BD394B}"/>
              </a:ext>
            </a:extLst>
          </p:cNvPr>
          <p:cNvGrpSpPr/>
          <p:nvPr/>
        </p:nvGrpSpPr>
        <p:grpSpPr>
          <a:xfrm>
            <a:off x="7468054" y="6382515"/>
            <a:ext cx="223240" cy="431604"/>
            <a:chOff x="7468054" y="6382515"/>
            <a:chExt cx="223240" cy="431604"/>
          </a:xfrm>
        </p:grpSpPr>
        <p:sp>
          <p:nvSpPr>
            <p:cNvPr id="12" name="Freeform: Shape 411">
              <a:extLst>
                <a:ext uri="{FF2B5EF4-FFF2-40B4-BE49-F238E27FC236}">
                  <a16:creationId xmlns:a16="http://schemas.microsoft.com/office/drawing/2014/main" id="{8CC65C03-E9BD-469C-943D-2EC54B28FCE0}"/>
                </a:ext>
              </a:extLst>
            </p:cNvPr>
            <p:cNvSpPr/>
            <p:nvPr/>
          </p:nvSpPr>
          <p:spPr>
            <a:xfrm>
              <a:off x="7512031" y="6678832"/>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3" name="Group 12">
              <a:extLst>
                <a:ext uri="{FF2B5EF4-FFF2-40B4-BE49-F238E27FC236}">
                  <a16:creationId xmlns:a16="http://schemas.microsoft.com/office/drawing/2014/main" id="{0EDAD203-42CD-4EED-BCBD-B3E6D2CC797C}"/>
                </a:ext>
              </a:extLst>
            </p:cNvPr>
            <p:cNvGrpSpPr/>
            <p:nvPr/>
          </p:nvGrpSpPr>
          <p:grpSpPr>
            <a:xfrm>
              <a:off x="7468054" y="6382515"/>
              <a:ext cx="223240" cy="357070"/>
              <a:chOff x="7414835" y="6205202"/>
              <a:chExt cx="329677" cy="527319"/>
            </a:xfrm>
          </p:grpSpPr>
          <p:sp>
            <p:nvSpPr>
              <p:cNvPr id="14" name="Oval 13">
                <a:extLst>
                  <a:ext uri="{FF2B5EF4-FFF2-40B4-BE49-F238E27FC236}">
                    <a16:creationId xmlns:a16="http://schemas.microsoft.com/office/drawing/2014/main" id="{4F6FACDD-571C-482C-81B9-489230477878}"/>
                  </a:ext>
                </a:extLst>
              </p:cNvPr>
              <p:cNvSpPr/>
              <p:nvPr/>
            </p:nvSpPr>
            <p:spPr>
              <a:xfrm>
                <a:off x="7483222" y="6265690"/>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5" name="Freeform 5">
                <a:extLst>
                  <a:ext uri="{FF2B5EF4-FFF2-40B4-BE49-F238E27FC236}">
                    <a16:creationId xmlns:a16="http://schemas.microsoft.com/office/drawing/2014/main" id="{F480C45F-3A5D-450E-8A8D-A3A1BF3C3080}"/>
                  </a:ext>
                </a:extLst>
              </p:cNvPr>
              <p:cNvSpPr>
                <a:spLocks noEditPoints="1"/>
              </p:cNvSpPr>
              <p:nvPr/>
            </p:nvSpPr>
            <p:spPr bwMode="auto">
              <a:xfrm>
                <a:off x="7414835" y="6205202"/>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6" name="Group 15">
            <a:extLst>
              <a:ext uri="{FF2B5EF4-FFF2-40B4-BE49-F238E27FC236}">
                <a16:creationId xmlns:a16="http://schemas.microsoft.com/office/drawing/2014/main" id="{CFDC69A2-F54D-41E8-BE7E-9EFA362E8C27}"/>
              </a:ext>
            </a:extLst>
          </p:cNvPr>
          <p:cNvGrpSpPr/>
          <p:nvPr/>
        </p:nvGrpSpPr>
        <p:grpSpPr>
          <a:xfrm>
            <a:off x="6207483" y="5803084"/>
            <a:ext cx="223240" cy="433634"/>
            <a:chOff x="6393022" y="6019901"/>
            <a:chExt cx="223240" cy="433634"/>
          </a:xfrm>
        </p:grpSpPr>
        <p:sp>
          <p:nvSpPr>
            <p:cNvPr id="17" name="Freeform: Shape 411">
              <a:extLst>
                <a:ext uri="{FF2B5EF4-FFF2-40B4-BE49-F238E27FC236}">
                  <a16:creationId xmlns:a16="http://schemas.microsoft.com/office/drawing/2014/main" id="{DBB02666-6E03-48F7-B154-6A6F8437170F}"/>
                </a:ext>
              </a:extLst>
            </p:cNvPr>
            <p:cNvSpPr/>
            <p:nvPr/>
          </p:nvSpPr>
          <p:spPr>
            <a:xfrm>
              <a:off x="6436999"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8" name="Group 17">
              <a:extLst>
                <a:ext uri="{FF2B5EF4-FFF2-40B4-BE49-F238E27FC236}">
                  <a16:creationId xmlns:a16="http://schemas.microsoft.com/office/drawing/2014/main" id="{9FF63FC4-B3E8-4901-B7DB-56AF614F21E1}"/>
                </a:ext>
              </a:extLst>
            </p:cNvPr>
            <p:cNvGrpSpPr/>
            <p:nvPr/>
          </p:nvGrpSpPr>
          <p:grpSpPr>
            <a:xfrm>
              <a:off x="6393022" y="6019901"/>
              <a:ext cx="223240" cy="357070"/>
              <a:chOff x="6339803" y="5842588"/>
              <a:chExt cx="329677" cy="527319"/>
            </a:xfrm>
          </p:grpSpPr>
          <p:sp>
            <p:nvSpPr>
              <p:cNvPr id="19" name="Oval 27">
                <a:extLst>
                  <a:ext uri="{FF2B5EF4-FFF2-40B4-BE49-F238E27FC236}">
                    <a16:creationId xmlns:a16="http://schemas.microsoft.com/office/drawing/2014/main" id="{6D48E8DD-2E56-46B5-9271-AC9E7CE46FDA}"/>
                  </a:ext>
                </a:extLst>
              </p:cNvPr>
              <p:cNvSpPr/>
              <p:nvPr/>
            </p:nvSpPr>
            <p:spPr>
              <a:xfrm>
                <a:off x="6408190"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0" name="Freeform 5">
                <a:extLst>
                  <a:ext uri="{FF2B5EF4-FFF2-40B4-BE49-F238E27FC236}">
                    <a16:creationId xmlns:a16="http://schemas.microsoft.com/office/drawing/2014/main" id="{74ED1E69-9C37-453B-BF77-002453F1CC2D}"/>
                  </a:ext>
                </a:extLst>
              </p:cNvPr>
              <p:cNvSpPr>
                <a:spLocks noEditPoints="1"/>
              </p:cNvSpPr>
              <p:nvPr/>
            </p:nvSpPr>
            <p:spPr bwMode="auto">
              <a:xfrm>
                <a:off x="6339803"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1" name="Group 20">
            <a:extLst>
              <a:ext uri="{FF2B5EF4-FFF2-40B4-BE49-F238E27FC236}">
                <a16:creationId xmlns:a16="http://schemas.microsoft.com/office/drawing/2014/main" id="{CF1B732E-1B61-45A1-86A5-6D77843EBC7A}"/>
              </a:ext>
            </a:extLst>
          </p:cNvPr>
          <p:cNvGrpSpPr/>
          <p:nvPr/>
        </p:nvGrpSpPr>
        <p:grpSpPr>
          <a:xfrm>
            <a:off x="2183561" y="6187406"/>
            <a:ext cx="223240" cy="450322"/>
            <a:chOff x="2418475" y="6242316"/>
            <a:chExt cx="223240" cy="450322"/>
          </a:xfrm>
        </p:grpSpPr>
        <p:sp>
          <p:nvSpPr>
            <p:cNvPr id="22" name="Freeform: Shape 411">
              <a:extLst>
                <a:ext uri="{FF2B5EF4-FFF2-40B4-BE49-F238E27FC236}">
                  <a16:creationId xmlns:a16="http://schemas.microsoft.com/office/drawing/2014/main" id="{82DDE473-01B0-4D7E-99EB-42342FB75C52}"/>
                </a:ext>
              </a:extLst>
            </p:cNvPr>
            <p:cNvSpPr/>
            <p:nvPr/>
          </p:nvSpPr>
          <p:spPr>
            <a:xfrm>
              <a:off x="2462452" y="6557351"/>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3" name="Group 22">
              <a:extLst>
                <a:ext uri="{FF2B5EF4-FFF2-40B4-BE49-F238E27FC236}">
                  <a16:creationId xmlns:a16="http://schemas.microsoft.com/office/drawing/2014/main" id="{F6F28992-E398-4D58-B44D-21F6C3897BEF}"/>
                </a:ext>
              </a:extLst>
            </p:cNvPr>
            <p:cNvGrpSpPr/>
            <p:nvPr/>
          </p:nvGrpSpPr>
          <p:grpSpPr>
            <a:xfrm>
              <a:off x="2418475" y="6242316"/>
              <a:ext cx="223240" cy="357070"/>
              <a:chOff x="2365256" y="6065003"/>
              <a:chExt cx="329677" cy="527319"/>
            </a:xfrm>
          </p:grpSpPr>
          <p:sp>
            <p:nvSpPr>
              <p:cNvPr id="24" name="Oval 6">
                <a:extLst>
                  <a:ext uri="{FF2B5EF4-FFF2-40B4-BE49-F238E27FC236}">
                    <a16:creationId xmlns:a16="http://schemas.microsoft.com/office/drawing/2014/main" id="{42D09A41-792F-44E4-AECE-394C0662F5F3}"/>
                  </a:ext>
                </a:extLst>
              </p:cNvPr>
              <p:cNvSpPr/>
              <p:nvPr/>
            </p:nvSpPr>
            <p:spPr>
              <a:xfrm>
                <a:off x="2433643" y="6144209"/>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5" name="Freeform 5">
                <a:extLst>
                  <a:ext uri="{FF2B5EF4-FFF2-40B4-BE49-F238E27FC236}">
                    <a16:creationId xmlns:a16="http://schemas.microsoft.com/office/drawing/2014/main" id="{976E44E7-2772-414B-B06C-442FBD389F47}"/>
                  </a:ext>
                </a:extLst>
              </p:cNvPr>
              <p:cNvSpPr>
                <a:spLocks noEditPoints="1"/>
              </p:cNvSpPr>
              <p:nvPr/>
            </p:nvSpPr>
            <p:spPr bwMode="auto">
              <a:xfrm>
                <a:off x="2365256" y="6065003"/>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sp>
        <p:nvSpPr>
          <p:cNvPr id="26" name="TextBox 25">
            <a:extLst>
              <a:ext uri="{FF2B5EF4-FFF2-40B4-BE49-F238E27FC236}">
                <a16:creationId xmlns:a16="http://schemas.microsoft.com/office/drawing/2014/main" id="{FD0399DF-7F33-4FD7-A509-EEFCDAEFAB8F}"/>
              </a:ext>
            </a:extLst>
          </p:cNvPr>
          <p:cNvSpPr txBox="1"/>
          <p:nvPr/>
        </p:nvSpPr>
        <p:spPr>
          <a:xfrm>
            <a:off x="2720860" y="1840808"/>
            <a:ext cx="7061199" cy="1754326"/>
          </a:xfrm>
          <a:prstGeom prst="rect">
            <a:avLst/>
          </a:prstGeom>
          <a:noFill/>
        </p:spPr>
        <p:txBody>
          <a:bodyPr wrap="square" rtlCol="0">
            <a:spAutoFit/>
          </a:bodyPr>
          <a:lstStyle/>
          <a:p>
            <a:pPr algn="ctr"/>
            <a:r>
              <a:rPr lang="en-US" sz="5400" b="1" dirty="0">
                <a:solidFill>
                  <a:srgbClr val="611C97"/>
                </a:solidFill>
              </a:rPr>
              <a:t>Five well-defined consistency models</a:t>
            </a:r>
          </a:p>
        </p:txBody>
      </p:sp>
      <p:sp>
        <p:nvSpPr>
          <p:cNvPr id="27" name="TextBox 26">
            <a:extLst>
              <a:ext uri="{FF2B5EF4-FFF2-40B4-BE49-F238E27FC236}">
                <a16:creationId xmlns:a16="http://schemas.microsoft.com/office/drawing/2014/main" id="{88731C1E-56EB-4424-93DC-52379823C2A9}"/>
              </a:ext>
            </a:extLst>
          </p:cNvPr>
          <p:cNvSpPr txBox="1"/>
          <p:nvPr/>
        </p:nvSpPr>
        <p:spPr>
          <a:xfrm>
            <a:off x="530669" y="5332684"/>
            <a:ext cx="111761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Turnkey global </a:t>
            </a:r>
            <a:b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distribution</a:t>
            </a:r>
          </a:p>
        </p:txBody>
      </p:sp>
      <p:sp>
        <p:nvSpPr>
          <p:cNvPr id="28" name="TextBox 27">
            <a:extLst>
              <a:ext uri="{FF2B5EF4-FFF2-40B4-BE49-F238E27FC236}">
                <a16:creationId xmlns:a16="http://schemas.microsoft.com/office/drawing/2014/main" id="{7C32F572-FD2C-4BA3-B7E0-9195B932829D}"/>
              </a:ext>
            </a:extLst>
          </p:cNvPr>
          <p:cNvSpPr txBox="1"/>
          <p:nvPr/>
        </p:nvSpPr>
        <p:spPr>
          <a:xfrm>
            <a:off x="2680893" y="4674126"/>
            <a:ext cx="166423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Elastic scale out </a:t>
            </a:r>
          </a:p>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of storage &amp; throughput</a:t>
            </a:r>
          </a:p>
        </p:txBody>
      </p:sp>
      <p:sp>
        <p:nvSpPr>
          <p:cNvPr id="29" name="TextBox 28">
            <a:extLst>
              <a:ext uri="{FF2B5EF4-FFF2-40B4-BE49-F238E27FC236}">
                <a16:creationId xmlns:a16="http://schemas.microsoft.com/office/drawing/2014/main" id="{C2EFD4ED-2DF6-4996-AD24-76B670B3B2ED}"/>
              </a:ext>
            </a:extLst>
          </p:cNvPr>
          <p:cNvSpPr txBox="1"/>
          <p:nvPr/>
        </p:nvSpPr>
        <p:spPr>
          <a:xfrm>
            <a:off x="5377741" y="4315190"/>
            <a:ext cx="164820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Guaranteed low latency </a:t>
            </a:r>
            <a:b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at the 99</a:t>
            </a:r>
            <a:r>
              <a:rPr kumimoji="0" lang="en-US" sz="1100" b="0" i="0" u="none" strike="noStrike" kern="0" cap="none" spc="0" normalizeH="0" baseline="3000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th</a:t>
            </a: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 percentile</a:t>
            </a:r>
          </a:p>
        </p:txBody>
      </p:sp>
      <p:sp>
        <p:nvSpPr>
          <p:cNvPr id="32" name="Text Placeholder 2">
            <a:extLst>
              <a:ext uri="{FF2B5EF4-FFF2-40B4-BE49-F238E27FC236}">
                <a16:creationId xmlns:a16="http://schemas.microsoft.com/office/drawing/2014/main" id="{31F3D0C3-5A25-4046-9407-66F41F733A0F}"/>
              </a:ext>
            </a:extLst>
          </p:cNvPr>
          <p:cNvSpPr>
            <a:spLocks noGrp="1"/>
          </p:cNvSpPr>
          <p:nvPr>
            <p:ph type="body" sz="quarter" idx="10"/>
          </p:nvPr>
        </p:nvSpPr>
        <p:spPr>
          <a:xfrm>
            <a:off x="368457" y="791498"/>
            <a:ext cx="12124531" cy="297655"/>
          </a:xfrm>
        </p:spPr>
        <p:txBody>
          <a:bodyPr>
            <a:normAutofit lnSpcReduction="10000"/>
          </a:bodyPr>
          <a:lstStyle/>
          <a:p>
            <a:r>
              <a:rPr lang="en-US" dirty="0">
                <a:solidFill>
                  <a:schemeClr val="bg1"/>
                </a:solidFill>
              </a:rPr>
              <a:t>A globally distributed, massively scalable, multi-model database service</a:t>
            </a:r>
          </a:p>
        </p:txBody>
      </p:sp>
    </p:spTree>
    <p:extLst>
      <p:ext uri="{BB962C8B-B14F-4D97-AF65-F5344CB8AC3E}">
        <p14:creationId xmlns:p14="http://schemas.microsoft.com/office/powerpoint/2010/main" val="2465103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72255-4505-4F1A-AC19-30323D11778C}"/>
              </a:ext>
            </a:extLst>
          </p:cNvPr>
          <p:cNvSpPr>
            <a:spLocks noGrp="1"/>
          </p:cNvSpPr>
          <p:nvPr>
            <p:ph type="title"/>
          </p:nvPr>
        </p:nvSpPr>
        <p:spPr/>
        <p:txBody>
          <a:bodyPr>
            <a:normAutofit fontScale="90000"/>
          </a:bodyPr>
          <a:lstStyle/>
          <a:p>
            <a:r>
              <a:rPr lang="en-US" dirty="0"/>
              <a:t>Service Quotas – Free Tier Account Limits</a:t>
            </a:r>
          </a:p>
        </p:txBody>
      </p:sp>
      <p:graphicFrame>
        <p:nvGraphicFramePr>
          <p:cNvPr id="4" name="Table 4">
            <a:extLst>
              <a:ext uri="{FF2B5EF4-FFF2-40B4-BE49-F238E27FC236}">
                <a16:creationId xmlns:a16="http://schemas.microsoft.com/office/drawing/2014/main" id="{646F6A52-A73E-4CFE-A7F4-7E5069DC6D89}"/>
              </a:ext>
            </a:extLst>
          </p:cNvPr>
          <p:cNvGraphicFramePr>
            <a:graphicFrameLocks noGrp="1"/>
          </p:cNvGraphicFramePr>
          <p:nvPr>
            <p:ph idx="1"/>
            <p:extLst>
              <p:ext uri="{D42A27DB-BD31-4B8C-83A1-F6EECF244321}">
                <p14:modId xmlns:p14="http://schemas.microsoft.com/office/powerpoint/2010/main" val="1064753154"/>
              </p:ext>
            </p:extLst>
          </p:nvPr>
        </p:nvGraphicFramePr>
        <p:xfrm>
          <a:off x="1124180" y="1011238"/>
          <a:ext cx="9913620" cy="5334000"/>
        </p:xfrm>
        <a:graphic>
          <a:graphicData uri="http://schemas.openxmlformats.org/drawingml/2006/table">
            <a:tbl>
              <a:tblPr firstRow="1" bandRow="1">
                <a:tableStyleId>{21E4AEA4-8DFA-4A89-87EB-49C32662AFE0}</a:tableStyleId>
              </a:tblPr>
              <a:tblGrid>
                <a:gridCol w="6462712">
                  <a:extLst>
                    <a:ext uri="{9D8B030D-6E8A-4147-A177-3AD203B41FA5}">
                      <a16:colId xmlns:a16="http://schemas.microsoft.com/office/drawing/2014/main" val="3781148235"/>
                    </a:ext>
                  </a:extLst>
                </a:gridCol>
                <a:gridCol w="3450908">
                  <a:extLst>
                    <a:ext uri="{9D8B030D-6E8A-4147-A177-3AD203B41FA5}">
                      <a16:colId xmlns:a16="http://schemas.microsoft.com/office/drawing/2014/main" val="940091633"/>
                    </a:ext>
                  </a:extLst>
                </a:gridCol>
              </a:tblGrid>
              <a:tr h="370840">
                <a:tc>
                  <a:txBody>
                    <a:bodyPr/>
                    <a:lstStyle/>
                    <a:p>
                      <a:r>
                        <a:rPr lang="en-US" sz="2800" dirty="0"/>
                        <a:t>Resource</a:t>
                      </a:r>
                    </a:p>
                  </a:txBody>
                  <a:tcPr/>
                </a:tc>
                <a:tc>
                  <a:txBody>
                    <a:bodyPr/>
                    <a:lstStyle/>
                    <a:p>
                      <a:r>
                        <a:rPr lang="en-US" sz="2800" dirty="0"/>
                        <a:t>Default Limit</a:t>
                      </a:r>
                    </a:p>
                  </a:txBody>
                  <a:tcPr/>
                </a:tc>
                <a:extLst>
                  <a:ext uri="{0D108BD9-81ED-4DB2-BD59-A6C34878D82A}">
                    <a16:rowId xmlns:a16="http://schemas.microsoft.com/office/drawing/2014/main" val="1381417852"/>
                  </a:ext>
                </a:extLst>
              </a:tr>
              <a:tr h="370840">
                <a:tc>
                  <a:txBody>
                    <a:bodyPr/>
                    <a:lstStyle/>
                    <a:p>
                      <a:r>
                        <a:rPr lang="en-US" sz="2800" dirty="0"/>
                        <a:t>Number of free tier accounts per Azure subscription</a:t>
                      </a:r>
                    </a:p>
                  </a:txBody>
                  <a:tcPr/>
                </a:tc>
                <a:tc>
                  <a:txBody>
                    <a:bodyPr/>
                    <a:lstStyle/>
                    <a:p>
                      <a:r>
                        <a:rPr lang="en-US" sz="2800" dirty="0"/>
                        <a:t>1</a:t>
                      </a:r>
                    </a:p>
                  </a:txBody>
                  <a:tcPr/>
                </a:tc>
                <a:extLst>
                  <a:ext uri="{0D108BD9-81ED-4DB2-BD59-A6C34878D82A}">
                    <a16:rowId xmlns:a16="http://schemas.microsoft.com/office/drawing/2014/main" val="1848413284"/>
                  </a:ext>
                </a:extLst>
              </a:tr>
              <a:tr h="370840">
                <a:tc>
                  <a:txBody>
                    <a:bodyPr/>
                    <a:lstStyle/>
                    <a:p>
                      <a:r>
                        <a:rPr lang="en-US" sz="2800" dirty="0"/>
                        <a:t>Duration of free-tier discount</a:t>
                      </a:r>
                    </a:p>
                  </a:txBody>
                  <a:tcPr/>
                </a:tc>
                <a:tc>
                  <a:txBody>
                    <a:bodyPr/>
                    <a:lstStyle/>
                    <a:p>
                      <a:r>
                        <a:rPr lang="en-US" sz="2800" dirty="0"/>
                        <a:t>Lifetime of the account</a:t>
                      </a:r>
                    </a:p>
                  </a:txBody>
                  <a:tcPr/>
                </a:tc>
                <a:extLst>
                  <a:ext uri="{0D108BD9-81ED-4DB2-BD59-A6C34878D82A}">
                    <a16:rowId xmlns:a16="http://schemas.microsoft.com/office/drawing/2014/main" val="26689160"/>
                  </a:ext>
                </a:extLst>
              </a:tr>
              <a:tr h="370840">
                <a:tc>
                  <a:txBody>
                    <a:bodyPr/>
                    <a:lstStyle/>
                    <a:p>
                      <a:r>
                        <a:rPr lang="en-US" sz="2800" dirty="0"/>
                        <a:t>Maximum RU/s for free</a:t>
                      </a:r>
                    </a:p>
                  </a:txBody>
                  <a:tcPr/>
                </a:tc>
                <a:tc>
                  <a:txBody>
                    <a:bodyPr/>
                    <a:lstStyle/>
                    <a:p>
                      <a:r>
                        <a:rPr lang="en-US" sz="2800" dirty="0"/>
                        <a:t>400 RU/s</a:t>
                      </a:r>
                    </a:p>
                  </a:txBody>
                  <a:tcPr/>
                </a:tc>
                <a:extLst>
                  <a:ext uri="{0D108BD9-81ED-4DB2-BD59-A6C34878D82A}">
                    <a16:rowId xmlns:a16="http://schemas.microsoft.com/office/drawing/2014/main" val="760571512"/>
                  </a:ext>
                </a:extLst>
              </a:tr>
              <a:tr h="370840">
                <a:tc>
                  <a:txBody>
                    <a:bodyPr/>
                    <a:lstStyle/>
                    <a:p>
                      <a:r>
                        <a:rPr lang="en-US" sz="2800" dirty="0"/>
                        <a:t>Maximum storage for free</a:t>
                      </a:r>
                    </a:p>
                  </a:txBody>
                  <a:tcPr/>
                </a:tc>
                <a:tc>
                  <a:txBody>
                    <a:bodyPr/>
                    <a:lstStyle/>
                    <a:p>
                      <a:r>
                        <a:rPr lang="en-US" sz="2800" dirty="0"/>
                        <a:t>5-Gb</a:t>
                      </a:r>
                    </a:p>
                  </a:txBody>
                  <a:tcPr/>
                </a:tc>
                <a:extLst>
                  <a:ext uri="{0D108BD9-81ED-4DB2-BD59-A6C34878D82A}">
                    <a16:rowId xmlns:a16="http://schemas.microsoft.com/office/drawing/2014/main" val="3713328883"/>
                  </a:ext>
                </a:extLst>
              </a:tr>
              <a:tr h="370840">
                <a:tc>
                  <a:txBody>
                    <a:bodyPr/>
                    <a:lstStyle/>
                    <a:p>
                      <a:r>
                        <a:rPr lang="en-US" sz="2800" dirty="0"/>
                        <a:t>Maximum number of shared throughput databases</a:t>
                      </a:r>
                    </a:p>
                  </a:txBody>
                  <a:tcPr/>
                </a:tc>
                <a:tc>
                  <a:txBody>
                    <a:bodyPr/>
                    <a:lstStyle/>
                    <a:p>
                      <a:r>
                        <a:rPr lang="en-US" sz="2800" dirty="0"/>
                        <a:t>5</a:t>
                      </a:r>
                    </a:p>
                  </a:txBody>
                  <a:tcPr/>
                </a:tc>
                <a:extLst>
                  <a:ext uri="{0D108BD9-81ED-4DB2-BD59-A6C34878D82A}">
                    <a16:rowId xmlns:a16="http://schemas.microsoft.com/office/drawing/2014/main" val="2575696509"/>
                  </a:ext>
                </a:extLst>
              </a:tr>
              <a:tr h="370840">
                <a:tc>
                  <a:txBody>
                    <a:bodyPr/>
                    <a:lstStyle/>
                    <a:p>
                      <a:r>
                        <a:rPr lang="en-US" sz="2800" dirty="0"/>
                        <a:t>Maximum number of containers in a shared throughput database</a:t>
                      </a:r>
                    </a:p>
                  </a:txBody>
                  <a:tcPr/>
                </a:tc>
                <a:tc>
                  <a:txBody>
                    <a:bodyPr/>
                    <a:lstStyle/>
                    <a:p>
                      <a:r>
                        <a:rPr lang="en-US" sz="2800" dirty="0"/>
                        <a:t>25</a:t>
                      </a:r>
                    </a:p>
                  </a:txBody>
                  <a:tcPr/>
                </a:tc>
                <a:extLst>
                  <a:ext uri="{0D108BD9-81ED-4DB2-BD59-A6C34878D82A}">
                    <a16:rowId xmlns:a16="http://schemas.microsoft.com/office/drawing/2014/main" val="3473510879"/>
                  </a:ext>
                </a:extLst>
              </a:tr>
            </a:tbl>
          </a:graphicData>
        </a:graphic>
      </p:graphicFrame>
    </p:spTree>
    <p:extLst>
      <p:ext uri="{BB962C8B-B14F-4D97-AF65-F5344CB8AC3E}">
        <p14:creationId xmlns:p14="http://schemas.microsoft.com/office/powerpoint/2010/main" val="341508818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839857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3AA424-76F3-4B46-93F8-B44593A86783}"/>
              </a:ext>
            </a:extLst>
          </p:cNvPr>
          <p:cNvSpPr>
            <a:spLocks noGrp="1"/>
          </p:cNvSpPr>
          <p:nvPr>
            <p:ph type="title"/>
          </p:nvPr>
        </p:nvSpPr>
        <p:spPr/>
        <p:txBody>
          <a:bodyPr>
            <a:normAutofit fontScale="90000"/>
          </a:bodyPr>
          <a:lstStyle/>
          <a:p>
            <a:r>
              <a:rPr lang="en-US" dirty="0"/>
              <a:t>Change Feed</a:t>
            </a:r>
          </a:p>
        </p:txBody>
      </p:sp>
      <p:pic>
        <p:nvPicPr>
          <p:cNvPr id="3" name="Content Placeholder 5">
            <a:extLst>
              <a:ext uri="{FF2B5EF4-FFF2-40B4-BE49-F238E27FC236}">
                <a16:creationId xmlns:a16="http://schemas.microsoft.com/office/drawing/2014/main" id="{B0B36D56-F27E-47E0-97B3-C662CFBE0A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9094" y="1512890"/>
            <a:ext cx="11173811" cy="3272589"/>
          </a:xfrm>
          <a:prstGeom prst="rect">
            <a:avLst/>
          </a:prstGeom>
        </p:spPr>
      </p:pic>
    </p:spTree>
    <p:extLst>
      <p:ext uri="{BB962C8B-B14F-4D97-AF65-F5344CB8AC3E}">
        <p14:creationId xmlns:p14="http://schemas.microsoft.com/office/powerpoint/2010/main" val="391333299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BEB08B-37A4-4134-9BC1-C56418090BC1}"/>
              </a:ext>
            </a:extLst>
          </p:cNvPr>
          <p:cNvSpPr>
            <a:spLocks noGrp="1"/>
          </p:cNvSpPr>
          <p:nvPr>
            <p:ph type="title"/>
          </p:nvPr>
        </p:nvSpPr>
        <p:spPr/>
        <p:txBody>
          <a:bodyPr>
            <a:normAutofit fontScale="90000"/>
          </a:bodyPr>
          <a:lstStyle/>
          <a:p>
            <a:r>
              <a:rPr lang="en-US" dirty="0"/>
              <a:t>Change Feed</a:t>
            </a:r>
          </a:p>
        </p:txBody>
      </p:sp>
      <p:sp>
        <p:nvSpPr>
          <p:cNvPr id="12" name="Rectangle: Rounded Corners 11">
            <a:extLst>
              <a:ext uri="{FF2B5EF4-FFF2-40B4-BE49-F238E27FC236}">
                <a16:creationId xmlns:a16="http://schemas.microsoft.com/office/drawing/2014/main" id="{C19DBB1C-7FAB-4AC4-B2BB-40D43EEB3162}"/>
              </a:ext>
            </a:extLst>
          </p:cNvPr>
          <p:cNvSpPr/>
          <p:nvPr/>
        </p:nvSpPr>
        <p:spPr>
          <a:xfrm>
            <a:off x="3879850" y="2294948"/>
            <a:ext cx="4432300" cy="2268104"/>
          </a:xfrm>
          <a:prstGeom prst="round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Montserrat SemiBold" panose="00000700000000000000" pitchFamily="2" charset="0"/>
              </a:rPr>
              <a:t>Enabled by default</a:t>
            </a:r>
          </a:p>
        </p:txBody>
      </p:sp>
    </p:spTree>
    <p:extLst>
      <p:ext uri="{BB962C8B-B14F-4D97-AF65-F5344CB8AC3E}">
        <p14:creationId xmlns:p14="http://schemas.microsoft.com/office/powerpoint/2010/main" val="145578833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BEB08B-37A4-4134-9BC1-C56418090BC1}"/>
              </a:ext>
            </a:extLst>
          </p:cNvPr>
          <p:cNvSpPr>
            <a:spLocks noGrp="1"/>
          </p:cNvSpPr>
          <p:nvPr>
            <p:ph type="title"/>
          </p:nvPr>
        </p:nvSpPr>
        <p:spPr/>
        <p:txBody>
          <a:bodyPr>
            <a:normAutofit fontScale="90000"/>
          </a:bodyPr>
          <a:lstStyle/>
          <a:p>
            <a:r>
              <a:rPr lang="en-US" dirty="0"/>
              <a:t>Change Feed</a:t>
            </a:r>
          </a:p>
        </p:txBody>
      </p:sp>
      <p:sp>
        <p:nvSpPr>
          <p:cNvPr id="12" name="Rectangle: Rounded Corners 11">
            <a:extLst>
              <a:ext uri="{FF2B5EF4-FFF2-40B4-BE49-F238E27FC236}">
                <a16:creationId xmlns:a16="http://schemas.microsoft.com/office/drawing/2014/main" id="{C19DBB1C-7FAB-4AC4-B2BB-40D43EEB3162}"/>
              </a:ext>
            </a:extLst>
          </p:cNvPr>
          <p:cNvSpPr/>
          <p:nvPr/>
        </p:nvSpPr>
        <p:spPr>
          <a:xfrm>
            <a:off x="3879850" y="2294948"/>
            <a:ext cx="4432300" cy="2268104"/>
          </a:xfrm>
          <a:prstGeom prst="round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Montserrat SemiBold" panose="00000700000000000000" pitchFamily="2" charset="0"/>
              </a:rPr>
              <a:t>Enabled by default</a:t>
            </a:r>
          </a:p>
        </p:txBody>
      </p:sp>
    </p:spTree>
    <p:extLst>
      <p:ext uri="{BB962C8B-B14F-4D97-AF65-F5344CB8AC3E}">
        <p14:creationId xmlns:p14="http://schemas.microsoft.com/office/powerpoint/2010/main" val="3223913736"/>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0 0 L -0.33229 -0.21296 " pathEditMode="relative" rAng="0" ptsTypes="AA">
                                      <p:cBhvr>
                                        <p:cTn id="6" dur="500" fill="hold"/>
                                        <p:tgtEl>
                                          <p:spTgt spid="12"/>
                                        </p:tgtEl>
                                        <p:attrNameLst>
                                          <p:attrName>ppt_x</p:attrName>
                                          <p:attrName>ppt_y</p:attrName>
                                        </p:attrNameLst>
                                      </p:cBhvr>
                                      <p:rCtr x="-16615" y="-1064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BEB08B-37A4-4134-9BC1-C56418090BC1}"/>
              </a:ext>
            </a:extLst>
          </p:cNvPr>
          <p:cNvSpPr>
            <a:spLocks noGrp="1"/>
          </p:cNvSpPr>
          <p:nvPr>
            <p:ph type="title"/>
          </p:nvPr>
        </p:nvSpPr>
        <p:spPr/>
        <p:txBody>
          <a:bodyPr>
            <a:normAutofit fontScale="90000"/>
          </a:bodyPr>
          <a:lstStyle/>
          <a:p>
            <a:r>
              <a:rPr lang="en-US" dirty="0"/>
              <a:t>Change Feed</a:t>
            </a:r>
          </a:p>
        </p:txBody>
      </p:sp>
      <p:sp>
        <p:nvSpPr>
          <p:cNvPr id="3" name="Rectangle: Rounded Corners 2">
            <a:extLst>
              <a:ext uri="{FF2B5EF4-FFF2-40B4-BE49-F238E27FC236}">
                <a16:creationId xmlns:a16="http://schemas.microsoft.com/office/drawing/2014/main" id="{CF3D42E5-6070-4862-93B6-F393109950A3}"/>
              </a:ext>
            </a:extLst>
          </p:cNvPr>
          <p:cNvSpPr/>
          <p:nvPr/>
        </p:nvSpPr>
        <p:spPr>
          <a:xfrm>
            <a:off x="293254" y="1110096"/>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Enabled by default</a:t>
            </a:r>
          </a:p>
        </p:txBody>
      </p:sp>
      <p:sp>
        <p:nvSpPr>
          <p:cNvPr id="12" name="Rectangle: Rounded Corners 11">
            <a:extLst>
              <a:ext uri="{FF2B5EF4-FFF2-40B4-BE49-F238E27FC236}">
                <a16:creationId xmlns:a16="http://schemas.microsoft.com/office/drawing/2014/main" id="{C19DBB1C-7FAB-4AC4-B2BB-40D43EEB3162}"/>
              </a:ext>
            </a:extLst>
          </p:cNvPr>
          <p:cNvSpPr/>
          <p:nvPr/>
        </p:nvSpPr>
        <p:spPr>
          <a:xfrm>
            <a:off x="3879850" y="2294948"/>
            <a:ext cx="4432300" cy="2268104"/>
          </a:xfrm>
          <a:prstGeom prst="round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Montserrat SemiBold" panose="00000700000000000000" pitchFamily="2" charset="0"/>
              </a:rPr>
              <a:t>Includes insert and update operations</a:t>
            </a:r>
          </a:p>
        </p:txBody>
      </p:sp>
    </p:spTree>
    <p:extLst>
      <p:ext uri="{BB962C8B-B14F-4D97-AF65-F5344CB8AC3E}">
        <p14:creationId xmlns:p14="http://schemas.microsoft.com/office/powerpoint/2010/main" val="2924648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BEB08B-37A4-4134-9BC1-C56418090BC1}"/>
              </a:ext>
            </a:extLst>
          </p:cNvPr>
          <p:cNvSpPr>
            <a:spLocks noGrp="1"/>
          </p:cNvSpPr>
          <p:nvPr>
            <p:ph type="title"/>
          </p:nvPr>
        </p:nvSpPr>
        <p:spPr/>
        <p:txBody>
          <a:bodyPr>
            <a:normAutofit fontScale="90000"/>
          </a:bodyPr>
          <a:lstStyle/>
          <a:p>
            <a:r>
              <a:rPr lang="en-US" dirty="0"/>
              <a:t>Change Feed</a:t>
            </a:r>
          </a:p>
        </p:txBody>
      </p:sp>
      <p:sp>
        <p:nvSpPr>
          <p:cNvPr id="12" name="Rectangle: Rounded Corners 11">
            <a:extLst>
              <a:ext uri="{FF2B5EF4-FFF2-40B4-BE49-F238E27FC236}">
                <a16:creationId xmlns:a16="http://schemas.microsoft.com/office/drawing/2014/main" id="{C19DBB1C-7FAB-4AC4-B2BB-40D43EEB3162}"/>
              </a:ext>
            </a:extLst>
          </p:cNvPr>
          <p:cNvSpPr/>
          <p:nvPr/>
        </p:nvSpPr>
        <p:spPr>
          <a:xfrm>
            <a:off x="3879850" y="2294948"/>
            <a:ext cx="4432300" cy="2268104"/>
          </a:xfrm>
          <a:prstGeom prst="round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Montserrat SemiBold" panose="00000700000000000000" pitchFamily="2" charset="0"/>
              </a:rPr>
              <a:t>Includes insert and update operations</a:t>
            </a:r>
          </a:p>
        </p:txBody>
      </p:sp>
      <p:sp>
        <p:nvSpPr>
          <p:cNvPr id="3" name="Rectangle: Rounded Corners 2">
            <a:extLst>
              <a:ext uri="{FF2B5EF4-FFF2-40B4-BE49-F238E27FC236}">
                <a16:creationId xmlns:a16="http://schemas.microsoft.com/office/drawing/2014/main" id="{18F56BBA-52C2-41E3-B70C-7262BED88B2E}"/>
              </a:ext>
            </a:extLst>
          </p:cNvPr>
          <p:cNvSpPr/>
          <p:nvPr/>
        </p:nvSpPr>
        <p:spPr>
          <a:xfrm>
            <a:off x="293254" y="1110096"/>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Enabled by default</a:t>
            </a:r>
          </a:p>
        </p:txBody>
      </p:sp>
    </p:spTree>
    <p:extLst>
      <p:ext uri="{BB962C8B-B14F-4D97-AF65-F5344CB8AC3E}">
        <p14:creationId xmlns:p14="http://schemas.microsoft.com/office/powerpoint/2010/main" val="1766135921"/>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0 0 L 0 -0.22037 " pathEditMode="relative" rAng="0" ptsTypes="AA">
                                      <p:cBhvr>
                                        <p:cTn id="6" dur="500" fill="hold"/>
                                        <p:tgtEl>
                                          <p:spTgt spid="12"/>
                                        </p:tgtEl>
                                        <p:attrNameLst>
                                          <p:attrName>ppt_x</p:attrName>
                                          <p:attrName>ppt_y</p:attrName>
                                        </p:attrNameLst>
                                      </p:cBhvr>
                                      <p:rCtr x="0" y="-1101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BEB08B-37A4-4134-9BC1-C56418090BC1}"/>
              </a:ext>
            </a:extLst>
          </p:cNvPr>
          <p:cNvSpPr>
            <a:spLocks noGrp="1"/>
          </p:cNvSpPr>
          <p:nvPr>
            <p:ph type="title"/>
          </p:nvPr>
        </p:nvSpPr>
        <p:spPr/>
        <p:txBody>
          <a:bodyPr>
            <a:normAutofit fontScale="90000"/>
          </a:bodyPr>
          <a:lstStyle/>
          <a:p>
            <a:r>
              <a:rPr lang="en-US" dirty="0"/>
              <a:t>Change Feed</a:t>
            </a:r>
          </a:p>
        </p:txBody>
      </p:sp>
      <p:sp>
        <p:nvSpPr>
          <p:cNvPr id="3" name="Rectangle: Rounded Corners 2">
            <a:extLst>
              <a:ext uri="{FF2B5EF4-FFF2-40B4-BE49-F238E27FC236}">
                <a16:creationId xmlns:a16="http://schemas.microsoft.com/office/drawing/2014/main" id="{CF3D42E5-6070-4862-93B6-F393109950A3}"/>
              </a:ext>
            </a:extLst>
          </p:cNvPr>
          <p:cNvSpPr/>
          <p:nvPr/>
        </p:nvSpPr>
        <p:spPr>
          <a:xfrm>
            <a:off x="293254" y="1110096"/>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Enabled by default</a:t>
            </a:r>
          </a:p>
        </p:txBody>
      </p:sp>
      <p:sp>
        <p:nvSpPr>
          <p:cNvPr id="4" name="Rectangle: Rounded Corners 3">
            <a:extLst>
              <a:ext uri="{FF2B5EF4-FFF2-40B4-BE49-F238E27FC236}">
                <a16:creationId xmlns:a16="http://schemas.microsoft.com/office/drawing/2014/main" id="{0C941894-ADFB-4803-9D80-D9E6225FB403}"/>
              </a:ext>
            </a:extLst>
          </p:cNvPr>
          <p:cNvSpPr/>
          <p:nvPr/>
        </p:nvSpPr>
        <p:spPr>
          <a:xfrm>
            <a:off x="4394200" y="1110096"/>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Includes insert and update operations</a:t>
            </a:r>
          </a:p>
        </p:txBody>
      </p:sp>
      <p:sp>
        <p:nvSpPr>
          <p:cNvPr id="12" name="Rectangle: Rounded Corners 11">
            <a:extLst>
              <a:ext uri="{FF2B5EF4-FFF2-40B4-BE49-F238E27FC236}">
                <a16:creationId xmlns:a16="http://schemas.microsoft.com/office/drawing/2014/main" id="{C19DBB1C-7FAB-4AC4-B2BB-40D43EEB3162}"/>
              </a:ext>
            </a:extLst>
          </p:cNvPr>
          <p:cNvSpPr/>
          <p:nvPr/>
        </p:nvSpPr>
        <p:spPr>
          <a:xfrm>
            <a:off x="3879850" y="2294948"/>
            <a:ext cx="4432300" cy="2268104"/>
          </a:xfrm>
          <a:prstGeom prst="round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Montserrat SemiBold" panose="00000700000000000000" pitchFamily="2" charset="0"/>
              </a:rPr>
              <a:t>Each change appears exactly once</a:t>
            </a:r>
          </a:p>
        </p:txBody>
      </p:sp>
    </p:spTree>
    <p:extLst>
      <p:ext uri="{BB962C8B-B14F-4D97-AF65-F5344CB8AC3E}">
        <p14:creationId xmlns:p14="http://schemas.microsoft.com/office/powerpoint/2010/main" val="3546674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BEB08B-37A4-4134-9BC1-C56418090BC1}"/>
              </a:ext>
            </a:extLst>
          </p:cNvPr>
          <p:cNvSpPr>
            <a:spLocks noGrp="1"/>
          </p:cNvSpPr>
          <p:nvPr>
            <p:ph type="title"/>
          </p:nvPr>
        </p:nvSpPr>
        <p:spPr/>
        <p:txBody>
          <a:bodyPr>
            <a:normAutofit fontScale="90000"/>
          </a:bodyPr>
          <a:lstStyle/>
          <a:p>
            <a:r>
              <a:rPr lang="en-US" dirty="0"/>
              <a:t>Change Feed</a:t>
            </a:r>
          </a:p>
        </p:txBody>
      </p:sp>
      <p:sp>
        <p:nvSpPr>
          <p:cNvPr id="3" name="Rectangle: Rounded Corners 2">
            <a:extLst>
              <a:ext uri="{FF2B5EF4-FFF2-40B4-BE49-F238E27FC236}">
                <a16:creationId xmlns:a16="http://schemas.microsoft.com/office/drawing/2014/main" id="{18F56BBA-52C2-41E3-B70C-7262BED88B2E}"/>
              </a:ext>
            </a:extLst>
          </p:cNvPr>
          <p:cNvSpPr/>
          <p:nvPr/>
        </p:nvSpPr>
        <p:spPr>
          <a:xfrm>
            <a:off x="293254" y="1110096"/>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Enabled by default</a:t>
            </a:r>
          </a:p>
        </p:txBody>
      </p:sp>
      <p:sp>
        <p:nvSpPr>
          <p:cNvPr id="4" name="Rectangle: Rounded Corners 3">
            <a:extLst>
              <a:ext uri="{FF2B5EF4-FFF2-40B4-BE49-F238E27FC236}">
                <a16:creationId xmlns:a16="http://schemas.microsoft.com/office/drawing/2014/main" id="{DC1C2234-9795-4CD6-9425-3022CF8A2223}"/>
              </a:ext>
            </a:extLst>
          </p:cNvPr>
          <p:cNvSpPr/>
          <p:nvPr/>
        </p:nvSpPr>
        <p:spPr>
          <a:xfrm>
            <a:off x="4394200" y="1110096"/>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Includes insert and update operations</a:t>
            </a:r>
          </a:p>
        </p:txBody>
      </p:sp>
      <p:sp>
        <p:nvSpPr>
          <p:cNvPr id="12" name="Rectangle: Rounded Corners 11">
            <a:extLst>
              <a:ext uri="{FF2B5EF4-FFF2-40B4-BE49-F238E27FC236}">
                <a16:creationId xmlns:a16="http://schemas.microsoft.com/office/drawing/2014/main" id="{C19DBB1C-7FAB-4AC4-B2BB-40D43EEB3162}"/>
              </a:ext>
            </a:extLst>
          </p:cNvPr>
          <p:cNvSpPr/>
          <p:nvPr/>
        </p:nvSpPr>
        <p:spPr>
          <a:xfrm>
            <a:off x="3879850" y="2294948"/>
            <a:ext cx="4432300" cy="2268104"/>
          </a:xfrm>
          <a:prstGeom prst="round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Montserrat SemiBold" panose="00000700000000000000" pitchFamily="2" charset="0"/>
              </a:rPr>
              <a:t>Each change appears exactly once</a:t>
            </a:r>
          </a:p>
        </p:txBody>
      </p:sp>
    </p:spTree>
    <p:extLst>
      <p:ext uri="{BB962C8B-B14F-4D97-AF65-F5344CB8AC3E}">
        <p14:creationId xmlns:p14="http://schemas.microsoft.com/office/powerpoint/2010/main" val="2413432195"/>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0 0 L 0.32813 -0.23333 " pathEditMode="relative" rAng="0" ptsTypes="AA">
                                      <p:cBhvr>
                                        <p:cTn id="6" dur="500" fill="hold"/>
                                        <p:tgtEl>
                                          <p:spTgt spid="12"/>
                                        </p:tgtEl>
                                        <p:attrNameLst>
                                          <p:attrName>ppt_x</p:attrName>
                                          <p:attrName>ppt_y</p:attrName>
                                        </p:attrNameLst>
                                      </p:cBhvr>
                                      <p:rCtr x="16406" y="-1166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BEB08B-37A4-4134-9BC1-C56418090BC1}"/>
              </a:ext>
            </a:extLst>
          </p:cNvPr>
          <p:cNvSpPr>
            <a:spLocks noGrp="1"/>
          </p:cNvSpPr>
          <p:nvPr>
            <p:ph type="title"/>
          </p:nvPr>
        </p:nvSpPr>
        <p:spPr/>
        <p:txBody>
          <a:bodyPr>
            <a:normAutofit fontScale="90000"/>
          </a:bodyPr>
          <a:lstStyle/>
          <a:p>
            <a:r>
              <a:rPr lang="en-US" dirty="0"/>
              <a:t>Change Feed</a:t>
            </a:r>
          </a:p>
        </p:txBody>
      </p:sp>
      <p:sp>
        <p:nvSpPr>
          <p:cNvPr id="3" name="Rectangle: Rounded Corners 2">
            <a:extLst>
              <a:ext uri="{FF2B5EF4-FFF2-40B4-BE49-F238E27FC236}">
                <a16:creationId xmlns:a16="http://schemas.microsoft.com/office/drawing/2014/main" id="{CF3D42E5-6070-4862-93B6-F393109950A3}"/>
              </a:ext>
            </a:extLst>
          </p:cNvPr>
          <p:cNvSpPr/>
          <p:nvPr/>
        </p:nvSpPr>
        <p:spPr>
          <a:xfrm>
            <a:off x="293254" y="1110096"/>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Enabled by default</a:t>
            </a:r>
          </a:p>
        </p:txBody>
      </p:sp>
      <p:sp>
        <p:nvSpPr>
          <p:cNvPr id="4" name="Rectangle: Rounded Corners 3">
            <a:extLst>
              <a:ext uri="{FF2B5EF4-FFF2-40B4-BE49-F238E27FC236}">
                <a16:creationId xmlns:a16="http://schemas.microsoft.com/office/drawing/2014/main" id="{0C941894-ADFB-4803-9D80-D9E6225FB403}"/>
              </a:ext>
            </a:extLst>
          </p:cNvPr>
          <p:cNvSpPr/>
          <p:nvPr/>
        </p:nvSpPr>
        <p:spPr>
          <a:xfrm>
            <a:off x="4394200" y="1110096"/>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Includes insert and update operations</a:t>
            </a:r>
          </a:p>
        </p:txBody>
      </p:sp>
      <p:sp>
        <p:nvSpPr>
          <p:cNvPr id="12" name="Rectangle: Rounded Corners 11">
            <a:extLst>
              <a:ext uri="{FF2B5EF4-FFF2-40B4-BE49-F238E27FC236}">
                <a16:creationId xmlns:a16="http://schemas.microsoft.com/office/drawing/2014/main" id="{C19DBB1C-7FAB-4AC4-B2BB-40D43EEB3162}"/>
              </a:ext>
            </a:extLst>
          </p:cNvPr>
          <p:cNvSpPr/>
          <p:nvPr/>
        </p:nvSpPr>
        <p:spPr>
          <a:xfrm>
            <a:off x="3879850" y="2294948"/>
            <a:ext cx="4432300" cy="2268104"/>
          </a:xfrm>
          <a:prstGeom prst="round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Montserrat SemiBold" panose="00000700000000000000" pitchFamily="2" charset="0"/>
              </a:rPr>
              <a:t>Clients manage checkpointing logic</a:t>
            </a:r>
          </a:p>
        </p:txBody>
      </p:sp>
      <p:sp>
        <p:nvSpPr>
          <p:cNvPr id="5" name="Rectangle: Rounded Corners 4">
            <a:extLst>
              <a:ext uri="{FF2B5EF4-FFF2-40B4-BE49-F238E27FC236}">
                <a16:creationId xmlns:a16="http://schemas.microsoft.com/office/drawing/2014/main" id="{098C7BEF-255E-4BA6-B31E-4D909E6890B8}"/>
              </a:ext>
            </a:extLst>
          </p:cNvPr>
          <p:cNvSpPr/>
          <p:nvPr/>
        </p:nvSpPr>
        <p:spPr>
          <a:xfrm>
            <a:off x="8312150" y="1077192"/>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Each change appears exactly once</a:t>
            </a:r>
          </a:p>
        </p:txBody>
      </p:sp>
    </p:spTree>
    <p:extLst>
      <p:ext uri="{BB962C8B-B14F-4D97-AF65-F5344CB8AC3E}">
        <p14:creationId xmlns:p14="http://schemas.microsoft.com/office/powerpoint/2010/main" val="189992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5A2952-945D-4DE6-87EF-4BD88A3B1B7B}"/>
              </a:ext>
            </a:extLst>
          </p:cNvPr>
          <p:cNvSpPr>
            <a:spLocks noGrp="1"/>
          </p:cNvSpPr>
          <p:nvPr>
            <p:ph type="title"/>
          </p:nvPr>
        </p:nvSpPr>
        <p:spPr/>
        <p:txBody>
          <a:bodyPr>
            <a:normAutofit fontScale="90000"/>
          </a:bodyPr>
          <a:lstStyle/>
          <a:p>
            <a:r>
              <a:rPr lang="en-US" dirty="0"/>
              <a:t>Azure Cosmos DB</a:t>
            </a:r>
          </a:p>
        </p:txBody>
      </p:sp>
      <p:pic>
        <p:nvPicPr>
          <p:cNvPr id="4" name="Picture 3">
            <a:extLst>
              <a:ext uri="{FF2B5EF4-FFF2-40B4-BE49-F238E27FC236}">
                <a16:creationId xmlns:a16="http://schemas.microsoft.com/office/drawing/2014/main" id="{B958F705-BFF1-4067-A707-50403C473B93}"/>
              </a:ext>
            </a:extLst>
          </p:cNvPr>
          <p:cNvPicPr>
            <a:picLocks noChangeAspect="1"/>
          </p:cNvPicPr>
          <p:nvPr/>
        </p:nvPicPr>
        <p:blipFill rotWithShape="1">
          <a:blip r:embed="rId3"/>
          <a:srcRect b="68768"/>
          <a:stretch/>
        </p:blipFill>
        <p:spPr>
          <a:xfrm>
            <a:off x="1133426" y="5547982"/>
            <a:ext cx="9925148" cy="1310018"/>
          </a:xfrm>
          <a:prstGeom prst="rect">
            <a:avLst/>
          </a:prstGeom>
        </p:spPr>
      </p:pic>
      <p:sp>
        <p:nvSpPr>
          <p:cNvPr id="5" name="Freeform: Shape 4">
            <a:extLst>
              <a:ext uri="{FF2B5EF4-FFF2-40B4-BE49-F238E27FC236}">
                <a16:creationId xmlns:a16="http://schemas.microsoft.com/office/drawing/2014/main" id="{019FD2BD-E9D2-4274-A077-C246ADE93A94}"/>
              </a:ext>
            </a:extLst>
          </p:cNvPr>
          <p:cNvSpPr/>
          <p:nvPr/>
        </p:nvSpPr>
        <p:spPr>
          <a:xfrm>
            <a:off x="1349" y="5144324"/>
            <a:ext cx="12189302" cy="17455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6" name="Group 5">
            <a:extLst>
              <a:ext uri="{FF2B5EF4-FFF2-40B4-BE49-F238E27FC236}">
                <a16:creationId xmlns:a16="http://schemas.microsoft.com/office/drawing/2014/main" id="{BE790365-79C4-4DBF-87C3-A09B345C44E4}"/>
              </a:ext>
            </a:extLst>
          </p:cNvPr>
          <p:cNvGrpSpPr/>
          <p:nvPr/>
        </p:nvGrpSpPr>
        <p:grpSpPr>
          <a:xfrm>
            <a:off x="9278176" y="6154848"/>
            <a:ext cx="223240" cy="433634"/>
            <a:chOff x="9576336" y="6019901"/>
            <a:chExt cx="223240" cy="433634"/>
          </a:xfrm>
        </p:grpSpPr>
        <p:sp>
          <p:nvSpPr>
            <p:cNvPr id="7" name="Freeform: Shape 411">
              <a:extLst>
                <a:ext uri="{FF2B5EF4-FFF2-40B4-BE49-F238E27FC236}">
                  <a16:creationId xmlns:a16="http://schemas.microsoft.com/office/drawing/2014/main" id="{EF1FBB39-E0E7-43F3-9B84-E83BFF78F507}"/>
                </a:ext>
              </a:extLst>
            </p:cNvPr>
            <p:cNvSpPr/>
            <p:nvPr/>
          </p:nvSpPr>
          <p:spPr>
            <a:xfrm>
              <a:off x="9620313"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8" name="Group 7">
              <a:extLst>
                <a:ext uri="{FF2B5EF4-FFF2-40B4-BE49-F238E27FC236}">
                  <a16:creationId xmlns:a16="http://schemas.microsoft.com/office/drawing/2014/main" id="{F848EAA4-6E49-479F-AD10-CA1218918BA9}"/>
                </a:ext>
              </a:extLst>
            </p:cNvPr>
            <p:cNvGrpSpPr/>
            <p:nvPr/>
          </p:nvGrpSpPr>
          <p:grpSpPr>
            <a:xfrm>
              <a:off x="9576336" y="6019901"/>
              <a:ext cx="223240" cy="357070"/>
              <a:chOff x="9523117" y="5842588"/>
              <a:chExt cx="329677" cy="527319"/>
            </a:xfrm>
          </p:grpSpPr>
          <p:sp>
            <p:nvSpPr>
              <p:cNvPr id="9" name="Oval 903">
                <a:extLst>
                  <a:ext uri="{FF2B5EF4-FFF2-40B4-BE49-F238E27FC236}">
                    <a16:creationId xmlns:a16="http://schemas.microsoft.com/office/drawing/2014/main" id="{282EE2C1-85C1-42E1-9CBE-335D18C830B2}"/>
                  </a:ext>
                </a:extLst>
              </p:cNvPr>
              <p:cNvSpPr/>
              <p:nvPr/>
            </p:nvSpPr>
            <p:spPr>
              <a:xfrm>
                <a:off x="9591504"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0" name="Freeform 5">
                <a:extLst>
                  <a:ext uri="{FF2B5EF4-FFF2-40B4-BE49-F238E27FC236}">
                    <a16:creationId xmlns:a16="http://schemas.microsoft.com/office/drawing/2014/main" id="{367A0A4B-6B6F-4CF9-88B9-56C22A3132C7}"/>
                  </a:ext>
                </a:extLst>
              </p:cNvPr>
              <p:cNvSpPr>
                <a:spLocks noEditPoints="1"/>
              </p:cNvSpPr>
              <p:nvPr/>
            </p:nvSpPr>
            <p:spPr bwMode="auto">
              <a:xfrm>
                <a:off x="9523117"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1" name="Group 10">
            <a:extLst>
              <a:ext uri="{FF2B5EF4-FFF2-40B4-BE49-F238E27FC236}">
                <a16:creationId xmlns:a16="http://schemas.microsoft.com/office/drawing/2014/main" id="{6C26B119-C7CC-4856-9B64-DA6D36BD394B}"/>
              </a:ext>
            </a:extLst>
          </p:cNvPr>
          <p:cNvGrpSpPr/>
          <p:nvPr/>
        </p:nvGrpSpPr>
        <p:grpSpPr>
          <a:xfrm>
            <a:off x="7468054" y="6382515"/>
            <a:ext cx="223240" cy="431604"/>
            <a:chOff x="7468054" y="6382515"/>
            <a:chExt cx="223240" cy="431604"/>
          </a:xfrm>
        </p:grpSpPr>
        <p:sp>
          <p:nvSpPr>
            <p:cNvPr id="12" name="Freeform: Shape 411">
              <a:extLst>
                <a:ext uri="{FF2B5EF4-FFF2-40B4-BE49-F238E27FC236}">
                  <a16:creationId xmlns:a16="http://schemas.microsoft.com/office/drawing/2014/main" id="{8CC65C03-E9BD-469C-943D-2EC54B28FCE0}"/>
                </a:ext>
              </a:extLst>
            </p:cNvPr>
            <p:cNvSpPr/>
            <p:nvPr/>
          </p:nvSpPr>
          <p:spPr>
            <a:xfrm>
              <a:off x="7512031" y="6678832"/>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3" name="Group 12">
              <a:extLst>
                <a:ext uri="{FF2B5EF4-FFF2-40B4-BE49-F238E27FC236}">
                  <a16:creationId xmlns:a16="http://schemas.microsoft.com/office/drawing/2014/main" id="{0EDAD203-42CD-4EED-BCBD-B3E6D2CC797C}"/>
                </a:ext>
              </a:extLst>
            </p:cNvPr>
            <p:cNvGrpSpPr/>
            <p:nvPr/>
          </p:nvGrpSpPr>
          <p:grpSpPr>
            <a:xfrm>
              <a:off x="7468054" y="6382515"/>
              <a:ext cx="223240" cy="357070"/>
              <a:chOff x="7414835" y="6205202"/>
              <a:chExt cx="329677" cy="527319"/>
            </a:xfrm>
          </p:grpSpPr>
          <p:sp>
            <p:nvSpPr>
              <p:cNvPr id="14" name="Oval 13">
                <a:extLst>
                  <a:ext uri="{FF2B5EF4-FFF2-40B4-BE49-F238E27FC236}">
                    <a16:creationId xmlns:a16="http://schemas.microsoft.com/office/drawing/2014/main" id="{4F6FACDD-571C-482C-81B9-489230477878}"/>
                  </a:ext>
                </a:extLst>
              </p:cNvPr>
              <p:cNvSpPr/>
              <p:nvPr/>
            </p:nvSpPr>
            <p:spPr>
              <a:xfrm>
                <a:off x="7483222" y="6265690"/>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5" name="Freeform 5">
                <a:extLst>
                  <a:ext uri="{FF2B5EF4-FFF2-40B4-BE49-F238E27FC236}">
                    <a16:creationId xmlns:a16="http://schemas.microsoft.com/office/drawing/2014/main" id="{F480C45F-3A5D-450E-8A8D-A3A1BF3C3080}"/>
                  </a:ext>
                </a:extLst>
              </p:cNvPr>
              <p:cNvSpPr>
                <a:spLocks noEditPoints="1"/>
              </p:cNvSpPr>
              <p:nvPr/>
            </p:nvSpPr>
            <p:spPr bwMode="auto">
              <a:xfrm>
                <a:off x="7414835" y="6205202"/>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6" name="Group 15">
            <a:extLst>
              <a:ext uri="{FF2B5EF4-FFF2-40B4-BE49-F238E27FC236}">
                <a16:creationId xmlns:a16="http://schemas.microsoft.com/office/drawing/2014/main" id="{CFDC69A2-F54D-41E8-BE7E-9EFA362E8C27}"/>
              </a:ext>
            </a:extLst>
          </p:cNvPr>
          <p:cNvGrpSpPr/>
          <p:nvPr/>
        </p:nvGrpSpPr>
        <p:grpSpPr>
          <a:xfrm>
            <a:off x="6207483" y="5803084"/>
            <a:ext cx="223240" cy="433634"/>
            <a:chOff x="6393022" y="6019901"/>
            <a:chExt cx="223240" cy="433634"/>
          </a:xfrm>
        </p:grpSpPr>
        <p:sp>
          <p:nvSpPr>
            <p:cNvPr id="17" name="Freeform: Shape 411">
              <a:extLst>
                <a:ext uri="{FF2B5EF4-FFF2-40B4-BE49-F238E27FC236}">
                  <a16:creationId xmlns:a16="http://schemas.microsoft.com/office/drawing/2014/main" id="{DBB02666-6E03-48F7-B154-6A6F8437170F}"/>
                </a:ext>
              </a:extLst>
            </p:cNvPr>
            <p:cNvSpPr/>
            <p:nvPr/>
          </p:nvSpPr>
          <p:spPr>
            <a:xfrm>
              <a:off x="6436999"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8" name="Group 17">
              <a:extLst>
                <a:ext uri="{FF2B5EF4-FFF2-40B4-BE49-F238E27FC236}">
                  <a16:creationId xmlns:a16="http://schemas.microsoft.com/office/drawing/2014/main" id="{9FF63FC4-B3E8-4901-B7DB-56AF614F21E1}"/>
                </a:ext>
              </a:extLst>
            </p:cNvPr>
            <p:cNvGrpSpPr/>
            <p:nvPr/>
          </p:nvGrpSpPr>
          <p:grpSpPr>
            <a:xfrm>
              <a:off x="6393022" y="6019901"/>
              <a:ext cx="223240" cy="357070"/>
              <a:chOff x="6339803" y="5842588"/>
              <a:chExt cx="329677" cy="527319"/>
            </a:xfrm>
          </p:grpSpPr>
          <p:sp>
            <p:nvSpPr>
              <p:cNvPr id="19" name="Oval 27">
                <a:extLst>
                  <a:ext uri="{FF2B5EF4-FFF2-40B4-BE49-F238E27FC236}">
                    <a16:creationId xmlns:a16="http://schemas.microsoft.com/office/drawing/2014/main" id="{6D48E8DD-2E56-46B5-9271-AC9E7CE46FDA}"/>
                  </a:ext>
                </a:extLst>
              </p:cNvPr>
              <p:cNvSpPr/>
              <p:nvPr/>
            </p:nvSpPr>
            <p:spPr>
              <a:xfrm>
                <a:off x="6408190"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0" name="Freeform 5">
                <a:extLst>
                  <a:ext uri="{FF2B5EF4-FFF2-40B4-BE49-F238E27FC236}">
                    <a16:creationId xmlns:a16="http://schemas.microsoft.com/office/drawing/2014/main" id="{74ED1E69-9C37-453B-BF77-002453F1CC2D}"/>
                  </a:ext>
                </a:extLst>
              </p:cNvPr>
              <p:cNvSpPr>
                <a:spLocks noEditPoints="1"/>
              </p:cNvSpPr>
              <p:nvPr/>
            </p:nvSpPr>
            <p:spPr bwMode="auto">
              <a:xfrm>
                <a:off x="6339803"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1" name="Group 20">
            <a:extLst>
              <a:ext uri="{FF2B5EF4-FFF2-40B4-BE49-F238E27FC236}">
                <a16:creationId xmlns:a16="http://schemas.microsoft.com/office/drawing/2014/main" id="{CF1B732E-1B61-45A1-86A5-6D77843EBC7A}"/>
              </a:ext>
            </a:extLst>
          </p:cNvPr>
          <p:cNvGrpSpPr/>
          <p:nvPr/>
        </p:nvGrpSpPr>
        <p:grpSpPr>
          <a:xfrm>
            <a:off x="2183561" y="6187406"/>
            <a:ext cx="223240" cy="450322"/>
            <a:chOff x="2418475" y="6242316"/>
            <a:chExt cx="223240" cy="450322"/>
          </a:xfrm>
        </p:grpSpPr>
        <p:sp>
          <p:nvSpPr>
            <p:cNvPr id="22" name="Freeform: Shape 411">
              <a:extLst>
                <a:ext uri="{FF2B5EF4-FFF2-40B4-BE49-F238E27FC236}">
                  <a16:creationId xmlns:a16="http://schemas.microsoft.com/office/drawing/2014/main" id="{82DDE473-01B0-4D7E-99EB-42342FB75C52}"/>
                </a:ext>
              </a:extLst>
            </p:cNvPr>
            <p:cNvSpPr/>
            <p:nvPr/>
          </p:nvSpPr>
          <p:spPr>
            <a:xfrm>
              <a:off x="2462452" y="6557351"/>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3" name="Group 22">
              <a:extLst>
                <a:ext uri="{FF2B5EF4-FFF2-40B4-BE49-F238E27FC236}">
                  <a16:creationId xmlns:a16="http://schemas.microsoft.com/office/drawing/2014/main" id="{F6F28992-E398-4D58-B44D-21F6C3897BEF}"/>
                </a:ext>
              </a:extLst>
            </p:cNvPr>
            <p:cNvGrpSpPr/>
            <p:nvPr/>
          </p:nvGrpSpPr>
          <p:grpSpPr>
            <a:xfrm>
              <a:off x="2418475" y="6242316"/>
              <a:ext cx="223240" cy="357070"/>
              <a:chOff x="2365256" y="6065003"/>
              <a:chExt cx="329677" cy="527319"/>
            </a:xfrm>
          </p:grpSpPr>
          <p:sp>
            <p:nvSpPr>
              <p:cNvPr id="24" name="Oval 6">
                <a:extLst>
                  <a:ext uri="{FF2B5EF4-FFF2-40B4-BE49-F238E27FC236}">
                    <a16:creationId xmlns:a16="http://schemas.microsoft.com/office/drawing/2014/main" id="{42D09A41-792F-44E4-AECE-394C0662F5F3}"/>
                  </a:ext>
                </a:extLst>
              </p:cNvPr>
              <p:cNvSpPr/>
              <p:nvPr/>
            </p:nvSpPr>
            <p:spPr>
              <a:xfrm>
                <a:off x="2433643" y="6144209"/>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5" name="Freeform 5">
                <a:extLst>
                  <a:ext uri="{FF2B5EF4-FFF2-40B4-BE49-F238E27FC236}">
                    <a16:creationId xmlns:a16="http://schemas.microsoft.com/office/drawing/2014/main" id="{976E44E7-2772-414B-B06C-442FBD389F47}"/>
                  </a:ext>
                </a:extLst>
              </p:cNvPr>
              <p:cNvSpPr>
                <a:spLocks noEditPoints="1"/>
              </p:cNvSpPr>
              <p:nvPr/>
            </p:nvSpPr>
            <p:spPr bwMode="auto">
              <a:xfrm>
                <a:off x="2365256" y="6065003"/>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sp>
        <p:nvSpPr>
          <p:cNvPr id="26" name="TextBox 25">
            <a:extLst>
              <a:ext uri="{FF2B5EF4-FFF2-40B4-BE49-F238E27FC236}">
                <a16:creationId xmlns:a16="http://schemas.microsoft.com/office/drawing/2014/main" id="{FD0399DF-7F33-4FD7-A509-EEFCDAEFAB8F}"/>
              </a:ext>
            </a:extLst>
          </p:cNvPr>
          <p:cNvSpPr txBox="1"/>
          <p:nvPr/>
        </p:nvSpPr>
        <p:spPr>
          <a:xfrm>
            <a:off x="2720860" y="1840808"/>
            <a:ext cx="7061199" cy="1754326"/>
          </a:xfrm>
          <a:prstGeom prst="rect">
            <a:avLst/>
          </a:prstGeom>
          <a:noFill/>
        </p:spPr>
        <p:txBody>
          <a:bodyPr wrap="square" rtlCol="0">
            <a:spAutoFit/>
          </a:bodyPr>
          <a:lstStyle/>
          <a:p>
            <a:pPr algn="ctr"/>
            <a:r>
              <a:rPr lang="en-US" sz="5400" b="1" dirty="0">
                <a:solidFill>
                  <a:srgbClr val="611C97"/>
                </a:solidFill>
              </a:rPr>
              <a:t>Five well-defined consistency models</a:t>
            </a:r>
          </a:p>
        </p:txBody>
      </p:sp>
      <p:sp>
        <p:nvSpPr>
          <p:cNvPr id="27" name="TextBox 26">
            <a:extLst>
              <a:ext uri="{FF2B5EF4-FFF2-40B4-BE49-F238E27FC236}">
                <a16:creationId xmlns:a16="http://schemas.microsoft.com/office/drawing/2014/main" id="{88731C1E-56EB-4424-93DC-52379823C2A9}"/>
              </a:ext>
            </a:extLst>
          </p:cNvPr>
          <p:cNvSpPr txBox="1"/>
          <p:nvPr/>
        </p:nvSpPr>
        <p:spPr>
          <a:xfrm>
            <a:off x="530669" y="5332684"/>
            <a:ext cx="111761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Turnkey global </a:t>
            </a:r>
            <a:b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distribution</a:t>
            </a:r>
          </a:p>
        </p:txBody>
      </p:sp>
      <p:sp>
        <p:nvSpPr>
          <p:cNvPr id="28" name="TextBox 27">
            <a:extLst>
              <a:ext uri="{FF2B5EF4-FFF2-40B4-BE49-F238E27FC236}">
                <a16:creationId xmlns:a16="http://schemas.microsoft.com/office/drawing/2014/main" id="{7C32F572-FD2C-4BA3-B7E0-9195B932829D}"/>
              </a:ext>
            </a:extLst>
          </p:cNvPr>
          <p:cNvSpPr txBox="1"/>
          <p:nvPr/>
        </p:nvSpPr>
        <p:spPr>
          <a:xfrm>
            <a:off x="2680893" y="4674126"/>
            <a:ext cx="166423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Elastic scale out </a:t>
            </a:r>
          </a:p>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of storage &amp; throughput</a:t>
            </a:r>
          </a:p>
        </p:txBody>
      </p:sp>
      <p:sp>
        <p:nvSpPr>
          <p:cNvPr id="29" name="TextBox 28">
            <a:extLst>
              <a:ext uri="{FF2B5EF4-FFF2-40B4-BE49-F238E27FC236}">
                <a16:creationId xmlns:a16="http://schemas.microsoft.com/office/drawing/2014/main" id="{C2EFD4ED-2DF6-4996-AD24-76B670B3B2ED}"/>
              </a:ext>
            </a:extLst>
          </p:cNvPr>
          <p:cNvSpPr txBox="1"/>
          <p:nvPr/>
        </p:nvSpPr>
        <p:spPr>
          <a:xfrm>
            <a:off x="5377741" y="4315190"/>
            <a:ext cx="164820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Guaranteed low latency </a:t>
            </a:r>
            <a:b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at the 99</a:t>
            </a:r>
            <a:r>
              <a:rPr kumimoji="0" lang="en-US" sz="1100" b="0" i="0" u="none" strike="noStrike" kern="0" cap="none" spc="0" normalizeH="0" baseline="3000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th</a:t>
            </a: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 percentile</a:t>
            </a:r>
          </a:p>
        </p:txBody>
      </p:sp>
      <p:sp>
        <p:nvSpPr>
          <p:cNvPr id="32" name="Text Placeholder 2">
            <a:extLst>
              <a:ext uri="{FF2B5EF4-FFF2-40B4-BE49-F238E27FC236}">
                <a16:creationId xmlns:a16="http://schemas.microsoft.com/office/drawing/2014/main" id="{1B0C912F-1E36-4D5F-AC01-226F06AA9F82}"/>
              </a:ext>
            </a:extLst>
          </p:cNvPr>
          <p:cNvSpPr>
            <a:spLocks noGrp="1"/>
          </p:cNvSpPr>
          <p:nvPr>
            <p:ph type="body" sz="quarter" idx="10"/>
          </p:nvPr>
        </p:nvSpPr>
        <p:spPr>
          <a:xfrm>
            <a:off x="368457" y="791498"/>
            <a:ext cx="12124531" cy="297655"/>
          </a:xfrm>
        </p:spPr>
        <p:txBody>
          <a:bodyPr>
            <a:normAutofit lnSpcReduction="10000"/>
          </a:bodyPr>
          <a:lstStyle/>
          <a:p>
            <a:r>
              <a:rPr lang="en-US" dirty="0">
                <a:solidFill>
                  <a:schemeClr val="bg1"/>
                </a:solidFill>
              </a:rPr>
              <a:t>A globally distributed, massively scalable, multi-model database service</a:t>
            </a:r>
          </a:p>
        </p:txBody>
      </p:sp>
    </p:spTree>
    <p:extLst>
      <p:ext uri="{BB962C8B-B14F-4D97-AF65-F5344CB8AC3E}">
        <p14:creationId xmlns:p14="http://schemas.microsoft.com/office/powerpoint/2010/main" val="4045689121"/>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4.16667E-7 3.7037E-6 L 0.20365 0.31088 " pathEditMode="relative" rAng="0" ptsTypes="AA">
                                      <p:cBhvr>
                                        <p:cTn id="6" dur="500" fill="hold"/>
                                        <p:tgtEl>
                                          <p:spTgt spid="26"/>
                                        </p:tgtEl>
                                        <p:attrNameLst>
                                          <p:attrName>ppt_x</p:attrName>
                                          <p:attrName>ppt_y</p:attrName>
                                        </p:attrNameLst>
                                      </p:cBhvr>
                                      <p:rCtr x="10182" y="1553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BEB08B-37A4-4134-9BC1-C56418090BC1}"/>
              </a:ext>
            </a:extLst>
          </p:cNvPr>
          <p:cNvSpPr>
            <a:spLocks noGrp="1"/>
          </p:cNvSpPr>
          <p:nvPr>
            <p:ph type="title"/>
          </p:nvPr>
        </p:nvSpPr>
        <p:spPr/>
        <p:txBody>
          <a:bodyPr>
            <a:normAutofit fontScale="90000"/>
          </a:bodyPr>
          <a:lstStyle/>
          <a:p>
            <a:r>
              <a:rPr lang="en-US" dirty="0"/>
              <a:t>Change Feed</a:t>
            </a:r>
          </a:p>
        </p:txBody>
      </p:sp>
      <p:sp>
        <p:nvSpPr>
          <p:cNvPr id="3" name="Rectangle: Rounded Corners 2">
            <a:extLst>
              <a:ext uri="{FF2B5EF4-FFF2-40B4-BE49-F238E27FC236}">
                <a16:creationId xmlns:a16="http://schemas.microsoft.com/office/drawing/2014/main" id="{18F56BBA-52C2-41E3-B70C-7262BED88B2E}"/>
              </a:ext>
            </a:extLst>
          </p:cNvPr>
          <p:cNvSpPr/>
          <p:nvPr/>
        </p:nvSpPr>
        <p:spPr>
          <a:xfrm>
            <a:off x="293254" y="1110096"/>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Enabled by default</a:t>
            </a:r>
          </a:p>
        </p:txBody>
      </p:sp>
      <p:sp>
        <p:nvSpPr>
          <p:cNvPr id="4" name="Rectangle: Rounded Corners 3">
            <a:extLst>
              <a:ext uri="{FF2B5EF4-FFF2-40B4-BE49-F238E27FC236}">
                <a16:creationId xmlns:a16="http://schemas.microsoft.com/office/drawing/2014/main" id="{DC1C2234-9795-4CD6-9425-3022CF8A2223}"/>
              </a:ext>
            </a:extLst>
          </p:cNvPr>
          <p:cNvSpPr/>
          <p:nvPr/>
        </p:nvSpPr>
        <p:spPr>
          <a:xfrm>
            <a:off x="4394200" y="1110096"/>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Includes insert and update operations</a:t>
            </a:r>
          </a:p>
        </p:txBody>
      </p:sp>
      <p:sp>
        <p:nvSpPr>
          <p:cNvPr id="12" name="Rectangle: Rounded Corners 11">
            <a:extLst>
              <a:ext uri="{FF2B5EF4-FFF2-40B4-BE49-F238E27FC236}">
                <a16:creationId xmlns:a16="http://schemas.microsoft.com/office/drawing/2014/main" id="{C19DBB1C-7FAB-4AC4-B2BB-40D43EEB3162}"/>
              </a:ext>
            </a:extLst>
          </p:cNvPr>
          <p:cNvSpPr/>
          <p:nvPr/>
        </p:nvSpPr>
        <p:spPr>
          <a:xfrm>
            <a:off x="3879850" y="2294948"/>
            <a:ext cx="4432300" cy="2268104"/>
          </a:xfrm>
          <a:prstGeom prst="round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Montserrat SemiBold" panose="00000700000000000000" pitchFamily="2" charset="0"/>
              </a:rPr>
              <a:t>Clients manage checkpointing logic</a:t>
            </a:r>
          </a:p>
        </p:txBody>
      </p:sp>
      <p:sp>
        <p:nvSpPr>
          <p:cNvPr id="7" name="Rectangle: Rounded Corners 6">
            <a:extLst>
              <a:ext uri="{FF2B5EF4-FFF2-40B4-BE49-F238E27FC236}">
                <a16:creationId xmlns:a16="http://schemas.microsoft.com/office/drawing/2014/main" id="{772BA1E8-FDBF-4EB4-8EE2-FC3939762A41}"/>
              </a:ext>
            </a:extLst>
          </p:cNvPr>
          <p:cNvSpPr/>
          <p:nvPr/>
        </p:nvSpPr>
        <p:spPr>
          <a:xfrm>
            <a:off x="8312150" y="1077192"/>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Each change appears exactly once</a:t>
            </a:r>
          </a:p>
        </p:txBody>
      </p:sp>
    </p:spTree>
    <p:extLst>
      <p:ext uri="{BB962C8B-B14F-4D97-AF65-F5344CB8AC3E}">
        <p14:creationId xmlns:p14="http://schemas.microsoft.com/office/powerpoint/2010/main" val="1818722608"/>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0 0 L -0.33542 0.03704 " pathEditMode="relative" rAng="0" ptsTypes="AA">
                                      <p:cBhvr>
                                        <p:cTn id="6" dur="500" fill="hold"/>
                                        <p:tgtEl>
                                          <p:spTgt spid="12"/>
                                        </p:tgtEl>
                                        <p:attrNameLst>
                                          <p:attrName>ppt_x</p:attrName>
                                          <p:attrName>ppt_y</p:attrName>
                                        </p:attrNameLst>
                                      </p:cBhvr>
                                      <p:rCtr x="-16771" y="185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BEB08B-37A4-4134-9BC1-C56418090BC1}"/>
              </a:ext>
            </a:extLst>
          </p:cNvPr>
          <p:cNvSpPr>
            <a:spLocks noGrp="1"/>
          </p:cNvSpPr>
          <p:nvPr>
            <p:ph type="title"/>
          </p:nvPr>
        </p:nvSpPr>
        <p:spPr/>
        <p:txBody>
          <a:bodyPr>
            <a:normAutofit fontScale="90000"/>
          </a:bodyPr>
          <a:lstStyle/>
          <a:p>
            <a:r>
              <a:rPr lang="en-US" dirty="0"/>
              <a:t>Change Feed</a:t>
            </a:r>
          </a:p>
        </p:txBody>
      </p:sp>
      <p:sp>
        <p:nvSpPr>
          <p:cNvPr id="3" name="Rectangle: Rounded Corners 2">
            <a:extLst>
              <a:ext uri="{FF2B5EF4-FFF2-40B4-BE49-F238E27FC236}">
                <a16:creationId xmlns:a16="http://schemas.microsoft.com/office/drawing/2014/main" id="{CF3D42E5-6070-4862-93B6-F393109950A3}"/>
              </a:ext>
            </a:extLst>
          </p:cNvPr>
          <p:cNvSpPr/>
          <p:nvPr/>
        </p:nvSpPr>
        <p:spPr>
          <a:xfrm>
            <a:off x="293254" y="1110096"/>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Enabled by default</a:t>
            </a:r>
          </a:p>
        </p:txBody>
      </p:sp>
      <p:sp>
        <p:nvSpPr>
          <p:cNvPr id="4" name="Rectangle: Rounded Corners 3">
            <a:extLst>
              <a:ext uri="{FF2B5EF4-FFF2-40B4-BE49-F238E27FC236}">
                <a16:creationId xmlns:a16="http://schemas.microsoft.com/office/drawing/2014/main" id="{0C941894-ADFB-4803-9D80-D9E6225FB403}"/>
              </a:ext>
            </a:extLst>
          </p:cNvPr>
          <p:cNvSpPr/>
          <p:nvPr/>
        </p:nvSpPr>
        <p:spPr>
          <a:xfrm>
            <a:off x="4394200" y="1110096"/>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Includes insert and update operations</a:t>
            </a:r>
          </a:p>
        </p:txBody>
      </p:sp>
      <p:sp>
        <p:nvSpPr>
          <p:cNvPr id="5" name="Rectangle: Rounded Corners 4">
            <a:extLst>
              <a:ext uri="{FF2B5EF4-FFF2-40B4-BE49-F238E27FC236}">
                <a16:creationId xmlns:a16="http://schemas.microsoft.com/office/drawing/2014/main" id="{098C7BEF-255E-4BA6-B31E-4D909E6890B8}"/>
              </a:ext>
            </a:extLst>
          </p:cNvPr>
          <p:cNvSpPr/>
          <p:nvPr/>
        </p:nvSpPr>
        <p:spPr>
          <a:xfrm>
            <a:off x="8312150" y="1077192"/>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Each change appears exactly once</a:t>
            </a:r>
          </a:p>
        </p:txBody>
      </p:sp>
      <p:sp>
        <p:nvSpPr>
          <p:cNvPr id="6" name="Rectangle: Rounded Corners 5">
            <a:extLst>
              <a:ext uri="{FF2B5EF4-FFF2-40B4-BE49-F238E27FC236}">
                <a16:creationId xmlns:a16="http://schemas.microsoft.com/office/drawing/2014/main" id="{5647E4B1-FB61-44AC-9C87-A8266F5A2F47}"/>
              </a:ext>
            </a:extLst>
          </p:cNvPr>
          <p:cNvSpPr/>
          <p:nvPr/>
        </p:nvSpPr>
        <p:spPr>
          <a:xfrm>
            <a:off x="293254" y="2962852"/>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Clients manage checkpointing logic</a:t>
            </a:r>
          </a:p>
        </p:txBody>
      </p:sp>
      <p:sp>
        <p:nvSpPr>
          <p:cNvPr id="12" name="Rectangle: Rounded Corners 11">
            <a:extLst>
              <a:ext uri="{FF2B5EF4-FFF2-40B4-BE49-F238E27FC236}">
                <a16:creationId xmlns:a16="http://schemas.microsoft.com/office/drawing/2014/main" id="{C19DBB1C-7FAB-4AC4-B2BB-40D43EEB3162}"/>
              </a:ext>
            </a:extLst>
          </p:cNvPr>
          <p:cNvSpPr/>
          <p:nvPr/>
        </p:nvSpPr>
        <p:spPr>
          <a:xfrm>
            <a:off x="3879850" y="2294948"/>
            <a:ext cx="4432300" cy="2268104"/>
          </a:xfrm>
          <a:prstGeom prst="round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Montserrat SemiBold" panose="00000700000000000000" pitchFamily="2" charset="0"/>
              </a:rPr>
              <a:t>Sorted by order of modification</a:t>
            </a:r>
          </a:p>
        </p:txBody>
      </p:sp>
    </p:spTree>
    <p:extLst>
      <p:ext uri="{BB962C8B-B14F-4D97-AF65-F5344CB8AC3E}">
        <p14:creationId xmlns:p14="http://schemas.microsoft.com/office/powerpoint/2010/main" val="1901120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BEB08B-37A4-4134-9BC1-C56418090BC1}"/>
              </a:ext>
            </a:extLst>
          </p:cNvPr>
          <p:cNvSpPr>
            <a:spLocks noGrp="1"/>
          </p:cNvSpPr>
          <p:nvPr>
            <p:ph type="title"/>
          </p:nvPr>
        </p:nvSpPr>
        <p:spPr/>
        <p:txBody>
          <a:bodyPr>
            <a:normAutofit fontScale="90000"/>
          </a:bodyPr>
          <a:lstStyle/>
          <a:p>
            <a:r>
              <a:rPr lang="en-US" dirty="0"/>
              <a:t>Change Feed</a:t>
            </a:r>
          </a:p>
        </p:txBody>
      </p:sp>
      <p:sp>
        <p:nvSpPr>
          <p:cNvPr id="3" name="Rectangle: Rounded Corners 2">
            <a:extLst>
              <a:ext uri="{FF2B5EF4-FFF2-40B4-BE49-F238E27FC236}">
                <a16:creationId xmlns:a16="http://schemas.microsoft.com/office/drawing/2014/main" id="{18F56BBA-52C2-41E3-B70C-7262BED88B2E}"/>
              </a:ext>
            </a:extLst>
          </p:cNvPr>
          <p:cNvSpPr/>
          <p:nvPr/>
        </p:nvSpPr>
        <p:spPr>
          <a:xfrm>
            <a:off x="293254" y="1110096"/>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Enabled by default</a:t>
            </a:r>
          </a:p>
        </p:txBody>
      </p:sp>
      <p:sp>
        <p:nvSpPr>
          <p:cNvPr id="4" name="Rectangle: Rounded Corners 3">
            <a:extLst>
              <a:ext uri="{FF2B5EF4-FFF2-40B4-BE49-F238E27FC236}">
                <a16:creationId xmlns:a16="http://schemas.microsoft.com/office/drawing/2014/main" id="{DC1C2234-9795-4CD6-9425-3022CF8A2223}"/>
              </a:ext>
            </a:extLst>
          </p:cNvPr>
          <p:cNvSpPr/>
          <p:nvPr/>
        </p:nvSpPr>
        <p:spPr>
          <a:xfrm>
            <a:off x="4394200" y="1110096"/>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Includes insert and update operations</a:t>
            </a:r>
          </a:p>
        </p:txBody>
      </p:sp>
      <p:sp>
        <p:nvSpPr>
          <p:cNvPr id="12" name="Rectangle: Rounded Corners 11">
            <a:extLst>
              <a:ext uri="{FF2B5EF4-FFF2-40B4-BE49-F238E27FC236}">
                <a16:creationId xmlns:a16="http://schemas.microsoft.com/office/drawing/2014/main" id="{C19DBB1C-7FAB-4AC4-B2BB-40D43EEB3162}"/>
              </a:ext>
            </a:extLst>
          </p:cNvPr>
          <p:cNvSpPr/>
          <p:nvPr/>
        </p:nvSpPr>
        <p:spPr>
          <a:xfrm>
            <a:off x="3879850" y="2294948"/>
            <a:ext cx="4432300" cy="2268104"/>
          </a:xfrm>
          <a:prstGeom prst="round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Montserrat SemiBold" panose="00000700000000000000" pitchFamily="2" charset="0"/>
              </a:rPr>
              <a:t>Sorted by order of modification</a:t>
            </a:r>
          </a:p>
        </p:txBody>
      </p:sp>
      <p:sp>
        <p:nvSpPr>
          <p:cNvPr id="7" name="Rectangle: Rounded Corners 6">
            <a:extLst>
              <a:ext uri="{FF2B5EF4-FFF2-40B4-BE49-F238E27FC236}">
                <a16:creationId xmlns:a16="http://schemas.microsoft.com/office/drawing/2014/main" id="{772BA1E8-FDBF-4EB4-8EE2-FC3939762A41}"/>
              </a:ext>
            </a:extLst>
          </p:cNvPr>
          <p:cNvSpPr/>
          <p:nvPr/>
        </p:nvSpPr>
        <p:spPr>
          <a:xfrm>
            <a:off x="8312150" y="1077192"/>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Each change appears exactly once</a:t>
            </a:r>
          </a:p>
        </p:txBody>
      </p:sp>
      <p:sp>
        <p:nvSpPr>
          <p:cNvPr id="5" name="Rectangle: Rounded Corners 4">
            <a:extLst>
              <a:ext uri="{FF2B5EF4-FFF2-40B4-BE49-F238E27FC236}">
                <a16:creationId xmlns:a16="http://schemas.microsoft.com/office/drawing/2014/main" id="{CA508A17-91D5-4BD6-9048-CDDE33DF0756}"/>
              </a:ext>
            </a:extLst>
          </p:cNvPr>
          <p:cNvSpPr/>
          <p:nvPr/>
        </p:nvSpPr>
        <p:spPr>
          <a:xfrm>
            <a:off x="293254" y="2962852"/>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Clients manage checkpointing logic</a:t>
            </a:r>
          </a:p>
        </p:txBody>
      </p:sp>
    </p:spTree>
    <p:extLst>
      <p:ext uri="{BB962C8B-B14F-4D97-AF65-F5344CB8AC3E}">
        <p14:creationId xmlns:p14="http://schemas.microsoft.com/office/powerpoint/2010/main" val="2213006441"/>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0 0 L 0.31979 0.04815 " pathEditMode="relative" rAng="0" ptsTypes="AA">
                                      <p:cBhvr>
                                        <p:cTn id="6" dur="500" fill="hold"/>
                                        <p:tgtEl>
                                          <p:spTgt spid="12"/>
                                        </p:tgtEl>
                                        <p:attrNameLst>
                                          <p:attrName>ppt_x</p:attrName>
                                          <p:attrName>ppt_y</p:attrName>
                                        </p:attrNameLst>
                                      </p:cBhvr>
                                      <p:rCtr x="15990" y="240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BEB08B-37A4-4134-9BC1-C56418090BC1}"/>
              </a:ext>
            </a:extLst>
          </p:cNvPr>
          <p:cNvSpPr>
            <a:spLocks noGrp="1"/>
          </p:cNvSpPr>
          <p:nvPr>
            <p:ph type="title"/>
          </p:nvPr>
        </p:nvSpPr>
        <p:spPr/>
        <p:txBody>
          <a:bodyPr>
            <a:normAutofit fontScale="90000"/>
          </a:bodyPr>
          <a:lstStyle/>
          <a:p>
            <a:r>
              <a:rPr lang="en-US" dirty="0"/>
              <a:t>Change Feed</a:t>
            </a:r>
          </a:p>
        </p:txBody>
      </p:sp>
      <p:sp>
        <p:nvSpPr>
          <p:cNvPr id="3" name="Rectangle: Rounded Corners 2">
            <a:extLst>
              <a:ext uri="{FF2B5EF4-FFF2-40B4-BE49-F238E27FC236}">
                <a16:creationId xmlns:a16="http://schemas.microsoft.com/office/drawing/2014/main" id="{CF3D42E5-6070-4862-93B6-F393109950A3}"/>
              </a:ext>
            </a:extLst>
          </p:cNvPr>
          <p:cNvSpPr/>
          <p:nvPr/>
        </p:nvSpPr>
        <p:spPr>
          <a:xfrm>
            <a:off x="293254" y="1110096"/>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Enabled by default</a:t>
            </a:r>
          </a:p>
        </p:txBody>
      </p:sp>
      <p:sp>
        <p:nvSpPr>
          <p:cNvPr id="4" name="Rectangle: Rounded Corners 3">
            <a:extLst>
              <a:ext uri="{FF2B5EF4-FFF2-40B4-BE49-F238E27FC236}">
                <a16:creationId xmlns:a16="http://schemas.microsoft.com/office/drawing/2014/main" id="{0C941894-ADFB-4803-9D80-D9E6225FB403}"/>
              </a:ext>
            </a:extLst>
          </p:cNvPr>
          <p:cNvSpPr/>
          <p:nvPr/>
        </p:nvSpPr>
        <p:spPr>
          <a:xfrm>
            <a:off x="4394200" y="1110096"/>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Includes insert and update operations</a:t>
            </a:r>
          </a:p>
        </p:txBody>
      </p:sp>
      <p:sp>
        <p:nvSpPr>
          <p:cNvPr id="5" name="Rectangle: Rounded Corners 4">
            <a:extLst>
              <a:ext uri="{FF2B5EF4-FFF2-40B4-BE49-F238E27FC236}">
                <a16:creationId xmlns:a16="http://schemas.microsoft.com/office/drawing/2014/main" id="{098C7BEF-255E-4BA6-B31E-4D909E6890B8}"/>
              </a:ext>
            </a:extLst>
          </p:cNvPr>
          <p:cNvSpPr/>
          <p:nvPr/>
        </p:nvSpPr>
        <p:spPr>
          <a:xfrm>
            <a:off x="8312150" y="1077192"/>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Each change appears exactly once</a:t>
            </a:r>
          </a:p>
        </p:txBody>
      </p:sp>
      <p:sp>
        <p:nvSpPr>
          <p:cNvPr id="6" name="Rectangle: Rounded Corners 5">
            <a:extLst>
              <a:ext uri="{FF2B5EF4-FFF2-40B4-BE49-F238E27FC236}">
                <a16:creationId xmlns:a16="http://schemas.microsoft.com/office/drawing/2014/main" id="{5647E4B1-FB61-44AC-9C87-A8266F5A2F47}"/>
              </a:ext>
            </a:extLst>
          </p:cNvPr>
          <p:cNvSpPr/>
          <p:nvPr/>
        </p:nvSpPr>
        <p:spPr>
          <a:xfrm>
            <a:off x="293254" y="2962852"/>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Clients manage checkpointing logic</a:t>
            </a:r>
          </a:p>
        </p:txBody>
      </p:sp>
      <p:sp>
        <p:nvSpPr>
          <p:cNvPr id="7" name="Rectangle: Rounded Corners 6">
            <a:extLst>
              <a:ext uri="{FF2B5EF4-FFF2-40B4-BE49-F238E27FC236}">
                <a16:creationId xmlns:a16="http://schemas.microsoft.com/office/drawing/2014/main" id="{D95D4B37-1B5E-45C0-AFDE-9E01BE272DD9}"/>
              </a:ext>
            </a:extLst>
          </p:cNvPr>
          <p:cNvSpPr/>
          <p:nvPr/>
        </p:nvSpPr>
        <p:spPr>
          <a:xfrm>
            <a:off x="8312150" y="2962852"/>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Sorted by order of modification</a:t>
            </a:r>
          </a:p>
        </p:txBody>
      </p:sp>
      <p:sp>
        <p:nvSpPr>
          <p:cNvPr id="12" name="Rectangle: Rounded Corners 11">
            <a:extLst>
              <a:ext uri="{FF2B5EF4-FFF2-40B4-BE49-F238E27FC236}">
                <a16:creationId xmlns:a16="http://schemas.microsoft.com/office/drawing/2014/main" id="{C19DBB1C-7FAB-4AC4-B2BB-40D43EEB3162}"/>
              </a:ext>
            </a:extLst>
          </p:cNvPr>
          <p:cNvSpPr/>
          <p:nvPr/>
        </p:nvSpPr>
        <p:spPr>
          <a:xfrm>
            <a:off x="3879850" y="2294948"/>
            <a:ext cx="4432300" cy="2268104"/>
          </a:xfrm>
          <a:prstGeom prst="round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Montserrat SemiBold" panose="00000700000000000000" pitchFamily="2" charset="0"/>
              </a:rPr>
              <a:t>No guaranteed order of logical partitions</a:t>
            </a:r>
          </a:p>
        </p:txBody>
      </p:sp>
    </p:spTree>
    <p:extLst>
      <p:ext uri="{BB962C8B-B14F-4D97-AF65-F5344CB8AC3E}">
        <p14:creationId xmlns:p14="http://schemas.microsoft.com/office/powerpoint/2010/main" val="3342904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BEB08B-37A4-4134-9BC1-C56418090BC1}"/>
              </a:ext>
            </a:extLst>
          </p:cNvPr>
          <p:cNvSpPr>
            <a:spLocks noGrp="1"/>
          </p:cNvSpPr>
          <p:nvPr>
            <p:ph type="title"/>
          </p:nvPr>
        </p:nvSpPr>
        <p:spPr/>
        <p:txBody>
          <a:bodyPr>
            <a:normAutofit fontScale="90000"/>
          </a:bodyPr>
          <a:lstStyle/>
          <a:p>
            <a:r>
              <a:rPr lang="en-US" dirty="0"/>
              <a:t>Change Feed</a:t>
            </a:r>
          </a:p>
        </p:txBody>
      </p:sp>
      <p:sp>
        <p:nvSpPr>
          <p:cNvPr id="3" name="Rectangle: Rounded Corners 2">
            <a:extLst>
              <a:ext uri="{FF2B5EF4-FFF2-40B4-BE49-F238E27FC236}">
                <a16:creationId xmlns:a16="http://schemas.microsoft.com/office/drawing/2014/main" id="{18F56BBA-52C2-41E3-B70C-7262BED88B2E}"/>
              </a:ext>
            </a:extLst>
          </p:cNvPr>
          <p:cNvSpPr/>
          <p:nvPr/>
        </p:nvSpPr>
        <p:spPr>
          <a:xfrm>
            <a:off x="293254" y="1110096"/>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Enabled by default</a:t>
            </a:r>
          </a:p>
        </p:txBody>
      </p:sp>
      <p:sp>
        <p:nvSpPr>
          <p:cNvPr id="4" name="Rectangle: Rounded Corners 3">
            <a:extLst>
              <a:ext uri="{FF2B5EF4-FFF2-40B4-BE49-F238E27FC236}">
                <a16:creationId xmlns:a16="http://schemas.microsoft.com/office/drawing/2014/main" id="{DC1C2234-9795-4CD6-9425-3022CF8A2223}"/>
              </a:ext>
            </a:extLst>
          </p:cNvPr>
          <p:cNvSpPr/>
          <p:nvPr/>
        </p:nvSpPr>
        <p:spPr>
          <a:xfrm>
            <a:off x="4394200" y="1110096"/>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Includes insert and update operations</a:t>
            </a:r>
          </a:p>
        </p:txBody>
      </p:sp>
      <p:sp>
        <p:nvSpPr>
          <p:cNvPr id="12" name="Rectangle: Rounded Corners 11">
            <a:extLst>
              <a:ext uri="{FF2B5EF4-FFF2-40B4-BE49-F238E27FC236}">
                <a16:creationId xmlns:a16="http://schemas.microsoft.com/office/drawing/2014/main" id="{C19DBB1C-7FAB-4AC4-B2BB-40D43EEB3162}"/>
              </a:ext>
            </a:extLst>
          </p:cNvPr>
          <p:cNvSpPr/>
          <p:nvPr/>
        </p:nvSpPr>
        <p:spPr>
          <a:xfrm>
            <a:off x="3879850" y="2294948"/>
            <a:ext cx="4432300" cy="2268104"/>
          </a:xfrm>
          <a:prstGeom prst="round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Montserrat SemiBold" panose="00000700000000000000" pitchFamily="2" charset="0"/>
              </a:rPr>
              <a:t>No guaranteed order of logical partitions</a:t>
            </a:r>
          </a:p>
        </p:txBody>
      </p:sp>
      <p:sp>
        <p:nvSpPr>
          <p:cNvPr id="7" name="Rectangle: Rounded Corners 6">
            <a:extLst>
              <a:ext uri="{FF2B5EF4-FFF2-40B4-BE49-F238E27FC236}">
                <a16:creationId xmlns:a16="http://schemas.microsoft.com/office/drawing/2014/main" id="{772BA1E8-FDBF-4EB4-8EE2-FC3939762A41}"/>
              </a:ext>
            </a:extLst>
          </p:cNvPr>
          <p:cNvSpPr/>
          <p:nvPr/>
        </p:nvSpPr>
        <p:spPr>
          <a:xfrm>
            <a:off x="8312150" y="1077192"/>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Each change appears exactly once</a:t>
            </a:r>
          </a:p>
        </p:txBody>
      </p:sp>
      <p:sp>
        <p:nvSpPr>
          <p:cNvPr id="5" name="Rectangle: Rounded Corners 4">
            <a:extLst>
              <a:ext uri="{FF2B5EF4-FFF2-40B4-BE49-F238E27FC236}">
                <a16:creationId xmlns:a16="http://schemas.microsoft.com/office/drawing/2014/main" id="{CA508A17-91D5-4BD6-9048-CDDE33DF0756}"/>
              </a:ext>
            </a:extLst>
          </p:cNvPr>
          <p:cNvSpPr/>
          <p:nvPr/>
        </p:nvSpPr>
        <p:spPr>
          <a:xfrm>
            <a:off x="293254" y="2962852"/>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Clients manage checkpointing logic</a:t>
            </a:r>
          </a:p>
        </p:txBody>
      </p:sp>
      <p:sp>
        <p:nvSpPr>
          <p:cNvPr id="6" name="Rectangle: Rounded Corners 5">
            <a:extLst>
              <a:ext uri="{FF2B5EF4-FFF2-40B4-BE49-F238E27FC236}">
                <a16:creationId xmlns:a16="http://schemas.microsoft.com/office/drawing/2014/main" id="{906763F4-5DA0-42C4-A74B-EB3156494FCC}"/>
              </a:ext>
            </a:extLst>
          </p:cNvPr>
          <p:cNvSpPr/>
          <p:nvPr/>
        </p:nvSpPr>
        <p:spPr>
          <a:xfrm>
            <a:off x="8312150" y="2962852"/>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Sorted by order of modification</a:t>
            </a:r>
          </a:p>
        </p:txBody>
      </p:sp>
    </p:spTree>
    <p:extLst>
      <p:ext uri="{BB962C8B-B14F-4D97-AF65-F5344CB8AC3E}">
        <p14:creationId xmlns:p14="http://schemas.microsoft.com/office/powerpoint/2010/main" val="2915499770"/>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0 0 L -0.33021 0.31296 " pathEditMode="relative" rAng="0" ptsTypes="AA">
                                      <p:cBhvr>
                                        <p:cTn id="6" dur="500" fill="hold"/>
                                        <p:tgtEl>
                                          <p:spTgt spid="12"/>
                                        </p:tgtEl>
                                        <p:attrNameLst>
                                          <p:attrName>ppt_x</p:attrName>
                                          <p:attrName>ppt_y</p:attrName>
                                        </p:attrNameLst>
                                      </p:cBhvr>
                                      <p:rCtr x="-16510" y="1564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BEB08B-37A4-4134-9BC1-C56418090BC1}"/>
              </a:ext>
            </a:extLst>
          </p:cNvPr>
          <p:cNvSpPr>
            <a:spLocks noGrp="1"/>
          </p:cNvSpPr>
          <p:nvPr>
            <p:ph type="title"/>
          </p:nvPr>
        </p:nvSpPr>
        <p:spPr/>
        <p:txBody>
          <a:bodyPr>
            <a:normAutofit fontScale="90000"/>
          </a:bodyPr>
          <a:lstStyle/>
          <a:p>
            <a:r>
              <a:rPr lang="en-US" dirty="0"/>
              <a:t>Change Feed</a:t>
            </a:r>
          </a:p>
        </p:txBody>
      </p:sp>
      <p:sp>
        <p:nvSpPr>
          <p:cNvPr id="3" name="Rectangle: Rounded Corners 2">
            <a:extLst>
              <a:ext uri="{FF2B5EF4-FFF2-40B4-BE49-F238E27FC236}">
                <a16:creationId xmlns:a16="http://schemas.microsoft.com/office/drawing/2014/main" id="{CF3D42E5-6070-4862-93B6-F393109950A3}"/>
              </a:ext>
            </a:extLst>
          </p:cNvPr>
          <p:cNvSpPr/>
          <p:nvPr/>
        </p:nvSpPr>
        <p:spPr>
          <a:xfrm>
            <a:off x="293254" y="1110096"/>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Enabled by default</a:t>
            </a:r>
          </a:p>
        </p:txBody>
      </p:sp>
      <p:sp>
        <p:nvSpPr>
          <p:cNvPr id="4" name="Rectangle: Rounded Corners 3">
            <a:extLst>
              <a:ext uri="{FF2B5EF4-FFF2-40B4-BE49-F238E27FC236}">
                <a16:creationId xmlns:a16="http://schemas.microsoft.com/office/drawing/2014/main" id="{0C941894-ADFB-4803-9D80-D9E6225FB403}"/>
              </a:ext>
            </a:extLst>
          </p:cNvPr>
          <p:cNvSpPr/>
          <p:nvPr/>
        </p:nvSpPr>
        <p:spPr>
          <a:xfrm>
            <a:off x="4394200" y="1110096"/>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Includes insert and update operations</a:t>
            </a:r>
          </a:p>
        </p:txBody>
      </p:sp>
      <p:sp>
        <p:nvSpPr>
          <p:cNvPr id="5" name="Rectangle: Rounded Corners 4">
            <a:extLst>
              <a:ext uri="{FF2B5EF4-FFF2-40B4-BE49-F238E27FC236}">
                <a16:creationId xmlns:a16="http://schemas.microsoft.com/office/drawing/2014/main" id="{098C7BEF-255E-4BA6-B31E-4D909E6890B8}"/>
              </a:ext>
            </a:extLst>
          </p:cNvPr>
          <p:cNvSpPr/>
          <p:nvPr/>
        </p:nvSpPr>
        <p:spPr>
          <a:xfrm>
            <a:off x="8312150" y="1077192"/>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Each change appears exactly once</a:t>
            </a:r>
          </a:p>
        </p:txBody>
      </p:sp>
      <p:sp>
        <p:nvSpPr>
          <p:cNvPr id="6" name="Rectangle: Rounded Corners 5">
            <a:extLst>
              <a:ext uri="{FF2B5EF4-FFF2-40B4-BE49-F238E27FC236}">
                <a16:creationId xmlns:a16="http://schemas.microsoft.com/office/drawing/2014/main" id="{5647E4B1-FB61-44AC-9C87-A8266F5A2F47}"/>
              </a:ext>
            </a:extLst>
          </p:cNvPr>
          <p:cNvSpPr/>
          <p:nvPr/>
        </p:nvSpPr>
        <p:spPr>
          <a:xfrm>
            <a:off x="293254" y="2962852"/>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Clients manage checkpointing logic</a:t>
            </a:r>
          </a:p>
        </p:txBody>
      </p:sp>
      <p:sp>
        <p:nvSpPr>
          <p:cNvPr id="7" name="Rectangle: Rounded Corners 6">
            <a:extLst>
              <a:ext uri="{FF2B5EF4-FFF2-40B4-BE49-F238E27FC236}">
                <a16:creationId xmlns:a16="http://schemas.microsoft.com/office/drawing/2014/main" id="{D95D4B37-1B5E-45C0-AFDE-9E01BE272DD9}"/>
              </a:ext>
            </a:extLst>
          </p:cNvPr>
          <p:cNvSpPr/>
          <p:nvPr/>
        </p:nvSpPr>
        <p:spPr>
          <a:xfrm>
            <a:off x="8312150" y="2962852"/>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Sorted by order of modification</a:t>
            </a:r>
          </a:p>
        </p:txBody>
      </p:sp>
      <p:sp>
        <p:nvSpPr>
          <p:cNvPr id="12" name="Rectangle: Rounded Corners 11">
            <a:extLst>
              <a:ext uri="{FF2B5EF4-FFF2-40B4-BE49-F238E27FC236}">
                <a16:creationId xmlns:a16="http://schemas.microsoft.com/office/drawing/2014/main" id="{C19DBB1C-7FAB-4AC4-B2BB-40D43EEB3162}"/>
              </a:ext>
            </a:extLst>
          </p:cNvPr>
          <p:cNvSpPr/>
          <p:nvPr/>
        </p:nvSpPr>
        <p:spPr>
          <a:xfrm>
            <a:off x="3879850" y="2294948"/>
            <a:ext cx="4432300" cy="2268104"/>
          </a:xfrm>
          <a:prstGeom prst="round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Montserrat SemiBold" panose="00000700000000000000" pitchFamily="2" charset="0"/>
              </a:rPr>
              <a:t>Synchronized from any point-in-time</a:t>
            </a:r>
          </a:p>
        </p:txBody>
      </p:sp>
      <p:sp>
        <p:nvSpPr>
          <p:cNvPr id="8" name="Rectangle: Rounded Corners 7">
            <a:extLst>
              <a:ext uri="{FF2B5EF4-FFF2-40B4-BE49-F238E27FC236}">
                <a16:creationId xmlns:a16="http://schemas.microsoft.com/office/drawing/2014/main" id="{3E654DC6-30BF-4D7F-8CBF-3266A6B744D0}"/>
              </a:ext>
            </a:extLst>
          </p:cNvPr>
          <p:cNvSpPr/>
          <p:nvPr/>
        </p:nvSpPr>
        <p:spPr>
          <a:xfrm>
            <a:off x="293254" y="4815608"/>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No guaranteed order of logical partitions</a:t>
            </a:r>
          </a:p>
        </p:txBody>
      </p:sp>
    </p:spTree>
    <p:extLst>
      <p:ext uri="{BB962C8B-B14F-4D97-AF65-F5344CB8AC3E}">
        <p14:creationId xmlns:p14="http://schemas.microsoft.com/office/powerpoint/2010/main" val="1696937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BEB08B-37A4-4134-9BC1-C56418090BC1}"/>
              </a:ext>
            </a:extLst>
          </p:cNvPr>
          <p:cNvSpPr>
            <a:spLocks noGrp="1"/>
          </p:cNvSpPr>
          <p:nvPr>
            <p:ph type="title"/>
          </p:nvPr>
        </p:nvSpPr>
        <p:spPr/>
        <p:txBody>
          <a:bodyPr>
            <a:normAutofit fontScale="90000"/>
          </a:bodyPr>
          <a:lstStyle/>
          <a:p>
            <a:r>
              <a:rPr lang="en-US" dirty="0"/>
              <a:t>Change Feed</a:t>
            </a:r>
          </a:p>
        </p:txBody>
      </p:sp>
      <p:sp>
        <p:nvSpPr>
          <p:cNvPr id="3" name="Rectangle: Rounded Corners 2">
            <a:extLst>
              <a:ext uri="{FF2B5EF4-FFF2-40B4-BE49-F238E27FC236}">
                <a16:creationId xmlns:a16="http://schemas.microsoft.com/office/drawing/2014/main" id="{18F56BBA-52C2-41E3-B70C-7262BED88B2E}"/>
              </a:ext>
            </a:extLst>
          </p:cNvPr>
          <p:cNvSpPr/>
          <p:nvPr/>
        </p:nvSpPr>
        <p:spPr>
          <a:xfrm>
            <a:off x="293254" y="1110096"/>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Enabled by default</a:t>
            </a:r>
          </a:p>
        </p:txBody>
      </p:sp>
      <p:sp>
        <p:nvSpPr>
          <p:cNvPr id="4" name="Rectangle: Rounded Corners 3">
            <a:extLst>
              <a:ext uri="{FF2B5EF4-FFF2-40B4-BE49-F238E27FC236}">
                <a16:creationId xmlns:a16="http://schemas.microsoft.com/office/drawing/2014/main" id="{DC1C2234-9795-4CD6-9425-3022CF8A2223}"/>
              </a:ext>
            </a:extLst>
          </p:cNvPr>
          <p:cNvSpPr/>
          <p:nvPr/>
        </p:nvSpPr>
        <p:spPr>
          <a:xfrm>
            <a:off x="4394200" y="1110096"/>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Includes insert and update operations</a:t>
            </a:r>
          </a:p>
        </p:txBody>
      </p:sp>
      <p:sp>
        <p:nvSpPr>
          <p:cNvPr id="12" name="Rectangle: Rounded Corners 11">
            <a:extLst>
              <a:ext uri="{FF2B5EF4-FFF2-40B4-BE49-F238E27FC236}">
                <a16:creationId xmlns:a16="http://schemas.microsoft.com/office/drawing/2014/main" id="{C19DBB1C-7FAB-4AC4-B2BB-40D43EEB3162}"/>
              </a:ext>
            </a:extLst>
          </p:cNvPr>
          <p:cNvSpPr/>
          <p:nvPr/>
        </p:nvSpPr>
        <p:spPr>
          <a:xfrm>
            <a:off x="3879850" y="2294948"/>
            <a:ext cx="4432300" cy="2268104"/>
          </a:xfrm>
          <a:prstGeom prst="round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Montserrat SemiBold" panose="00000700000000000000" pitchFamily="2" charset="0"/>
              </a:rPr>
              <a:t>Synchronized from any point-in-time</a:t>
            </a:r>
          </a:p>
        </p:txBody>
      </p:sp>
      <p:sp>
        <p:nvSpPr>
          <p:cNvPr id="7" name="Rectangle: Rounded Corners 6">
            <a:extLst>
              <a:ext uri="{FF2B5EF4-FFF2-40B4-BE49-F238E27FC236}">
                <a16:creationId xmlns:a16="http://schemas.microsoft.com/office/drawing/2014/main" id="{772BA1E8-FDBF-4EB4-8EE2-FC3939762A41}"/>
              </a:ext>
            </a:extLst>
          </p:cNvPr>
          <p:cNvSpPr/>
          <p:nvPr/>
        </p:nvSpPr>
        <p:spPr>
          <a:xfrm>
            <a:off x="8312150" y="1077192"/>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Each change appears exactly once</a:t>
            </a:r>
          </a:p>
        </p:txBody>
      </p:sp>
      <p:sp>
        <p:nvSpPr>
          <p:cNvPr id="5" name="Rectangle: Rounded Corners 4">
            <a:extLst>
              <a:ext uri="{FF2B5EF4-FFF2-40B4-BE49-F238E27FC236}">
                <a16:creationId xmlns:a16="http://schemas.microsoft.com/office/drawing/2014/main" id="{CA508A17-91D5-4BD6-9048-CDDE33DF0756}"/>
              </a:ext>
            </a:extLst>
          </p:cNvPr>
          <p:cNvSpPr/>
          <p:nvPr/>
        </p:nvSpPr>
        <p:spPr>
          <a:xfrm>
            <a:off x="293254" y="2962852"/>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Clients manage checkpointing logic</a:t>
            </a:r>
          </a:p>
        </p:txBody>
      </p:sp>
      <p:sp>
        <p:nvSpPr>
          <p:cNvPr id="6" name="Rectangle: Rounded Corners 5">
            <a:extLst>
              <a:ext uri="{FF2B5EF4-FFF2-40B4-BE49-F238E27FC236}">
                <a16:creationId xmlns:a16="http://schemas.microsoft.com/office/drawing/2014/main" id="{906763F4-5DA0-42C4-A74B-EB3156494FCC}"/>
              </a:ext>
            </a:extLst>
          </p:cNvPr>
          <p:cNvSpPr/>
          <p:nvPr/>
        </p:nvSpPr>
        <p:spPr>
          <a:xfrm>
            <a:off x="8312150" y="2962852"/>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Sorted by order of modification</a:t>
            </a:r>
          </a:p>
        </p:txBody>
      </p:sp>
      <p:sp>
        <p:nvSpPr>
          <p:cNvPr id="10" name="Rectangle: Rounded Corners 9">
            <a:extLst>
              <a:ext uri="{FF2B5EF4-FFF2-40B4-BE49-F238E27FC236}">
                <a16:creationId xmlns:a16="http://schemas.microsoft.com/office/drawing/2014/main" id="{D05B227F-5B09-48B9-B3E6-E5C121A78494}"/>
              </a:ext>
            </a:extLst>
          </p:cNvPr>
          <p:cNvSpPr/>
          <p:nvPr/>
        </p:nvSpPr>
        <p:spPr>
          <a:xfrm>
            <a:off x="293254" y="4815608"/>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No guaranteed order of logical partitions</a:t>
            </a:r>
          </a:p>
        </p:txBody>
      </p:sp>
    </p:spTree>
    <p:extLst>
      <p:ext uri="{BB962C8B-B14F-4D97-AF65-F5344CB8AC3E}">
        <p14:creationId xmlns:p14="http://schemas.microsoft.com/office/powerpoint/2010/main" val="635670646"/>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0 0 L 0 0.33079 " pathEditMode="relative" rAng="0" ptsTypes="AA">
                                      <p:cBhvr>
                                        <p:cTn id="6" dur="500" fill="hold"/>
                                        <p:tgtEl>
                                          <p:spTgt spid="12"/>
                                        </p:tgtEl>
                                        <p:attrNameLst>
                                          <p:attrName>ppt_x</p:attrName>
                                          <p:attrName>ppt_y</p:attrName>
                                        </p:attrNameLst>
                                      </p:cBhvr>
                                      <p:rCtr x="0" y="1652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BEB08B-37A4-4134-9BC1-C56418090BC1}"/>
              </a:ext>
            </a:extLst>
          </p:cNvPr>
          <p:cNvSpPr>
            <a:spLocks noGrp="1"/>
          </p:cNvSpPr>
          <p:nvPr>
            <p:ph type="title"/>
          </p:nvPr>
        </p:nvSpPr>
        <p:spPr/>
        <p:txBody>
          <a:bodyPr>
            <a:normAutofit fontScale="90000"/>
          </a:bodyPr>
          <a:lstStyle/>
          <a:p>
            <a:r>
              <a:rPr lang="en-US" dirty="0"/>
              <a:t>Change Feed</a:t>
            </a:r>
          </a:p>
        </p:txBody>
      </p:sp>
      <p:sp>
        <p:nvSpPr>
          <p:cNvPr id="3" name="Rectangle: Rounded Corners 2">
            <a:extLst>
              <a:ext uri="{FF2B5EF4-FFF2-40B4-BE49-F238E27FC236}">
                <a16:creationId xmlns:a16="http://schemas.microsoft.com/office/drawing/2014/main" id="{CF3D42E5-6070-4862-93B6-F393109950A3}"/>
              </a:ext>
            </a:extLst>
          </p:cNvPr>
          <p:cNvSpPr/>
          <p:nvPr/>
        </p:nvSpPr>
        <p:spPr>
          <a:xfrm>
            <a:off x="293254" y="1110096"/>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Enabled by default</a:t>
            </a:r>
          </a:p>
        </p:txBody>
      </p:sp>
      <p:sp>
        <p:nvSpPr>
          <p:cNvPr id="4" name="Rectangle: Rounded Corners 3">
            <a:extLst>
              <a:ext uri="{FF2B5EF4-FFF2-40B4-BE49-F238E27FC236}">
                <a16:creationId xmlns:a16="http://schemas.microsoft.com/office/drawing/2014/main" id="{0C941894-ADFB-4803-9D80-D9E6225FB403}"/>
              </a:ext>
            </a:extLst>
          </p:cNvPr>
          <p:cNvSpPr/>
          <p:nvPr/>
        </p:nvSpPr>
        <p:spPr>
          <a:xfrm>
            <a:off x="4394200" y="1110096"/>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Includes insert and update operations</a:t>
            </a:r>
          </a:p>
        </p:txBody>
      </p:sp>
      <p:sp>
        <p:nvSpPr>
          <p:cNvPr id="5" name="Rectangle: Rounded Corners 4">
            <a:extLst>
              <a:ext uri="{FF2B5EF4-FFF2-40B4-BE49-F238E27FC236}">
                <a16:creationId xmlns:a16="http://schemas.microsoft.com/office/drawing/2014/main" id="{098C7BEF-255E-4BA6-B31E-4D909E6890B8}"/>
              </a:ext>
            </a:extLst>
          </p:cNvPr>
          <p:cNvSpPr/>
          <p:nvPr/>
        </p:nvSpPr>
        <p:spPr>
          <a:xfrm>
            <a:off x="8312150" y="1077192"/>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Each change appears exactly once</a:t>
            </a:r>
          </a:p>
        </p:txBody>
      </p:sp>
      <p:sp>
        <p:nvSpPr>
          <p:cNvPr id="6" name="Rectangle: Rounded Corners 5">
            <a:extLst>
              <a:ext uri="{FF2B5EF4-FFF2-40B4-BE49-F238E27FC236}">
                <a16:creationId xmlns:a16="http://schemas.microsoft.com/office/drawing/2014/main" id="{5647E4B1-FB61-44AC-9C87-A8266F5A2F47}"/>
              </a:ext>
            </a:extLst>
          </p:cNvPr>
          <p:cNvSpPr/>
          <p:nvPr/>
        </p:nvSpPr>
        <p:spPr>
          <a:xfrm>
            <a:off x="293254" y="2962852"/>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Clients manage checkpointing logic</a:t>
            </a:r>
          </a:p>
        </p:txBody>
      </p:sp>
      <p:sp>
        <p:nvSpPr>
          <p:cNvPr id="7" name="Rectangle: Rounded Corners 6">
            <a:extLst>
              <a:ext uri="{FF2B5EF4-FFF2-40B4-BE49-F238E27FC236}">
                <a16:creationId xmlns:a16="http://schemas.microsoft.com/office/drawing/2014/main" id="{D95D4B37-1B5E-45C0-AFDE-9E01BE272DD9}"/>
              </a:ext>
            </a:extLst>
          </p:cNvPr>
          <p:cNvSpPr/>
          <p:nvPr/>
        </p:nvSpPr>
        <p:spPr>
          <a:xfrm>
            <a:off x="8312150" y="2962852"/>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Sorted by order of modification</a:t>
            </a:r>
          </a:p>
        </p:txBody>
      </p:sp>
      <p:sp>
        <p:nvSpPr>
          <p:cNvPr id="12" name="Rectangle: Rounded Corners 11">
            <a:extLst>
              <a:ext uri="{FF2B5EF4-FFF2-40B4-BE49-F238E27FC236}">
                <a16:creationId xmlns:a16="http://schemas.microsoft.com/office/drawing/2014/main" id="{C19DBB1C-7FAB-4AC4-B2BB-40D43EEB3162}"/>
              </a:ext>
            </a:extLst>
          </p:cNvPr>
          <p:cNvSpPr/>
          <p:nvPr/>
        </p:nvSpPr>
        <p:spPr>
          <a:xfrm>
            <a:off x="3879850" y="2294948"/>
            <a:ext cx="4432300" cy="2268104"/>
          </a:xfrm>
          <a:prstGeom prst="round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Montserrat SemiBold" panose="00000700000000000000" pitchFamily="2" charset="0"/>
              </a:rPr>
              <a:t>Changes available in parallel for logical partitions</a:t>
            </a:r>
          </a:p>
        </p:txBody>
      </p:sp>
      <p:sp>
        <p:nvSpPr>
          <p:cNvPr id="8" name="Rectangle: Rounded Corners 7">
            <a:extLst>
              <a:ext uri="{FF2B5EF4-FFF2-40B4-BE49-F238E27FC236}">
                <a16:creationId xmlns:a16="http://schemas.microsoft.com/office/drawing/2014/main" id="{3E654DC6-30BF-4D7F-8CBF-3266A6B744D0}"/>
              </a:ext>
            </a:extLst>
          </p:cNvPr>
          <p:cNvSpPr/>
          <p:nvPr/>
        </p:nvSpPr>
        <p:spPr>
          <a:xfrm>
            <a:off x="293254" y="4815608"/>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No guaranteed order of logical partitions</a:t>
            </a:r>
          </a:p>
        </p:txBody>
      </p:sp>
      <p:sp>
        <p:nvSpPr>
          <p:cNvPr id="9" name="Rectangle: Rounded Corners 8">
            <a:extLst>
              <a:ext uri="{FF2B5EF4-FFF2-40B4-BE49-F238E27FC236}">
                <a16:creationId xmlns:a16="http://schemas.microsoft.com/office/drawing/2014/main" id="{8EE5E275-CDDE-4674-BB93-282070A98978}"/>
              </a:ext>
            </a:extLst>
          </p:cNvPr>
          <p:cNvSpPr/>
          <p:nvPr/>
        </p:nvSpPr>
        <p:spPr>
          <a:xfrm>
            <a:off x="4379190" y="4815608"/>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Synchronized from any point-in-time</a:t>
            </a:r>
          </a:p>
        </p:txBody>
      </p:sp>
    </p:spTree>
    <p:extLst>
      <p:ext uri="{BB962C8B-B14F-4D97-AF65-F5344CB8AC3E}">
        <p14:creationId xmlns:p14="http://schemas.microsoft.com/office/powerpoint/2010/main" val="1019052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BEB08B-37A4-4134-9BC1-C56418090BC1}"/>
              </a:ext>
            </a:extLst>
          </p:cNvPr>
          <p:cNvSpPr>
            <a:spLocks noGrp="1"/>
          </p:cNvSpPr>
          <p:nvPr>
            <p:ph type="title"/>
          </p:nvPr>
        </p:nvSpPr>
        <p:spPr/>
        <p:txBody>
          <a:bodyPr>
            <a:normAutofit fontScale="90000"/>
          </a:bodyPr>
          <a:lstStyle/>
          <a:p>
            <a:r>
              <a:rPr lang="en-US" dirty="0"/>
              <a:t>Change Feed</a:t>
            </a:r>
          </a:p>
        </p:txBody>
      </p:sp>
      <p:sp>
        <p:nvSpPr>
          <p:cNvPr id="3" name="Rectangle: Rounded Corners 2">
            <a:extLst>
              <a:ext uri="{FF2B5EF4-FFF2-40B4-BE49-F238E27FC236}">
                <a16:creationId xmlns:a16="http://schemas.microsoft.com/office/drawing/2014/main" id="{18F56BBA-52C2-41E3-B70C-7262BED88B2E}"/>
              </a:ext>
            </a:extLst>
          </p:cNvPr>
          <p:cNvSpPr/>
          <p:nvPr/>
        </p:nvSpPr>
        <p:spPr>
          <a:xfrm>
            <a:off x="293254" y="1110096"/>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Enabled by default</a:t>
            </a:r>
          </a:p>
        </p:txBody>
      </p:sp>
      <p:sp>
        <p:nvSpPr>
          <p:cNvPr id="4" name="Rectangle: Rounded Corners 3">
            <a:extLst>
              <a:ext uri="{FF2B5EF4-FFF2-40B4-BE49-F238E27FC236}">
                <a16:creationId xmlns:a16="http://schemas.microsoft.com/office/drawing/2014/main" id="{DC1C2234-9795-4CD6-9425-3022CF8A2223}"/>
              </a:ext>
            </a:extLst>
          </p:cNvPr>
          <p:cNvSpPr/>
          <p:nvPr/>
        </p:nvSpPr>
        <p:spPr>
          <a:xfrm>
            <a:off x="4394200" y="1110096"/>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Includes insert and update operations</a:t>
            </a:r>
          </a:p>
        </p:txBody>
      </p:sp>
      <p:sp>
        <p:nvSpPr>
          <p:cNvPr id="12" name="Rectangle: Rounded Corners 11">
            <a:extLst>
              <a:ext uri="{FF2B5EF4-FFF2-40B4-BE49-F238E27FC236}">
                <a16:creationId xmlns:a16="http://schemas.microsoft.com/office/drawing/2014/main" id="{C19DBB1C-7FAB-4AC4-B2BB-40D43EEB3162}"/>
              </a:ext>
            </a:extLst>
          </p:cNvPr>
          <p:cNvSpPr/>
          <p:nvPr/>
        </p:nvSpPr>
        <p:spPr>
          <a:xfrm>
            <a:off x="3879850" y="2294948"/>
            <a:ext cx="4432300" cy="2268104"/>
          </a:xfrm>
          <a:prstGeom prst="round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Montserrat SemiBold" panose="00000700000000000000" pitchFamily="2" charset="0"/>
              </a:rPr>
              <a:t>Changes available in parallel for logical partitions</a:t>
            </a:r>
          </a:p>
        </p:txBody>
      </p:sp>
      <p:sp>
        <p:nvSpPr>
          <p:cNvPr id="7" name="Rectangle: Rounded Corners 6">
            <a:extLst>
              <a:ext uri="{FF2B5EF4-FFF2-40B4-BE49-F238E27FC236}">
                <a16:creationId xmlns:a16="http://schemas.microsoft.com/office/drawing/2014/main" id="{772BA1E8-FDBF-4EB4-8EE2-FC3939762A41}"/>
              </a:ext>
            </a:extLst>
          </p:cNvPr>
          <p:cNvSpPr/>
          <p:nvPr/>
        </p:nvSpPr>
        <p:spPr>
          <a:xfrm>
            <a:off x="8312150" y="1077192"/>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Each change appears exactly once</a:t>
            </a:r>
          </a:p>
        </p:txBody>
      </p:sp>
      <p:sp>
        <p:nvSpPr>
          <p:cNvPr id="5" name="Rectangle: Rounded Corners 4">
            <a:extLst>
              <a:ext uri="{FF2B5EF4-FFF2-40B4-BE49-F238E27FC236}">
                <a16:creationId xmlns:a16="http://schemas.microsoft.com/office/drawing/2014/main" id="{CA508A17-91D5-4BD6-9048-CDDE33DF0756}"/>
              </a:ext>
            </a:extLst>
          </p:cNvPr>
          <p:cNvSpPr/>
          <p:nvPr/>
        </p:nvSpPr>
        <p:spPr>
          <a:xfrm>
            <a:off x="293254" y="2962852"/>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Clients manage checkpointing logic</a:t>
            </a:r>
          </a:p>
        </p:txBody>
      </p:sp>
      <p:sp>
        <p:nvSpPr>
          <p:cNvPr id="6" name="Rectangle: Rounded Corners 5">
            <a:extLst>
              <a:ext uri="{FF2B5EF4-FFF2-40B4-BE49-F238E27FC236}">
                <a16:creationId xmlns:a16="http://schemas.microsoft.com/office/drawing/2014/main" id="{906763F4-5DA0-42C4-A74B-EB3156494FCC}"/>
              </a:ext>
            </a:extLst>
          </p:cNvPr>
          <p:cNvSpPr/>
          <p:nvPr/>
        </p:nvSpPr>
        <p:spPr>
          <a:xfrm>
            <a:off x="8312150" y="2962852"/>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Sorted by order of modification</a:t>
            </a:r>
          </a:p>
        </p:txBody>
      </p:sp>
      <p:sp>
        <p:nvSpPr>
          <p:cNvPr id="10" name="Rectangle: Rounded Corners 9">
            <a:extLst>
              <a:ext uri="{FF2B5EF4-FFF2-40B4-BE49-F238E27FC236}">
                <a16:creationId xmlns:a16="http://schemas.microsoft.com/office/drawing/2014/main" id="{D05B227F-5B09-48B9-B3E6-E5C121A78494}"/>
              </a:ext>
            </a:extLst>
          </p:cNvPr>
          <p:cNvSpPr/>
          <p:nvPr/>
        </p:nvSpPr>
        <p:spPr>
          <a:xfrm>
            <a:off x="293254" y="4815608"/>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No guaranteed order of logical partitions</a:t>
            </a:r>
          </a:p>
        </p:txBody>
      </p:sp>
      <p:sp>
        <p:nvSpPr>
          <p:cNvPr id="8" name="Rectangle: Rounded Corners 7">
            <a:extLst>
              <a:ext uri="{FF2B5EF4-FFF2-40B4-BE49-F238E27FC236}">
                <a16:creationId xmlns:a16="http://schemas.microsoft.com/office/drawing/2014/main" id="{FEE69D35-4F43-4F93-8DA1-513CCC3A9C11}"/>
              </a:ext>
            </a:extLst>
          </p:cNvPr>
          <p:cNvSpPr/>
          <p:nvPr/>
        </p:nvSpPr>
        <p:spPr>
          <a:xfrm>
            <a:off x="4379190" y="4815608"/>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Synchronized from any point-in-time</a:t>
            </a:r>
          </a:p>
        </p:txBody>
      </p:sp>
    </p:spTree>
    <p:extLst>
      <p:ext uri="{BB962C8B-B14F-4D97-AF65-F5344CB8AC3E}">
        <p14:creationId xmlns:p14="http://schemas.microsoft.com/office/powerpoint/2010/main" val="963689331"/>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0 0 L 0.31628 0.31435 " pathEditMode="relative" rAng="0" ptsTypes="AA">
                                      <p:cBhvr>
                                        <p:cTn id="6" dur="500" fill="hold"/>
                                        <p:tgtEl>
                                          <p:spTgt spid="12"/>
                                        </p:tgtEl>
                                        <p:attrNameLst>
                                          <p:attrName>ppt_x</p:attrName>
                                          <p:attrName>ppt_y</p:attrName>
                                        </p:attrNameLst>
                                      </p:cBhvr>
                                      <p:rCtr x="15807" y="1571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BEB08B-37A4-4134-9BC1-C56418090BC1}"/>
              </a:ext>
            </a:extLst>
          </p:cNvPr>
          <p:cNvSpPr>
            <a:spLocks noGrp="1"/>
          </p:cNvSpPr>
          <p:nvPr>
            <p:ph type="title"/>
          </p:nvPr>
        </p:nvSpPr>
        <p:spPr/>
        <p:txBody>
          <a:bodyPr>
            <a:normAutofit fontScale="90000"/>
          </a:bodyPr>
          <a:lstStyle/>
          <a:p>
            <a:r>
              <a:rPr lang="en-US" dirty="0"/>
              <a:t>Change Feed</a:t>
            </a:r>
          </a:p>
        </p:txBody>
      </p:sp>
      <p:sp>
        <p:nvSpPr>
          <p:cNvPr id="3" name="Rectangle: Rounded Corners 2">
            <a:extLst>
              <a:ext uri="{FF2B5EF4-FFF2-40B4-BE49-F238E27FC236}">
                <a16:creationId xmlns:a16="http://schemas.microsoft.com/office/drawing/2014/main" id="{CF3D42E5-6070-4862-93B6-F393109950A3}"/>
              </a:ext>
            </a:extLst>
          </p:cNvPr>
          <p:cNvSpPr/>
          <p:nvPr/>
        </p:nvSpPr>
        <p:spPr>
          <a:xfrm>
            <a:off x="293254" y="1110096"/>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Enabled by default</a:t>
            </a:r>
          </a:p>
        </p:txBody>
      </p:sp>
      <p:sp>
        <p:nvSpPr>
          <p:cNvPr id="4" name="Rectangle: Rounded Corners 3">
            <a:extLst>
              <a:ext uri="{FF2B5EF4-FFF2-40B4-BE49-F238E27FC236}">
                <a16:creationId xmlns:a16="http://schemas.microsoft.com/office/drawing/2014/main" id="{0C941894-ADFB-4803-9D80-D9E6225FB403}"/>
              </a:ext>
            </a:extLst>
          </p:cNvPr>
          <p:cNvSpPr/>
          <p:nvPr/>
        </p:nvSpPr>
        <p:spPr>
          <a:xfrm>
            <a:off x="4394200" y="1110096"/>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Includes insert and update operations</a:t>
            </a:r>
          </a:p>
        </p:txBody>
      </p:sp>
      <p:sp>
        <p:nvSpPr>
          <p:cNvPr id="5" name="Rectangle: Rounded Corners 4">
            <a:extLst>
              <a:ext uri="{FF2B5EF4-FFF2-40B4-BE49-F238E27FC236}">
                <a16:creationId xmlns:a16="http://schemas.microsoft.com/office/drawing/2014/main" id="{098C7BEF-255E-4BA6-B31E-4D909E6890B8}"/>
              </a:ext>
            </a:extLst>
          </p:cNvPr>
          <p:cNvSpPr/>
          <p:nvPr/>
        </p:nvSpPr>
        <p:spPr>
          <a:xfrm>
            <a:off x="8312150" y="1077192"/>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Each change appears exactly once</a:t>
            </a:r>
          </a:p>
        </p:txBody>
      </p:sp>
      <p:sp>
        <p:nvSpPr>
          <p:cNvPr id="6" name="Rectangle: Rounded Corners 5">
            <a:extLst>
              <a:ext uri="{FF2B5EF4-FFF2-40B4-BE49-F238E27FC236}">
                <a16:creationId xmlns:a16="http://schemas.microsoft.com/office/drawing/2014/main" id="{5647E4B1-FB61-44AC-9C87-A8266F5A2F47}"/>
              </a:ext>
            </a:extLst>
          </p:cNvPr>
          <p:cNvSpPr/>
          <p:nvPr/>
        </p:nvSpPr>
        <p:spPr>
          <a:xfrm>
            <a:off x="293254" y="2962852"/>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Clients manage checkpointing logic</a:t>
            </a:r>
          </a:p>
        </p:txBody>
      </p:sp>
      <p:sp>
        <p:nvSpPr>
          <p:cNvPr id="7" name="Rectangle: Rounded Corners 6">
            <a:extLst>
              <a:ext uri="{FF2B5EF4-FFF2-40B4-BE49-F238E27FC236}">
                <a16:creationId xmlns:a16="http://schemas.microsoft.com/office/drawing/2014/main" id="{D95D4B37-1B5E-45C0-AFDE-9E01BE272DD9}"/>
              </a:ext>
            </a:extLst>
          </p:cNvPr>
          <p:cNvSpPr/>
          <p:nvPr/>
        </p:nvSpPr>
        <p:spPr>
          <a:xfrm>
            <a:off x="8312150" y="2962852"/>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Sorted by order of modification</a:t>
            </a:r>
          </a:p>
        </p:txBody>
      </p:sp>
      <p:sp>
        <p:nvSpPr>
          <p:cNvPr id="12" name="Rectangle: Rounded Corners 11">
            <a:extLst>
              <a:ext uri="{FF2B5EF4-FFF2-40B4-BE49-F238E27FC236}">
                <a16:creationId xmlns:a16="http://schemas.microsoft.com/office/drawing/2014/main" id="{C19DBB1C-7FAB-4AC4-B2BB-40D43EEB3162}"/>
              </a:ext>
            </a:extLst>
          </p:cNvPr>
          <p:cNvSpPr/>
          <p:nvPr/>
        </p:nvSpPr>
        <p:spPr>
          <a:xfrm>
            <a:off x="3879850" y="2294948"/>
            <a:ext cx="4432300" cy="2268104"/>
          </a:xfrm>
          <a:prstGeom prst="round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Montserrat SemiBold" panose="00000700000000000000" pitchFamily="2" charset="0"/>
              </a:rPr>
              <a:t>Applications can request multiple change feeds</a:t>
            </a:r>
          </a:p>
        </p:txBody>
      </p:sp>
      <p:sp>
        <p:nvSpPr>
          <p:cNvPr id="8" name="Rectangle: Rounded Corners 7">
            <a:extLst>
              <a:ext uri="{FF2B5EF4-FFF2-40B4-BE49-F238E27FC236}">
                <a16:creationId xmlns:a16="http://schemas.microsoft.com/office/drawing/2014/main" id="{3E654DC6-30BF-4D7F-8CBF-3266A6B744D0}"/>
              </a:ext>
            </a:extLst>
          </p:cNvPr>
          <p:cNvSpPr/>
          <p:nvPr/>
        </p:nvSpPr>
        <p:spPr>
          <a:xfrm>
            <a:off x="293254" y="4815608"/>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No guaranteed order of logical partitions</a:t>
            </a:r>
          </a:p>
        </p:txBody>
      </p:sp>
      <p:sp>
        <p:nvSpPr>
          <p:cNvPr id="9" name="Rectangle: Rounded Corners 8">
            <a:extLst>
              <a:ext uri="{FF2B5EF4-FFF2-40B4-BE49-F238E27FC236}">
                <a16:creationId xmlns:a16="http://schemas.microsoft.com/office/drawing/2014/main" id="{8EE5E275-CDDE-4674-BB93-282070A98978}"/>
              </a:ext>
            </a:extLst>
          </p:cNvPr>
          <p:cNvSpPr/>
          <p:nvPr/>
        </p:nvSpPr>
        <p:spPr>
          <a:xfrm>
            <a:off x="4379190" y="4815608"/>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Synchronized from any point-in-time</a:t>
            </a:r>
          </a:p>
        </p:txBody>
      </p:sp>
      <p:sp>
        <p:nvSpPr>
          <p:cNvPr id="10" name="Rectangle: Rounded Corners 9">
            <a:extLst>
              <a:ext uri="{FF2B5EF4-FFF2-40B4-BE49-F238E27FC236}">
                <a16:creationId xmlns:a16="http://schemas.microsoft.com/office/drawing/2014/main" id="{A93080AA-F7D8-4F86-BC96-EFEBE7F8E3A0}"/>
              </a:ext>
            </a:extLst>
          </p:cNvPr>
          <p:cNvSpPr/>
          <p:nvPr/>
        </p:nvSpPr>
        <p:spPr>
          <a:xfrm>
            <a:off x="8312150" y="4815608"/>
            <a:ext cx="3403600" cy="1600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11C97"/>
                </a:solidFill>
                <a:latin typeface="Montserrat SemiBold" panose="00000700000000000000" pitchFamily="2" charset="0"/>
              </a:rPr>
              <a:t>Changes available in parallel for logical partitions</a:t>
            </a:r>
          </a:p>
        </p:txBody>
      </p:sp>
    </p:spTree>
    <p:extLst>
      <p:ext uri="{BB962C8B-B14F-4D97-AF65-F5344CB8AC3E}">
        <p14:creationId xmlns:p14="http://schemas.microsoft.com/office/powerpoint/2010/main" val="121754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5027B9-8CB3-4863-8643-A3F02FB17426}"/>
              </a:ext>
            </a:extLst>
          </p:cNvPr>
          <p:cNvSpPr>
            <a:spLocks noGrp="1"/>
          </p:cNvSpPr>
          <p:nvPr>
            <p:ph type="title"/>
          </p:nvPr>
        </p:nvSpPr>
        <p:spPr/>
        <p:txBody>
          <a:bodyPr>
            <a:normAutofit fontScale="90000"/>
          </a:bodyPr>
          <a:lstStyle/>
          <a:p>
            <a:r>
              <a:rPr lang="en-US" dirty="0"/>
              <a:t>Azure Cosmos DB</a:t>
            </a:r>
          </a:p>
        </p:txBody>
      </p:sp>
      <p:pic>
        <p:nvPicPr>
          <p:cNvPr id="4" name="Picture 3">
            <a:extLst>
              <a:ext uri="{FF2B5EF4-FFF2-40B4-BE49-F238E27FC236}">
                <a16:creationId xmlns:a16="http://schemas.microsoft.com/office/drawing/2014/main" id="{C9560CBA-049B-4BEE-AFAD-965B464381C9}"/>
              </a:ext>
            </a:extLst>
          </p:cNvPr>
          <p:cNvPicPr>
            <a:picLocks noChangeAspect="1"/>
          </p:cNvPicPr>
          <p:nvPr/>
        </p:nvPicPr>
        <p:blipFill rotWithShape="1">
          <a:blip r:embed="rId3"/>
          <a:srcRect b="68768"/>
          <a:stretch/>
        </p:blipFill>
        <p:spPr>
          <a:xfrm>
            <a:off x="1133426" y="5547982"/>
            <a:ext cx="9925148" cy="1310018"/>
          </a:xfrm>
          <a:prstGeom prst="rect">
            <a:avLst/>
          </a:prstGeom>
        </p:spPr>
      </p:pic>
      <p:sp>
        <p:nvSpPr>
          <p:cNvPr id="5" name="Freeform: Shape 4">
            <a:extLst>
              <a:ext uri="{FF2B5EF4-FFF2-40B4-BE49-F238E27FC236}">
                <a16:creationId xmlns:a16="http://schemas.microsoft.com/office/drawing/2014/main" id="{EBE547E5-673B-419C-97BD-B34D759422E9}"/>
              </a:ext>
            </a:extLst>
          </p:cNvPr>
          <p:cNvSpPr/>
          <p:nvPr/>
        </p:nvSpPr>
        <p:spPr>
          <a:xfrm>
            <a:off x="1349" y="5144324"/>
            <a:ext cx="12189302" cy="17455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6" name="Group 5">
            <a:extLst>
              <a:ext uri="{FF2B5EF4-FFF2-40B4-BE49-F238E27FC236}">
                <a16:creationId xmlns:a16="http://schemas.microsoft.com/office/drawing/2014/main" id="{A5534175-EC90-4F05-821C-3FDB5FD67CAD}"/>
              </a:ext>
            </a:extLst>
          </p:cNvPr>
          <p:cNvGrpSpPr/>
          <p:nvPr/>
        </p:nvGrpSpPr>
        <p:grpSpPr>
          <a:xfrm>
            <a:off x="9278176" y="6154848"/>
            <a:ext cx="223240" cy="433634"/>
            <a:chOff x="9576336" y="6019901"/>
            <a:chExt cx="223240" cy="433634"/>
          </a:xfrm>
        </p:grpSpPr>
        <p:sp>
          <p:nvSpPr>
            <p:cNvPr id="7" name="Freeform: Shape 411">
              <a:extLst>
                <a:ext uri="{FF2B5EF4-FFF2-40B4-BE49-F238E27FC236}">
                  <a16:creationId xmlns:a16="http://schemas.microsoft.com/office/drawing/2014/main" id="{CBC0B5F9-A523-44C0-BB26-E7472C926A16}"/>
                </a:ext>
              </a:extLst>
            </p:cNvPr>
            <p:cNvSpPr/>
            <p:nvPr/>
          </p:nvSpPr>
          <p:spPr>
            <a:xfrm>
              <a:off x="9620313"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8" name="Group 7">
              <a:extLst>
                <a:ext uri="{FF2B5EF4-FFF2-40B4-BE49-F238E27FC236}">
                  <a16:creationId xmlns:a16="http://schemas.microsoft.com/office/drawing/2014/main" id="{5209684C-70DA-4719-B1F7-8CAF6C6E06DE}"/>
                </a:ext>
              </a:extLst>
            </p:cNvPr>
            <p:cNvGrpSpPr/>
            <p:nvPr/>
          </p:nvGrpSpPr>
          <p:grpSpPr>
            <a:xfrm>
              <a:off x="9576336" y="6019901"/>
              <a:ext cx="223240" cy="357070"/>
              <a:chOff x="9523117" y="5842588"/>
              <a:chExt cx="329677" cy="527319"/>
            </a:xfrm>
          </p:grpSpPr>
          <p:sp>
            <p:nvSpPr>
              <p:cNvPr id="9" name="Oval 903">
                <a:extLst>
                  <a:ext uri="{FF2B5EF4-FFF2-40B4-BE49-F238E27FC236}">
                    <a16:creationId xmlns:a16="http://schemas.microsoft.com/office/drawing/2014/main" id="{E45088F5-309E-425D-9707-904BA587BCF3}"/>
                  </a:ext>
                </a:extLst>
              </p:cNvPr>
              <p:cNvSpPr/>
              <p:nvPr/>
            </p:nvSpPr>
            <p:spPr>
              <a:xfrm>
                <a:off x="9591504"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0" name="Freeform 5">
                <a:extLst>
                  <a:ext uri="{FF2B5EF4-FFF2-40B4-BE49-F238E27FC236}">
                    <a16:creationId xmlns:a16="http://schemas.microsoft.com/office/drawing/2014/main" id="{0C6E1F86-3EC5-47A9-82F2-DA1983BC3658}"/>
                  </a:ext>
                </a:extLst>
              </p:cNvPr>
              <p:cNvSpPr>
                <a:spLocks noEditPoints="1"/>
              </p:cNvSpPr>
              <p:nvPr/>
            </p:nvSpPr>
            <p:spPr bwMode="auto">
              <a:xfrm>
                <a:off x="9523117"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1" name="Group 10">
            <a:extLst>
              <a:ext uri="{FF2B5EF4-FFF2-40B4-BE49-F238E27FC236}">
                <a16:creationId xmlns:a16="http://schemas.microsoft.com/office/drawing/2014/main" id="{0582C9DE-38EF-4EC6-B821-7178C2943C3F}"/>
              </a:ext>
            </a:extLst>
          </p:cNvPr>
          <p:cNvGrpSpPr/>
          <p:nvPr/>
        </p:nvGrpSpPr>
        <p:grpSpPr>
          <a:xfrm>
            <a:off x="7468054" y="6382515"/>
            <a:ext cx="223240" cy="431604"/>
            <a:chOff x="7468054" y="6382515"/>
            <a:chExt cx="223240" cy="431604"/>
          </a:xfrm>
        </p:grpSpPr>
        <p:sp>
          <p:nvSpPr>
            <p:cNvPr id="12" name="Freeform: Shape 411">
              <a:extLst>
                <a:ext uri="{FF2B5EF4-FFF2-40B4-BE49-F238E27FC236}">
                  <a16:creationId xmlns:a16="http://schemas.microsoft.com/office/drawing/2014/main" id="{6E1B40F3-8499-45D3-92E3-A74C9F8CDA81}"/>
                </a:ext>
              </a:extLst>
            </p:cNvPr>
            <p:cNvSpPr/>
            <p:nvPr/>
          </p:nvSpPr>
          <p:spPr>
            <a:xfrm>
              <a:off x="7512031" y="6678832"/>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3" name="Group 12">
              <a:extLst>
                <a:ext uri="{FF2B5EF4-FFF2-40B4-BE49-F238E27FC236}">
                  <a16:creationId xmlns:a16="http://schemas.microsoft.com/office/drawing/2014/main" id="{0E3857B2-FB1A-4338-87E0-848B0207F8CF}"/>
                </a:ext>
              </a:extLst>
            </p:cNvPr>
            <p:cNvGrpSpPr/>
            <p:nvPr/>
          </p:nvGrpSpPr>
          <p:grpSpPr>
            <a:xfrm>
              <a:off x="7468054" y="6382515"/>
              <a:ext cx="223240" cy="357070"/>
              <a:chOff x="7414835" y="6205202"/>
              <a:chExt cx="329677" cy="527319"/>
            </a:xfrm>
          </p:grpSpPr>
          <p:sp>
            <p:nvSpPr>
              <p:cNvPr id="14" name="Oval 13">
                <a:extLst>
                  <a:ext uri="{FF2B5EF4-FFF2-40B4-BE49-F238E27FC236}">
                    <a16:creationId xmlns:a16="http://schemas.microsoft.com/office/drawing/2014/main" id="{37612FE8-D0B2-4511-B16F-776101F0B043}"/>
                  </a:ext>
                </a:extLst>
              </p:cNvPr>
              <p:cNvSpPr/>
              <p:nvPr/>
            </p:nvSpPr>
            <p:spPr>
              <a:xfrm>
                <a:off x="7483222" y="6265690"/>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5" name="Freeform 5">
                <a:extLst>
                  <a:ext uri="{FF2B5EF4-FFF2-40B4-BE49-F238E27FC236}">
                    <a16:creationId xmlns:a16="http://schemas.microsoft.com/office/drawing/2014/main" id="{C542143B-E1E0-4076-8627-E8A969F0A5BD}"/>
                  </a:ext>
                </a:extLst>
              </p:cNvPr>
              <p:cNvSpPr>
                <a:spLocks noEditPoints="1"/>
              </p:cNvSpPr>
              <p:nvPr/>
            </p:nvSpPr>
            <p:spPr bwMode="auto">
              <a:xfrm>
                <a:off x="7414835" y="6205202"/>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6" name="Group 15">
            <a:extLst>
              <a:ext uri="{FF2B5EF4-FFF2-40B4-BE49-F238E27FC236}">
                <a16:creationId xmlns:a16="http://schemas.microsoft.com/office/drawing/2014/main" id="{650F37BF-E78D-475E-B3A1-A23D62618C86}"/>
              </a:ext>
            </a:extLst>
          </p:cNvPr>
          <p:cNvGrpSpPr/>
          <p:nvPr/>
        </p:nvGrpSpPr>
        <p:grpSpPr>
          <a:xfrm>
            <a:off x="6207483" y="5803084"/>
            <a:ext cx="223240" cy="433634"/>
            <a:chOff x="6393022" y="6019901"/>
            <a:chExt cx="223240" cy="433634"/>
          </a:xfrm>
        </p:grpSpPr>
        <p:sp>
          <p:nvSpPr>
            <p:cNvPr id="17" name="Freeform: Shape 411">
              <a:extLst>
                <a:ext uri="{FF2B5EF4-FFF2-40B4-BE49-F238E27FC236}">
                  <a16:creationId xmlns:a16="http://schemas.microsoft.com/office/drawing/2014/main" id="{A7B2E3FC-5B57-4304-842A-E47421CDA6E9}"/>
                </a:ext>
              </a:extLst>
            </p:cNvPr>
            <p:cNvSpPr/>
            <p:nvPr/>
          </p:nvSpPr>
          <p:spPr>
            <a:xfrm>
              <a:off x="6436999"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8" name="Group 17">
              <a:extLst>
                <a:ext uri="{FF2B5EF4-FFF2-40B4-BE49-F238E27FC236}">
                  <a16:creationId xmlns:a16="http://schemas.microsoft.com/office/drawing/2014/main" id="{8CEF020E-0D81-4168-98E1-37E0FFB4EEFA}"/>
                </a:ext>
              </a:extLst>
            </p:cNvPr>
            <p:cNvGrpSpPr/>
            <p:nvPr/>
          </p:nvGrpSpPr>
          <p:grpSpPr>
            <a:xfrm>
              <a:off x="6393022" y="6019901"/>
              <a:ext cx="223240" cy="357070"/>
              <a:chOff x="6339803" y="5842588"/>
              <a:chExt cx="329677" cy="527319"/>
            </a:xfrm>
          </p:grpSpPr>
          <p:sp>
            <p:nvSpPr>
              <p:cNvPr id="19" name="Oval 27">
                <a:extLst>
                  <a:ext uri="{FF2B5EF4-FFF2-40B4-BE49-F238E27FC236}">
                    <a16:creationId xmlns:a16="http://schemas.microsoft.com/office/drawing/2014/main" id="{D9BC33CE-46B9-4C7E-A913-D3A145ECC957}"/>
                  </a:ext>
                </a:extLst>
              </p:cNvPr>
              <p:cNvSpPr/>
              <p:nvPr/>
            </p:nvSpPr>
            <p:spPr>
              <a:xfrm>
                <a:off x="6408190"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0" name="Freeform 5">
                <a:extLst>
                  <a:ext uri="{FF2B5EF4-FFF2-40B4-BE49-F238E27FC236}">
                    <a16:creationId xmlns:a16="http://schemas.microsoft.com/office/drawing/2014/main" id="{3DC06EC6-09AB-4347-A8A8-EE20A6759F8E}"/>
                  </a:ext>
                </a:extLst>
              </p:cNvPr>
              <p:cNvSpPr>
                <a:spLocks noEditPoints="1"/>
              </p:cNvSpPr>
              <p:nvPr/>
            </p:nvSpPr>
            <p:spPr bwMode="auto">
              <a:xfrm>
                <a:off x="6339803"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1" name="Group 20">
            <a:extLst>
              <a:ext uri="{FF2B5EF4-FFF2-40B4-BE49-F238E27FC236}">
                <a16:creationId xmlns:a16="http://schemas.microsoft.com/office/drawing/2014/main" id="{2A20E4F4-A196-4499-99CC-B3036416936A}"/>
              </a:ext>
            </a:extLst>
          </p:cNvPr>
          <p:cNvGrpSpPr/>
          <p:nvPr/>
        </p:nvGrpSpPr>
        <p:grpSpPr>
          <a:xfrm>
            <a:off x="2183561" y="6187406"/>
            <a:ext cx="223240" cy="450322"/>
            <a:chOff x="2418475" y="6242316"/>
            <a:chExt cx="223240" cy="450322"/>
          </a:xfrm>
        </p:grpSpPr>
        <p:sp>
          <p:nvSpPr>
            <p:cNvPr id="22" name="Freeform: Shape 411">
              <a:extLst>
                <a:ext uri="{FF2B5EF4-FFF2-40B4-BE49-F238E27FC236}">
                  <a16:creationId xmlns:a16="http://schemas.microsoft.com/office/drawing/2014/main" id="{1C675D2F-140B-4A72-90D7-089AED666EB1}"/>
                </a:ext>
              </a:extLst>
            </p:cNvPr>
            <p:cNvSpPr/>
            <p:nvPr/>
          </p:nvSpPr>
          <p:spPr>
            <a:xfrm>
              <a:off x="2462452" y="6557351"/>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3" name="Group 22">
              <a:extLst>
                <a:ext uri="{FF2B5EF4-FFF2-40B4-BE49-F238E27FC236}">
                  <a16:creationId xmlns:a16="http://schemas.microsoft.com/office/drawing/2014/main" id="{BAB1CE53-59E9-4E10-8AB9-93344275F3CD}"/>
                </a:ext>
              </a:extLst>
            </p:cNvPr>
            <p:cNvGrpSpPr/>
            <p:nvPr/>
          </p:nvGrpSpPr>
          <p:grpSpPr>
            <a:xfrm>
              <a:off x="2418475" y="6242316"/>
              <a:ext cx="223240" cy="357070"/>
              <a:chOff x="2365256" y="6065003"/>
              <a:chExt cx="329677" cy="527319"/>
            </a:xfrm>
          </p:grpSpPr>
          <p:sp>
            <p:nvSpPr>
              <p:cNvPr id="24" name="Oval 6">
                <a:extLst>
                  <a:ext uri="{FF2B5EF4-FFF2-40B4-BE49-F238E27FC236}">
                    <a16:creationId xmlns:a16="http://schemas.microsoft.com/office/drawing/2014/main" id="{4DDA83E0-57D7-44CA-8F9C-7CB542D16AA1}"/>
                  </a:ext>
                </a:extLst>
              </p:cNvPr>
              <p:cNvSpPr/>
              <p:nvPr/>
            </p:nvSpPr>
            <p:spPr>
              <a:xfrm>
                <a:off x="2433643" y="6144209"/>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5" name="Freeform 5">
                <a:extLst>
                  <a:ext uri="{FF2B5EF4-FFF2-40B4-BE49-F238E27FC236}">
                    <a16:creationId xmlns:a16="http://schemas.microsoft.com/office/drawing/2014/main" id="{47E326D9-20E1-4460-8876-D5E2D8026D11}"/>
                  </a:ext>
                </a:extLst>
              </p:cNvPr>
              <p:cNvSpPr>
                <a:spLocks noEditPoints="1"/>
              </p:cNvSpPr>
              <p:nvPr/>
            </p:nvSpPr>
            <p:spPr bwMode="auto">
              <a:xfrm>
                <a:off x="2365256" y="6065003"/>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sp>
        <p:nvSpPr>
          <p:cNvPr id="26" name="TextBox 25">
            <a:extLst>
              <a:ext uri="{FF2B5EF4-FFF2-40B4-BE49-F238E27FC236}">
                <a16:creationId xmlns:a16="http://schemas.microsoft.com/office/drawing/2014/main" id="{0ECB66E2-505E-4DF6-8BDA-C5F1C34EF188}"/>
              </a:ext>
            </a:extLst>
          </p:cNvPr>
          <p:cNvSpPr txBox="1"/>
          <p:nvPr/>
        </p:nvSpPr>
        <p:spPr>
          <a:xfrm>
            <a:off x="2720860" y="1840808"/>
            <a:ext cx="7061199" cy="1754326"/>
          </a:xfrm>
          <a:prstGeom prst="rect">
            <a:avLst/>
          </a:prstGeom>
          <a:noFill/>
        </p:spPr>
        <p:txBody>
          <a:bodyPr wrap="square" rtlCol="0">
            <a:spAutoFit/>
          </a:bodyPr>
          <a:lstStyle/>
          <a:p>
            <a:pPr algn="ctr"/>
            <a:r>
              <a:rPr lang="en-US" sz="5400" b="1" dirty="0">
                <a:solidFill>
                  <a:srgbClr val="611C97"/>
                </a:solidFill>
              </a:rPr>
              <a:t>Comprehensive</a:t>
            </a:r>
          </a:p>
          <a:p>
            <a:pPr algn="ctr"/>
            <a:r>
              <a:rPr lang="en-US" sz="5400" b="1" dirty="0">
                <a:solidFill>
                  <a:srgbClr val="611C97"/>
                </a:solidFill>
              </a:rPr>
              <a:t>SLAs</a:t>
            </a:r>
          </a:p>
        </p:txBody>
      </p:sp>
      <p:sp>
        <p:nvSpPr>
          <p:cNvPr id="27" name="TextBox 26">
            <a:extLst>
              <a:ext uri="{FF2B5EF4-FFF2-40B4-BE49-F238E27FC236}">
                <a16:creationId xmlns:a16="http://schemas.microsoft.com/office/drawing/2014/main" id="{2C21B771-00B6-4314-957B-AFBB62CED9DA}"/>
              </a:ext>
            </a:extLst>
          </p:cNvPr>
          <p:cNvSpPr txBox="1"/>
          <p:nvPr/>
        </p:nvSpPr>
        <p:spPr>
          <a:xfrm>
            <a:off x="530669" y="5332684"/>
            <a:ext cx="111761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Turnkey global </a:t>
            </a:r>
            <a:b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distribution</a:t>
            </a:r>
          </a:p>
        </p:txBody>
      </p:sp>
      <p:sp>
        <p:nvSpPr>
          <p:cNvPr id="28" name="TextBox 27">
            <a:extLst>
              <a:ext uri="{FF2B5EF4-FFF2-40B4-BE49-F238E27FC236}">
                <a16:creationId xmlns:a16="http://schemas.microsoft.com/office/drawing/2014/main" id="{B0383099-4EE0-4135-8E1B-BC19349C2B6F}"/>
              </a:ext>
            </a:extLst>
          </p:cNvPr>
          <p:cNvSpPr txBox="1"/>
          <p:nvPr/>
        </p:nvSpPr>
        <p:spPr>
          <a:xfrm>
            <a:off x="2680893" y="4674126"/>
            <a:ext cx="166423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Elastic scale out </a:t>
            </a:r>
          </a:p>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of storage &amp; throughput</a:t>
            </a:r>
          </a:p>
        </p:txBody>
      </p:sp>
      <p:sp>
        <p:nvSpPr>
          <p:cNvPr id="29" name="TextBox 28">
            <a:extLst>
              <a:ext uri="{FF2B5EF4-FFF2-40B4-BE49-F238E27FC236}">
                <a16:creationId xmlns:a16="http://schemas.microsoft.com/office/drawing/2014/main" id="{8E93B0C1-3B58-456C-A45C-5631810127EB}"/>
              </a:ext>
            </a:extLst>
          </p:cNvPr>
          <p:cNvSpPr txBox="1"/>
          <p:nvPr/>
        </p:nvSpPr>
        <p:spPr>
          <a:xfrm>
            <a:off x="5377741" y="4315190"/>
            <a:ext cx="164820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Guaranteed low latency </a:t>
            </a:r>
            <a:b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at the 99</a:t>
            </a:r>
            <a:r>
              <a:rPr kumimoji="0" lang="en-US" sz="1100" b="0" i="0" u="none" strike="noStrike" kern="0" cap="none" spc="0" normalizeH="0" baseline="3000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th</a:t>
            </a: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 percentile</a:t>
            </a:r>
          </a:p>
        </p:txBody>
      </p:sp>
      <p:sp>
        <p:nvSpPr>
          <p:cNvPr id="30" name="TextBox 29">
            <a:extLst>
              <a:ext uri="{FF2B5EF4-FFF2-40B4-BE49-F238E27FC236}">
                <a16:creationId xmlns:a16="http://schemas.microsoft.com/office/drawing/2014/main" id="{6A322BDB-6CDA-46DD-BD18-D080C9B40846}"/>
              </a:ext>
            </a:extLst>
          </p:cNvPr>
          <p:cNvSpPr txBox="1"/>
          <p:nvPr/>
        </p:nvSpPr>
        <p:spPr>
          <a:xfrm>
            <a:off x="8058559" y="4674126"/>
            <a:ext cx="135806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Five well-defined </a:t>
            </a:r>
            <a:b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consistency models</a:t>
            </a:r>
          </a:p>
        </p:txBody>
      </p:sp>
      <p:sp>
        <p:nvSpPr>
          <p:cNvPr id="33" name="Text Placeholder 2">
            <a:extLst>
              <a:ext uri="{FF2B5EF4-FFF2-40B4-BE49-F238E27FC236}">
                <a16:creationId xmlns:a16="http://schemas.microsoft.com/office/drawing/2014/main" id="{7D2930D3-748D-4C01-93A3-D73E0BF53BDA}"/>
              </a:ext>
            </a:extLst>
          </p:cNvPr>
          <p:cNvSpPr>
            <a:spLocks noGrp="1"/>
          </p:cNvSpPr>
          <p:nvPr>
            <p:ph type="body" sz="quarter" idx="10"/>
          </p:nvPr>
        </p:nvSpPr>
        <p:spPr>
          <a:xfrm>
            <a:off x="368457" y="791498"/>
            <a:ext cx="12124531" cy="297655"/>
          </a:xfrm>
        </p:spPr>
        <p:txBody>
          <a:bodyPr>
            <a:normAutofit lnSpcReduction="10000"/>
          </a:bodyPr>
          <a:lstStyle/>
          <a:p>
            <a:r>
              <a:rPr lang="en-US" dirty="0">
                <a:solidFill>
                  <a:schemeClr val="bg1"/>
                </a:solidFill>
              </a:rPr>
              <a:t>A globally distributed, massively scalable, multi-model database service</a:t>
            </a:r>
          </a:p>
        </p:txBody>
      </p:sp>
    </p:spTree>
    <p:extLst>
      <p:ext uri="{BB962C8B-B14F-4D97-AF65-F5344CB8AC3E}">
        <p14:creationId xmlns:p14="http://schemas.microsoft.com/office/powerpoint/2010/main" val="3163273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6BE78D-B28A-445A-9ABF-2BA039F6661C}"/>
              </a:ext>
            </a:extLst>
          </p:cNvPr>
          <p:cNvSpPr>
            <a:spLocks noGrp="1"/>
          </p:cNvSpPr>
          <p:nvPr>
            <p:ph type="title"/>
          </p:nvPr>
        </p:nvSpPr>
        <p:spPr/>
        <p:txBody>
          <a:bodyPr>
            <a:normAutofit fontScale="90000"/>
          </a:bodyPr>
          <a:lstStyle/>
          <a:p>
            <a:r>
              <a:rPr lang="en-US" dirty="0"/>
              <a:t>Change Feed Options</a:t>
            </a:r>
          </a:p>
        </p:txBody>
      </p:sp>
      <p:sp>
        <p:nvSpPr>
          <p:cNvPr id="3" name="Rectangle: Rounded Corners 2">
            <a:extLst>
              <a:ext uri="{FF2B5EF4-FFF2-40B4-BE49-F238E27FC236}">
                <a16:creationId xmlns:a16="http://schemas.microsoft.com/office/drawing/2014/main" id="{E08F0049-A7C6-4056-8824-7541F2AB9A27}"/>
              </a:ext>
            </a:extLst>
          </p:cNvPr>
          <p:cNvSpPr/>
          <p:nvPr/>
        </p:nvSpPr>
        <p:spPr>
          <a:xfrm>
            <a:off x="1377950" y="2294948"/>
            <a:ext cx="4432300" cy="2268104"/>
          </a:xfrm>
          <a:prstGeom prst="round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Montserrat SemiBold" panose="00000700000000000000" pitchFamily="2" charset="0"/>
              </a:rPr>
              <a:t>Change Feed Processor</a:t>
            </a:r>
          </a:p>
        </p:txBody>
      </p:sp>
      <p:sp>
        <p:nvSpPr>
          <p:cNvPr id="4" name="Rectangle: Rounded Corners 3">
            <a:extLst>
              <a:ext uri="{FF2B5EF4-FFF2-40B4-BE49-F238E27FC236}">
                <a16:creationId xmlns:a16="http://schemas.microsoft.com/office/drawing/2014/main" id="{6371DCCF-B808-4E98-8608-8E340BB99570}"/>
              </a:ext>
            </a:extLst>
          </p:cNvPr>
          <p:cNvSpPr/>
          <p:nvPr/>
        </p:nvSpPr>
        <p:spPr>
          <a:xfrm>
            <a:off x="6381752" y="2294948"/>
            <a:ext cx="4432300" cy="2268104"/>
          </a:xfrm>
          <a:prstGeom prst="round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Montserrat SemiBold" panose="00000700000000000000" pitchFamily="2" charset="0"/>
              </a:rPr>
              <a:t>Azure Function</a:t>
            </a:r>
          </a:p>
        </p:txBody>
      </p:sp>
    </p:spTree>
    <p:extLst>
      <p:ext uri="{BB962C8B-B14F-4D97-AF65-F5344CB8AC3E}">
        <p14:creationId xmlns:p14="http://schemas.microsoft.com/office/powerpoint/2010/main" val="14987467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13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83442748"/>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8432B4-B890-44FB-9DB2-6C0F2AD0C72E}"/>
              </a:ext>
            </a:extLst>
          </p:cNvPr>
          <p:cNvSpPr>
            <a:spLocks noGrp="1"/>
          </p:cNvSpPr>
          <p:nvPr>
            <p:ph type="title"/>
          </p:nvPr>
        </p:nvSpPr>
        <p:spPr/>
        <p:txBody>
          <a:bodyPr>
            <a:normAutofit fontScale="90000"/>
          </a:bodyPr>
          <a:lstStyle/>
          <a:p>
            <a:r>
              <a:rPr lang="en-US" dirty="0">
                <a:solidFill>
                  <a:srgbClr val="611C97"/>
                </a:solidFill>
              </a:rPr>
              <a:t>Thank You!</a:t>
            </a:r>
          </a:p>
        </p:txBody>
      </p:sp>
      <p:sp>
        <p:nvSpPr>
          <p:cNvPr id="6" name="Content Placeholder 2">
            <a:extLst>
              <a:ext uri="{FF2B5EF4-FFF2-40B4-BE49-F238E27FC236}">
                <a16:creationId xmlns:a16="http://schemas.microsoft.com/office/drawing/2014/main" id="{0C78A612-6797-433F-A9D8-F3F571C58DA7}"/>
              </a:ext>
            </a:extLst>
          </p:cNvPr>
          <p:cNvSpPr txBox="1">
            <a:spLocks/>
          </p:cNvSpPr>
          <p:nvPr/>
        </p:nvSpPr>
        <p:spPr>
          <a:xfrm>
            <a:off x="2913431" y="1371870"/>
            <a:ext cx="6177967" cy="359612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dirty="0">
                <a:solidFill>
                  <a:schemeClr val="tx1"/>
                </a:solidFill>
              </a:rPr>
              <a:t>chadgreen@chadgreen.com</a:t>
            </a:r>
          </a:p>
          <a:p>
            <a:pPr marL="0" indent="0">
              <a:buFont typeface="Arial" panose="020B0604020202020204" pitchFamily="34" charset="0"/>
              <a:buNone/>
            </a:pPr>
            <a:r>
              <a:rPr lang="en-US" sz="4000" dirty="0">
                <a:solidFill>
                  <a:schemeClr val="tx1"/>
                </a:solidFill>
              </a:rPr>
              <a:t>TaleLearnCode</a:t>
            </a:r>
          </a:p>
          <a:p>
            <a:pPr marL="0" indent="0">
              <a:buFont typeface="Arial" panose="020B0604020202020204" pitchFamily="34" charset="0"/>
              <a:buNone/>
            </a:pPr>
            <a:r>
              <a:rPr lang="en-US" sz="4000" dirty="0">
                <a:solidFill>
                  <a:schemeClr val="tx1"/>
                </a:solidFill>
              </a:rPr>
              <a:t>ChadGreen.com</a:t>
            </a:r>
          </a:p>
          <a:p>
            <a:pPr marL="0" indent="0">
              <a:buFont typeface="Arial" panose="020B0604020202020204" pitchFamily="34" charset="0"/>
              <a:buNone/>
            </a:pPr>
            <a:r>
              <a:rPr lang="en-US" sz="4000" dirty="0" err="1">
                <a:solidFill>
                  <a:schemeClr val="tx1"/>
                </a:solidFill>
              </a:rPr>
              <a:t>ChadGreen</a:t>
            </a:r>
            <a:r>
              <a:rPr lang="en-US" sz="4000" dirty="0">
                <a:solidFill>
                  <a:schemeClr val="tx1"/>
                </a:solidFill>
              </a:rPr>
              <a:t> &amp; TaleLearnCode</a:t>
            </a:r>
          </a:p>
          <a:p>
            <a:pPr marL="0" indent="0">
              <a:buFont typeface="Arial" panose="020B0604020202020204" pitchFamily="34" charset="0"/>
              <a:buNone/>
            </a:pPr>
            <a:r>
              <a:rPr lang="en-US" sz="4000" dirty="0" err="1">
                <a:solidFill>
                  <a:schemeClr val="tx1"/>
                </a:solidFill>
              </a:rPr>
              <a:t>ChadwickEGreen</a:t>
            </a:r>
            <a:endParaRPr lang="en-US" sz="4000" dirty="0">
              <a:solidFill>
                <a:schemeClr val="tx1"/>
              </a:solidFill>
            </a:endParaRPr>
          </a:p>
        </p:txBody>
      </p:sp>
      <p:pic>
        <p:nvPicPr>
          <p:cNvPr id="8" name="Picture 7">
            <a:extLst>
              <a:ext uri="{FF2B5EF4-FFF2-40B4-BE49-F238E27FC236}">
                <a16:creationId xmlns:a16="http://schemas.microsoft.com/office/drawing/2014/main" id="{9E88A843-8ECE-4CE4-9F93-FABE5A61DE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0806" y="1482707"/>
            <a:ext cx="489978" cy="450483"/>
          </a:xfrm>
          <a:prstGeom prst="rect">
            <a:avLst/>
          </a:prstGeom>
        </p:spPr>
      </p:pic>
      <p:pic>
        <p:nvPicPr>
          <p:cNvPr id="10" name="Picture 9">
            <a:extLst>
              <a:ext uri="{FF2B5EF4-FFF2-40B4-BE49-F238E27FC236}">
                <a16:creationId xmlns:a16="http://schemas.microsoft.com/office/drawing/2014/main" id="{8E502026-C8A3-4F6E-89FA-26986CF178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10042" y="2168781"/>
            <a:ext cx="480742" cy="480742"/>
          </a:xfrm>
          <a:prstGeom prst="rect">
            <a:avLst/>
          </a:prstGeom>
        </p:spPr>
      </p:pic>
      <p:pic>
        <p:nvPicPr>
          <p:cNvPr id="12" name="Picture 11">
            <a:extLst>
              <a:ext uri="{FF2B5EF4-FFF2-40B4-BE49-F238E27FC236}">
                <a16:creationId xmlns:a16="http://schemas.microsoft.com/office/drawing/2014/main" id="{6C15DD9A-5029-428A-B746-F9A020C8AE2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10042" y="2745057"/>
            <a:ext cx="489978" cy="489978"/>
          </a:xfrm>
          <a:prstGeom prst="rect">
            <a:avLst/>
          </a:prstGeom>
          <a:ln>
            <a:noFill/>
          </a:ln>
        </p:spPr>
      </p:pic>
      <p:pic>
        <p:nvPicPr>
          <p:cNvPr id="14" name="Picture 13">
            <a:extLst>
              <a:ext uri="{FF2B5EF4-FFF2-40B4-BE49-F238E27FC236}">
                <a16:creationId xmlns:a16="http://schemas.microsoft.com/office/drawing/2014/main" id="{7EC88001-E4F3-4839-89A7-6EA2BB7993D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10042" y="3461390"/>
            <a:ext cx="480742" cy="480742"/>
          </a:xfrm>
          <a:prstGeom prst="rect">
            <a:avLst/>
          </a:prstGeom>
        </p:spPr>
      </p:pic>
      <p:pic>
        <p:nvPicPr>
          <p:cNvPr id="16" name="Picture 15">
            <a:extLst>
              <a:ext uri="{FF2B5EF4-FFF2-40B4-BE49-F238E27FC236}">
                <a16:creationId xmlns:a16="http://schemas.microsoft.com/office/drawing/2014/main" id="{72ACD266-D8DC-4229-8661-400961E4683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422967" y="4099510"/>
            <a:ext cx="445655" cy="445655"/>
          </a:xfrm>
          <a:prstGeom prst="rect">
            <a:avLst/>
          </a:prstGeom>
        </p:spPr>
      </p:pic>
      <p:pic>
        <p:nvPicPr>
          <p:cNvPr id="20" name="Picture 19">
            <a:extLst>
              <a:ext uri="{FF2B5EF4-FFF2-40B4-BE49-F238E27FC236}">
                <a16:creationId xmlns:a16="http://schemas.microsoft.com/office/drawing/2014/main" id="{082F78C7-B102-4AAA-B86C-4B44E3D05DA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515240" y="5230432"/>
            <a:ext cx="3161520" cy="1147813"/>
          </a:xfrm>
          <a:prstGeom prst="rect">
            <a:avLst/>
          </a:prstGeom>
        </p:spPr>
      </p:pic>
    </p:spTree>
    <p:extLst>
      <p:ext uri="{BB962C8B-B14F-4D97-AF65-F5344CB8AC3E}">
        <p14:creationId xmlns:p14="http://schemas.microsoft.com/office/powerpoint/2010/main" val="37501692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A4D38E-0C90-4AC1-AE82-2F183059B167}"/>
              </a:ext>
            </a:extLst>
          </p:cNvPr>
          <p:cNvSpPr>
            <a:spLocks noGrp="1"/>
          </p:cNvSpPr>
          <p:nvPr>
            <p:ph type="title"/>
          </p:nvPr>
        </p:nvSpPr>
        <p:spPr/>
        <p:txBody>
          <a:bodyPr>
            <a:normAutofit fontScale="90000"/>
          </a:bodyPr>
          <a:lstStyle/>
          <a:p>
            <a:r>
              <a:rPr lang="en-US" dirty="0"/>
              <a:t>Azure Cosmos DB</a:t>
            </a:r>
          </a:p>
        </p:txBody>
      </p:sp>
      <p:pic>
        <p:nvPicPr>
          <p:cNvPr id="4" name="Picture 3">
            <a:extLst>
              <a:ext uri="{FF2B5EF4-FFF2-40B4-BE49-F238E27FC236}">
                <a16:creationId xmlns:a16="http://schemas.microsoft.com/office/drawing/2014/main" id="{711BEC79-5DD8-4DD4-8F6A-8EA1FEF87D25}"/>
              </a:ext>
            </a:extLst>
          </p:cNvPr>
          <p:cNvPicPr>
            <a:picLocks noChangeAspect="1"/>
          </p:cNvPicPr>
          <p:nvPr/>
        </p:nvPicPr>
        <p:blipFill rotWithShape="1">
          <a:blip r:embed="rId2"/>
          <a:srcRect b="68768"/>
          <a:stretch/>
        </p:blipFill>
        <p:spPr>
          <a:xfrm>
            <a:off x="1133426" y="5547982"/>
            <a:ext cx="9925148" cy="1310018"/>
          </a:xfrm>
          <a:prstGeom prst="rect">
            <a:avLst/>
          </a:prstGeom>
        </p:spPr>
      </p:pic>
      <p:sp>
        <p:nvSpPr>
          <p:cNvPr id="5" name="Freeform: Shape 4">
            <a:extLst>
              <a:ext uri="{FF2B5EF4-FFF2-40B4-BE49-F238E27FC236}">
                <a16:creationId xmlns:a16="http://schemas.microsoft.com/office/drawing/2014/main" id="{FF10C966-2FB1-4925-BF5D-78334DD4780C}"/>
              </a:ext>
            </a:extLst>
          </p:cNvPr>
          <p:cNvSpPr/>
          <p:nvPr/>
        </p:nvSpPr>
        <p:spPr>
          <a:xfrm>
            <a:off x="1349" y="5144324"/>
            <a:ext cx="12189302" cy="17455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6" name="Group 5">
            <a:extLst>
              <a:ext uri="{FF2B5EF4-FFF2-40B4-BE49-F238E27FC236}">
                <a16:creationId xmlns:a16="http://schemas.microsoft.com/office/drawing/2014/main" id="{D2C57622-A19D-4166-A63D-033F22AB9BB5}"/>
              </a:ext>
            </a:extLst>
          </p:cNvPr>
          <p:cNvGrpSpPr/>
          <p:nvPr/>
        </p:nvGrpSpPr>
        <p:grpSpPr>
          <a:xfrm>
            <a:off x="9278176" y="6154848"/>
            <a:ext cx="223240" cy="433634"/>
            <a:chOff x="9576336" y="6019901"/>
            <a:chExt cx="223240" cy="433634"/>
          </a:xfrm>
        </p:grpSpPr>
        <p:sp>
          <p:nvSpPr>
            <p:cNvPr id="7" name="Freeform: Shape 411">
              <a:extLst>
                <a:ext uri="{FF2B5EF4-FFF2-40B4-BE49-F238E27FC236}">
                  <a16:creationId xmlns:a16="http://schemas.microsoft.com/office/drawing/2014/main" id="{7FAB2863-7EBD-4FE4-AED0-3E8906FF1003}"/>
                </a:ext>
              </a:extLst>
            </p:cNvPr>
            <p:cNvSpPr/>
            <p:nvPr/>
          </p:nvSpPr>
          <p:spPr>
            <a:xfrm>
              <a:off x="9620313"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8" name="Group 7">
              <a:extLst>
                <a:ext uri="{FF2B5EF4-FFF2-40B4-BE49-F238E27FC236}">
                  <a16:creationId xmlns:a16="http://schemas.microsoft.com/office/drawing/2014/main" id="{C40AFCF6-78FD-4BF0-99F8-30DA29EB9A7B}"/>
                </a:ext>
              </a:extLst>
            </p:cNvPr>
            <p:cNvGrpSpPr/>
            <p:nvPr/>
          </p:nvGrpSpPr>
          <p:grpSpPr>
            <a:xfrm>
              <a:off x="9576336" y="6019901"/>
              <a:ext cx="223240" cy="357070"/>
              <a:chOff x="9523117" y="5842588"/>
              <a:chExt cx="329677" cy="527319"/>
            </a:xfrm>
          </p:grpSpPr>
          <p:sp>
            <p:nvSpPr>
              <p:cNvPr id="9" name="Oval 903">
                <a:extLst>
                  <a:ext uri="{FF2B5EF4-FFF2-40B4-BE49-F238E27FC236}">
                    <a16:creationId xmlns:a16="http://schemas.microsoft.com/office/drawing/2014/main" id="{C0540EB4-CAB2-4DAA-9C97-42353938DC42}"/>
                  </a:ext>
                </a:extLst>
              </p:cNvPr>
              <p:cNvSpPr/>
              <p:nvPr/>
            </p:nvSpPr>
            <p:spPr>
              <a:xfrm>
                <a:off x="9591504"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0" name="Freeform 5">
                <a:extLst>
                  <a:ext uri="{FF2B5EF4-FFF2-40B4-BE49-F238E27FC236}">
                    <a16:creationId xmlns:a16="http://schemas.microsoft.com/office/drawing/2014/main" id="{04441CF9-8B1D-4DB1-8AB4-094B0C5DE7E2}"/>
                  </a:ext>
                </a:extLst>
              </p:cNvPr>
              <p:cNvSpPr>
                <a:spLocks noEditPoints="1"/>
              </p:cNvSpPr>
              <p:nvPr/>
            </p:nvSpPr>
            <p:spPr bwMode="auto">
              <a:xfrm>
                <a:off x="9523117"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1" name="Group 10">
            <a:extLst>
              <a:ext uri="{FF2B5EF4-FFF2-40B4-BE49-F238E27FC236}">
                <a16:creationId xmlns:a16="http://schemas.microsoft.com/office/drawing/2014/main" id="{A5C1DCF6-E074-453C-92BF-88301961A803}"/>
              </a:ext>
            </a:extLst>
          </p:cNvPr>
          <p:cNvGrpSpPr/>
          <p:nvPr/>
        </p:nvGrpSpPr>
        <p:grpSpPr>
          <a:xfrm>
            <a:off x="7468054" y="6382515"/>
            <a:ext cx="223240" cy="431604"/>
            <a:chOff x="7468054" y="6382515"/>
            <a:chExt cx="223240" cy="431604"/>
          </a:xfrm>
        </p:grpSpPr>
        <p:sp>
          <p:nvSpPr>
            <p:cNvPr id="12" name="Freeform: Shape 411">
              <a:extLst>
                <a:ext uri="{FF2B5EF4-FFF2-40B4-BE49-F238E27FC236}">
                  <a16:creationId xmlns:a16="http://schemas.microsoft.com/office/drawing/2014/main" id="{F5D47D1B-C562-49AD-A793-8D25C8FAC660}"/>
                </a:ext>
              </a:extLst>
            </p:cNvPr>
            <p:cNvSpPr/>
            <p:nvPr/>
          </p:nvSpPr>
          <p:spPr>
            <a:xfrm>
              <a:off x="7512031" y="6678832"/>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3" name="Group 12">
              <a:extLst>
                <a:ext uri="{FF2B5EF4-FFF2-40B4-BE49-F238E27FC236}">
                  <a16:creationId xmlns:a16="http://schemas.microsoft.com/office/drawing/2014/main" id="{7D8DEF84-DFF7-495A-93B0-3CEB846E9CB1}"/>
                </a:ext>
              </a:extLst>
            </p:cNvPr>
            <p:cNvGrpSpPr/>
            <p:nvPr/>
          </p:nvGrpSpPr>
          <p:grpSpPr>
            <a:xfrm>
              <a:off x="7468054" y="6382515"/>
              <a:ext cx="223240" cy="357070"/>
              <a:chOff x="7414835" y="6205202"/>
              <a:chExt cx="329677" cy="527319"/>
            </a:xfrm>
          </p:grpSpPr>
          <p:sp>
            <p:nvSpPr>
              <p:cNvPr id="14" name="Oval 13">
                <a:extLst>
                  <a:ext uri="{FF2B5EF4-FFF2-40B4-BE49-F238E27FC236}">
                    <a16:creationId xmlns:a16="http://schemas.microsoft.com/office/drawing/2014/main" id="{2807AF18-44B2-4078-ACD0-441E696AD8DB}"/>
                  </a:ext>
                </a:extLst>
              </p:cNvPr>
              <p:cNvSpPr/>
              <p:nvPr/>
            </p:nvSpPr>
            <p:spPr>
              <a:xfrm>
                <a:off x="7483222" y="6265690"/>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5" name="Freeform 5">
                <a:extLst>
                  <a:ext uri="{FF2B5EF4-FFF2-40B4-BE49-F238E27FC236}">
                    <a16:creationId xmlns:a16="http://schemas.microsoft.com/office/drawing/2014/main" id="{9743E6FD-0328-45EC-9E64-D79718D08117}"/>
                  </a:ext>
                </a:extLst>
              </p:cNvPr>
              <p:cNvSpPr>
                <a:spLocks noEditPoints="1"/>
              </p:cNvSpPr>
              <p:nvPr/>
            </p:nvSpPr>
            <p:spPr bwMode="auto">
              <a:xfrm>
                <a:off x="7414835" y="6205202"/>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6" name="Group 15">
            <a:extLst>
              <a:ext uri="{FF2B5EF4-FFF2-40B4-BE49-F238E27FC236}">
                <a16:creationId xmlns:a16="http://schemas.microsoft.com/office/drawing/2014/main" id="{5BC0622F-881A-4EA5-AD49-E966BEBC60C2}"/>
              </a:ext>
            </a:extLst>
          </p:cNvPr>
          <p:cNvGrpSpPr/>
          <p:nvPr/>
        </p:nvGrpSpPr>
        <p:grpSpPr>
          <a:xfrm>
            <a:off x="6207483" y="5803084"/>
            <a:ext cx="223240" cy="433634"/>
            <a:chOff x="6393022" y="6019901"/>
            <a:chExt cx="223240" cy="433634"/>
          </a:xfrm>
        </p:grpSpPr>
        <p:sp>
          <p:nvSpPr>
            <p:cNvPr id="17" name="Freeform: Shape 411">
              <a:extLst>
                <a:ext uri="{FF2B5EF4-FFF2-40B4-BE49-F238E27FC236}">
                  <a16:creationId xmlns:a16="http://schemas.microsoft.com/office/drawing/2014/main" id="{E7EDA48B-EBE8-4A52-9B47-BDF440C55CB0}"/>
                </a:ext>
              </a:extLst>
            </p:cNvPr>
            <p:cNvSpPr/>
            <p:nvPr/>
          </p:nvSpPr>
          <p:spPr>
            <a:xfrm>
              <a:off x="6436999"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8" name="Group 17">
              <a:extLst>
                <a:ext uri="{FF2B5EF4-FFF2-40B4-BE49-F238E27FC236}">
                  <a16:creationId xmlns:a16="http://schemas.microsoft.com/office/drawing/2014/main" id="{484C6C3F-3A69-4191-84E4-6FEF61AB5F02}"/>
                </a:ext>
              </a:extLst>
            </p:cNvPr>
            <p:cNvGrpSpPr/>
            <p:nvPr/>
          </p:nvGrpSpPr>
          <p:grpSpPr>
            <a:xfrm>
              <a:off x="6393022" y="6019901"/>
              <a:ext cx="223240" cy="357070"/>
              <a:chOff x="6339803" y="5842588"/>
              <a:chExt cx="329677" cy="527319"/>
            </a:xfrm>
          </p:grpSpPr>
          <p:sp>
            <p:nvSpPr>
              <p:cNvPr id="19" name="Oval 27">
                <a:extLst>
                  <a:ext uri="{FF2B5EF4-FFF2-40B4-BE49-F238E27FC236}">
                    <a16:creationId xmlns:a16="http://schemas.microsoft.com/office/drawing/2014/main" id="{C4CE1650-7169-43A8-873C-7FCB82FE8EB0}"/>
                  </a:ext>
                </a:extLst>
              </p:cNvPr>
              <p:cNvSpPr/>
              <p:nvPr/>
            </p:nvSpPr>
            <p:spPr>
              <a:xfrm>
                <a:off x="6408190"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0" name="Freeform 5">
                <a:extLst>
                  <a:ext uri="{FF2B5EF4-FFF2-40B4-BE49-F238E27FC236}">
                    <a16:creationId xmlns:a16="http://schemas.microsoft.com/office/drawing/2014/main" id="{1674C99D-6FB0-4694-99F0-A935289AF117}"/>
                  </a:ext>
                </a:extLst>
              </p:cNvPr>
              <p:cNvSpPr>
                <a:spLocks noEditPoints="1"/>
              </p:cNvSpPr>
              <p:nvPr/>
            </p:nvSpPr>
            <p:spPr bwMode="auto">
              <a:xfrm>
                <a:off x="6339803"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1" name="Group 20">
            <a:extLst>
              <a:ext uri="{FF2B5EF4-FFF2-40B4-BE49-F238E27FC236}">
                <a16:creationId xmlns:a16="http://schemas.microsoft.com/office/drawing/2014/main" id="{76FDE318-F2F0-4F79-87B0-44D286DDBA91}"/>
              </a:ext>
            </a:extLst>
          </p:cNvPr>
          <p:cNvGrpSpPr/>
          <p:nvPr/>
        </p:nvGrpSpPr>
        <p:grpSpPr>
          <a:xfrm>
            <a:off x="2183561" y="6187406"/>
            <a:ext cx="223240" cy="450322"/>
            <a:chOff x="2418475" y="6242316"/>
            <a:chExt cx="223240" cy="450322"/>
          </a:xfrm>
        </p:grpSpPr>
        <p:sp>
          <p:nvSpPr>
            <p:cNvPr id="22" name="Freeform: Shape 411">
              <a:extLst>
                <a:ext uri="{FF2B5EF4-FFF2-40B4-BE49-F238E27FC236}">
                  <a16:creationId xmlns:a16="http://schemas.microsoft.com/office/drawing/2014/main" id="{1CE6B4E8-04C6-4871-964C-F702E9C03ED1}"/>
                </a:ext>
              </a:extLst>
            </p:cNvPr>
            <p:cNvSpPr/>
            <p:nvPr/>
          </p:nvSpPr>
          <p:spPr>
            <a:xfrm>
              <a:off x="2462452" y="6557351"/>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3" name="Group 22">
              <a:extLst>
                <a:ext uri="{FF2B5EF4-FFF2-40B4-BE49-F238E27FC236}">
                  <a16:creationId xmlns:a16="http://schemas.microsoft.com/office/drawing/2014/main" id="{24D7DF51-06EA-489B-BC89-AAD1AB0F0435}"/>
                </a:ext>
              </a:extLst>
            </p:cNvPr>
            <p:cNvGrpSpPr/>
            <p:nvPr/>
          </p:nvGrpSpPr>
          <p:grpSpPr>
            <a:xfrm>
              <a:off x="2418475" y="6242316"/>
              <a:ext cx="223240" cy="357070"/>
              <a:chOff x="2365256" y="6065003"/>
              <a:chExt cx="329677" cy="527319"/>
            </a:xfrm>
          </p:grpSpPr>
          <p:sp>
            <p:nvSpPr>
              <p:cNvPr id="24" name="Oval 6">
                <a:extLst>
                  <a:ext uri="{FF2B5EF4-FFF2-40B4-BE49-F238E27FC236}">
                    <a16:creationId xmlns:a16="http://schemas.microsoft.com/office/drawing/2014/main" id="{27820555-2FA4-4DE8-8C2C-B753D80E566F}"/>
                  </a:ext>
                </a:extLst>
              </p:cNvPr>
              <p:cNvSpPr/>
              <p:nvPr/>
            </p:nvSpPr>
            <p:spPr>
              <a:xfrm>
                <a:off x="2433643" y="6144209"/>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5" name="Freeform 5">
                <a:extLst>
                  <a:ext uri="{FF2B5EF4-FFF2-40B4-BE49-F238E27FC236}">
                    <a16:creationId xmlns:a16="http://schemas.microsoft.com/office/drawing/2014/main" id="{14DB9E0C-B23C-47E7-8775-92AE4352DBCB}"/>
                  </a:ext>
                </a:extLst>
              </p:cNvPr>
              <p:cNvSpPr>
                <a:spLocks noEditPoints="1"/>
              </p:cNvSpPr>
              <p:nvPr/>
            </p:nvSpPr>
            <p:spPr bwMode="auto">
              <a:xfrm>
                <a:off x="2365256" y="6065003"/>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sp>
        <p:nvSpPr>
          <p:cNvPr id="26" name="TextBox 25">
            <a:extLst>
              <a:ext uri="{FF2B5EF4-FFF2-40B4-BE49-F238E27FC236}">
                <a16:creationId xmlns:a16="http://schemas.microsoft.com/office/drawing/2014/main" id="{6AC0B4C7-4474-417F-AA7A-75F30A625A62}"/>
              </a:ext>
            </a:extLst>
          </p:cNvPr>
          <p:cNvSpPr txBox="1"/>
          <p:nvPr/>
        </p:nvSpPr>
        <p:spPr>
          <a:xfrm>
            <a:off x="2720860" y="1840808"/>
            <a:ext cx="7061199" cy="1754326"/>
          </a:xfrm>
          <a:prstGeom prst="rect">
            <a:avLst/>
          </a:prstGeom>
          <a:noFill/>
        </p:spPr>
        <p:txBody>
          <a:bodyPr wrap="square" rtlCol="0">
            <a:spAutoFit/>
          </a:bodyPr>
          <a:lstStyle/>
          <a:p>
            <a:pPr algn="ctr"/>
            <a:r>
              <a:rPr lang="en-US" sz="5400" b="1" dirty="0">
                <a:solidFill>
                  <a:srgbClr val="611C97"/>
                </a:solidFill>
              </a:rPr>
              <a:t>Comprehensive</a:t>
            </a:r>
          </a:p>
          <a:p>
            <a:pPr algn="ctr"/>
            <a:r>
              <a:rPr lang="en-US" sz="5400" b="1" dirty="0">
                <a:solidFill>
                  <a:srgbClr val="611C97"/>
                </a:solidFill>
              </a:rPr>
              <a:t>SLAs</a:t>
            </a:r>
          </a:p>
        </p:txBody>
      </p:sp>
      <p:sp>
        <p:nvSpPr>
          <p:cNvPr id="27" name="TextBox 26">
            <a:extLst>
              <a:ext uri="{FF2B5EF4-FFF2-40B4-BE49-F238E27FC236}">
                <a16:creationId xmlns:a16="http://schemas.microsoft.com/office/drawing/2014/main" id="{6C6F1482-B6F4-4114-BAB7-DA92C72F0EEF}"/>
              </a:ext>
            </a:extLst>
          </p:cNvPr>
          <p:cNvSpPr txBox="1"/>
          <p:nvPr/>
        </p:nvSpPr>
        <p:spPr>
          <a:xfrm>
            <a:off x="530669" y="5332684"/>
            <a:ext cx="111761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Turnkey global </a:t>
            </a:r>
            <a:b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distribution</a:t>
            </a:r>
          </a:p>
        </p:txBody>
      </p:sp>
      <p:sp>
        <p:nvSpPr>
          <p:cNvPr id="28" name="TextBox 27">
            <a:extLst>
              <a:ext uri="{FF2B5EF4-FFF2-40B4-BE49-F238E27FC236}">
                <a16:creationId xmlns:a16="http://schemas.microsoft.com/office/drawing/2014/main" id="{D79CF611-545B-49C3-B771-9AF34500CECA}"/>
              </a:ext>
            </a:extLst>
          </p:cNvPr>
          <p:cNvSpPr txBox="1"/>
          <p:nvPr/>
        </p:nvSpPr>
        <p:spPr>
          <a:xfrm>
            <a:off x="2680893" y="4674126"/>
            <a:ext cx="166423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Elastic scale out </a:t>
            </a:r>
          </a:p>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of storage &amp; throughput</a:t>
            </a:r>
          </a:p>
        </p:txBody>
      </p:sp>
      <p:sp>
        <p:nvSpPr>
          <p:cNvPr id="29" name="TextBox 28">
            <a:extLst>
              <a:ext uri="{FF2B5EF4-FFF2-40B4-BE49-F238E27FC236}">
                <a16:creationId xmlns:a16="http://schemas.microsoft.com/office/drawing/2014/main" id="{18A6D677-A0F5-4650-B648-02E33039E536}"/>
              </a:ext>
            </a:extLst>
          </p:cNvPr>
          <p:cNvSpPr txBox="1"/>
          <p:nvPr/>
        </p:nvSpPr>
        <p:spPr>
          <a:xfrm>
            <a:off x="5377741" y="4315190"/>
            <a:ext cx="164820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Guaranteed low latency </a:t>
            </a:r>
            <a:b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at the 99</a:t>
            </a:r>
            <a:r>
              <a:rPr kumimoji="0" lang="en-US" sz="1100" b="0" i="0" u="none" strike="noStrike" kern="0" cap="none" spc="0" normalizeH="0" baseline="3000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th</a:t>
            </a: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 percentile</a:t>
            </a:r>
          </a:p>
        </p:txBody>
      </p:sp>
      <p:sp>
        <p:nvSpPr>
          <p:cNvPr id="30" name="TextBox 29">
            <a:extLst>
              <a:ext uri="{FF2B5EF4-FFF2-40B4-BE49-F238E27FC236}">
                <a16:creationId xmlns:a16="http://schemas.microsoft.com/office/drawing/2014/main" id="{8EB28627-5A6A-44BA-8102-E2CC3B5A38DA}"/>
              </a:ext>
            </a:extLst>
          </p:cNvPr>
          <p:cNvSpPr txBox="1"/>
          <p:nvPr/>
        </p:nvSpPr>
        <p:spPr>
          <a:xfrm>
            <a:off x="8058559" y="4674126"/>
            <a:ext cx="135806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Five well-defined </a:t>
            </a:r>
            <a:b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consistency models</a:t>
            </a:r>
          </a:p>
        </p:txBody>
      </p:sp>
      <p:sp>
        <p:nvSpPr>
          <p:cNvPr id="33" name="Text Placeholder 2">
            <a:extLst>
              <a:ext uri="{FF2B5EF4-FFF2-40B4-BE49-F238E27FC236}">
                <a16:creationId xmlns:a16="http://schemas.microsoft.com/office/drawing/2014/main" id="{647E71F7-225F-4939-87B4-3AC667763526}"/>
              </a:ext>
            </a:extLst>
          </p:cNvPr>
          <p:cNvSpPr>
            <a:spLocks noGrp="1"/>
          </p:cNvSpPr>
          <p:nvPr>
            <p:ph type="body" sz="quarter" idx="10"/>
          </p:nvPr>
        </p:nvSpPr>
        <p:spPr>
          <a:xfrm>
            <a:off x="368457" y="791498"/>
            <a:ext cx="12124531" cy="297655"/>
          </a:xfrm>
        </p:spPr>
        <p:txBody>
          <a:bodyPr>
            <a:normAutofit lnSpcReduction="10000"/>
          </a:bodyPr>
          <a:lstStyle/>
          <a:p>
            <a:r>
              <a:rPr lang="en-US" dirty="0">
                <a:solidFill>
                  <a:schemeClr val="bg1"/>
                </a:solidFill>
              </a:rPr>
              <a:t>A globally distributed, massively scalable, multi-model database service</a:t>
            </a:r>
          </a:p>
        </p:txBody>
      </p:sp>
    </p:spTree>
    <p:extLst>
      <p:ext uri="{BB962C8B-B14F-4D97-AF65-F5344CB8AC3E}">
        <p14:creationId xmlns:p14="http://schemas.microsoft.com/office/powerpoint/2010/main" val="3078551655"/>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4.16667E-7 3.7037E-6 L 0.3931 0.41666 " pathEditMode="relative" rAng="0" ptsTypes="AA">
                                      <p:cBhvr>
                                        <p:cTn id="6" dur="2000" fill="hold"/>
                                        <p:tgtEl>
                                          <p:spTgt spid="26"/>
                                        </p:tgtEl>
                                        <p:attrNameLst>
                                          <p:attrName>ppt_x</p:attrName>
                                          <p:attrName>ppt_y</p:attrName>
                                        </p:attrNameLst>
                                      </p:cBhvr>
                                      <p:rCtr x="19648" y="2083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00D528-A94C-437E-BB43-8A83E87402C5}"/>
              </a:ext>
            </a:extLst>
          </p:cNvPr>
          <p:cNvSpPr>
            <a:spLocks noGrp="1"/>
          </p:cNvSpPr>
          <p:nvPr>
            <p:ph type="title"/>
          </p:nvPr>
        </p:nvSpPr>
        <p:spPr/>
        <p:txBody>
          <a:bodyPr>
            <a:normAutofit fontScale="90000"/>
          </a:bodyPr>
          <a:lstStyle/>
          <a:p>
            <a:r>
              <a:rPr lang="en-US" dirty="0"/>
              <a:t>Azure Cosmos DB</a:t>
            </a:r>
          </a:p>
        </p:txBody>
      </p:sp>
      <p:pic>
        <p:nvPicPr>
          <p:cNvPr id="4" name="Picture 3">
            <a:extLst>
              <a:ext uri="{FF2B5EF4-FFF2-40B4-BE49-F238E27FC236}">
                <a16:creationId xmlns:a16="http://schemas.microsoft.com/office/drawing/2014/main" id="{FB67782C-496E-45CB-94C2-48E15F7396E0}"/>
              </a:ext>
            </a:extLst>
          </p:cNvPr>
          <p:cNvPicPr>
            <a:picLocks noChangeAspect="1"/>
          </p:cNvPicPr>
          <p:nvPr/>
        </p:nvPicPr>
        <p:blipFill rotWithShape="1">
          <a:blip r:embed="rId3"/>
          <a:srcRect b="68768"/>
          <a:stretch/>
        </p:blipFill>
        <p:spPr>
          <a:xfrm>
            <a:off x="1133426" y="5547982"/>
            <a:ext cx="9925148" cy="1310018"/>
          </a:xfrm>
          <a:prstGeom prst="rect">
            <a:avLst/>
          </a:prstGeom>
        </p:spPr>
      </p:pic>
      <p:sp>
        <p:nvSpPr>
          <p:cNvPr id="5" name="Freeform: Shape 4">
            <a:extLst>
              <a:ext uri="{FF2B5EF4-FFF2-40B4-BE49-F238E27FC236}">
                <a16:creationId xmlns:a16="http://schemas.microsoft.com/office/drawing/2014/main" id="{29FE223F-8577-4C95-8B20-0279D9AB53FA}"/>
              </a:ext>
            </a:extLst>
          </p:cNvPr>
          <p:cNvSpPr/>
          <p:nvPr/>
        </p:nvSpPr>
        <p:spPr>
          <a:xfrm>
            <a:off x="1349" y="5144324"/>
            <a:ext cx="12189302" cy="17455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6" name="Group 5">
            <a:extLst>
              <a:ext uri="{FF2B5EF4-FFF2-40B4-BE49-F238E27FC236}">
                <a16:creationId xmlns:a16="http://schemas.microsoft.com/office/drawing/2014/main" id="{7389647B-2FB5-4E56-8EFA-92F42021C650}"/>
              </a:ext>
            </a:extLst>
          </p:cNvPr>
          <p:cNvGrpSpPr/>
          <p:nvPr/>
        </p:nvGrpSpPr>
        <p:grpSpPr>
          <a:xfrm>
            <a:off x="9278176" y="6154848"/>
            <a:ext cx="223240" cy="433634"/>
            <a:chOff x="9576336" y="6019901"/>
            <a:chExt cx="223240" cy="433634"/>
          </a:xfrm>
        </p:grpSpPr>
        <p:sp>
          <p:nvSpPr>
            <p:cNvPr id="7" name="Freeform: Shape 411">
              <a:extLst>
                <a:ext uri="{FF2B5EF4-FFF2-40B4-BE49-F238E27FC236}">
                  <a16:creationId xmlns:a16="http://schemas.microsoft.com/office/drawing/2014/main" id="{3AEEA98D-7E75-486F-9AF1-7446C51A70AD}"/>
                </a:ext>
              </a:extLst>
            </p:cNvPr>
            <p:cNvSpPr/>
            <p:nvPr/>
          </p:nvSpPr>
          <p:spPr>
            <a:xfrm>
              <a:off x="9620313"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8" name="Group 7">
              <a:extLst>
                <a:ext uri="{FF2B5EF4-FFF2-40B4-BE49-F238E27FC236}">
                  <a16:creationId xmlns:a16="http://schemas.microsoft.com/office/drawing/2014/main" id="{D42A7192-B6EF-4EB3-94FF-00864E43A15B}"/>
                </a:ext>
              </a:extLst>
            </p:cNvPr>
            <p:cNvGrpSpPr/>
            <p:nvPr/>
          </p:nvGrpSpPr>
          <p:grpSpPr>
            <a:xfrm>
              <a:off x="9576336" y="6019901"/>
              <a:ext cx="223240" cy="357070"/>
              <a:chOff x="9523117" y="5842588"/>
              <a:chExt cx="329677" cy="527319"/>
            </a:xfrm>
          </p:grpSpPr>
          <p:sp>
            <p:nvSpPr>
              <p:cNvPr id="9" name="Oval 903">
                <a:extLst>
                  <a:ext uri="{FF2B5EF4-FFF2-40B4-BE49-F238E27FC236}">
                    <a16:creationId xmlns:a16="http://schemas.microsoft.com/office/drawing/2014/main" id="{0C4D889C-49B6-46C4-A0E9-8F302E789E45}"/>
                  </a:ext>
                </a:extLst>
              </p:cNvPr>
              <p:cNvSpPr/>
              <p:nvPr/>
            </p:nvSpPr>
            <p:spPr>
              <a:xfrm>
                <a:off x="9591504"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0" name="Freeform 5">
                <a:extLst>
                  <a:ext uri="{FF2B5EF4-FFF2-40B4-BE49-F238E27FC236}">
                    <a16:creationId xmlns:a16="http://schemas.microsoft.com/office/drawing/2014/main" id="{EA12BE83-04E7-4D29-A14E-933997D3B9EE}"/>
                  </a:ext>
                </a:extLst>
              </p:cNvPr>
              <p:cNvSpPr>
                <a:spLocks noEditPoints="1"/>
              </p:cNvSpPr>
              <p:nvPr/>
            </p:nvSpPr>
            <p:spPr bwMode="auto">
              <a:xfrm>
                <a:off x="9523117"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1" name="Group 10">
            <a:extLst>
              <a:ext uri="{FF2B5EF4-FFF2-40B4-BE49-F238E27FC236}">
                <a16:creationId xmlns:a16="http://schemas.microsoft.com/office/drawing/2014/main" id="{44C3AC2B-6144-4E0E-98ED-7AEA874668AE}"/>
              </a:ext>
            </a:extLst>
          </p:cNvPr>
          <p:cNvGrpSpPr/>
          <p:nvPr/>
        </p:nvGrpSpPr>
        <p:grpSpPr>
          <a:xfrm>
            <a:off x="7468054" y="6382515"/>
            <a:ext cx="223240" cy="431604"/>
            <a:chOff x="7468054" y="6382515"/>
            <a:chExt cx="223240" cy="431604"/>
          </a:xfrm>
        </p:grpSpPr>
        <p:sp>
          <p:nvSpPr>
            <p:cNvPr id="12" name="Freeform: Shape 411">
              <a:extLst>
                <a:ext uri="{FF2B5EF4-FFF2-40B4-BE49-F238E27FC236}">
                  <a16:creationId xmlns:a16="http://schemas.microsoft.com/office/drawing/2014/main" id="{B9B0E299-9BCA-46E5-995F-DC40F1E8E122}"/>
                </a:ext>
              </a:extLst>
            </p:cNvPr>
            <p:cNvSpPr/>
            <p:nvPr/>
          </p:nvSpPr>
          <p:spPr>
            <a:xfrm>
              <a:off x="7512031" y="6678832"/>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3" name="Group 12">
              <a:extLst>
                <a:ext uri="{FF2B5EF4-FFF2-40B4-BE49-F238E27FC236}">
                  <a16:creationId xmlns:a16="http://schemas.microsoft.com/office/drawing/2014/main" id="{5BA1831E-7B9A-4E12-85F2-C6ACCBE800E4}"/>
                </a:ext>
              </a:extLst>
            </p:cNvPr>
            <p:cNvGrpSpPr/>
            <p:nvPr/>
          </p:nvGrpSpPr>
          <p:grpSpPr>
            <a:xfrm>
              <a:off x="7468054" y="6382515"/>
              <a:ext cx="223240" cy="357070"/>
              <a:chOff x="7414835" y="6205202"/>
              <a:chExt cx="329677" cy="527319"/>
            </a:xfrm>
          </p:grpSpPr>
          <p:sp>
            <p:nvSpPr>
              <p:cNvPr id="14" name="Oval 13">
                <a:extLst>
                  <a:ext uri="{FF2B5EF4-FFF2-40B4-BE49-F238E27FC236}">
                    <a16:creationId xmlns:a16="http://schemas.microsoft.com/office/drawing/2014/main" id="{556243B3-C9B7-4804-B00D-151309B38515}"/>
                  </a:ext>
                </a:extLst>
              </p:cNvPr>
              <p:cNvSpPr/>
              <p:nvPr/>
            </p:nvSpPr>
            <p:spPr>
              <a:xfrm>
                <a:off x="7483222" y="6265690"/>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5" name="Freeform 5">
                <a:extLst>
                  <a:ext uri="{FF2B5EF4-FFF2-40B4-BE49-F238E27FC236}">
                    <a16:creationId xmlns:a16="http://schemas.microsoft.com/office/drawing/2014/main" id="{D1B0B48C-4146-4E94-BEB3-D2770D48D456}"/>
                  </a:ext>
                </a:extLst>
              </p:cNvPr>
              <p:cNvSpPr>
                <a:spLocks noEditPoints="1"/>
              </p:cNvSpPr>
              <p:nvPr/>
            </p:nvSpPr>
            <p:spPr bwMode="auto">
              <a:xfrm>
                <a:off x="7414835" y="6205202"/>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6" name="Group 15">
            <a:extLst>
              <a:ext uri="{FF2B5EF4-FFF2-40B4-BE49-F238E27FC236}">
                <a16:creationId xmlns:a16="http://schemas.microsoft.com/office/drawing/2014/main" id="{63E8FCA8-B8F8-456C-A0B4-40920FD27464}"/>
              </a:ext>
            </a:extLst>
          </p:cNvPr>
          <p:cNvGrpSpPr/>
          <p:nvPr/>
        </p:nvGrpSpPr>
        <p:grpSpPr>
          <a:xfrm>
            <a:off x="6207483" y="5803084"/>
            <a:ext cx="223240" cy="433634"/>
            <a:chOff x="6393022" y="6019901"/>
            <a:chExt cx="223240" cy="433634"/>
          </a:xfrm>
        </p:grpSpPr>
        <p:sp>
          <p:nvSpPr>
            <p:cNvPr id="17" name="Freeform: Shape 411">
              <a:extLst>
                <a:ext uri="{FF2B5EF4-FFF2-40B4-BE49-F238E27FC236}">
                  <a16:creationId xmlns:a16="http://schemas.microsoft.com/office/drawing/2014/main" id="{5AED7010-31EA-41BD-B1A0-214446D2A5B2}"/>
                </a:ext>
              </a:extLst>
            </p:cNvPr>
            <p:cNvSpPr/>
            <p:nvPr/>
          </p:nvSpPr>
          <p:spPr>
            <a:xfrm>
              <a:off x="6436999"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8" name="Group 17">
              <a:extLst>
                <a:ext uri="{FF2B5EF4-FFF2-40B4-BE49-F238E27FC236}">
                  <a16:creationId xmlns:a16="http://schemas.microsoft.com/office/drawing/2014/main" id="{2978DA9E-28BC-445F-B9C6-F12D805593DF}"/>
                </a:ext>
              </a:extLst>
            </p:cNvPr>
            <p:cNvGrpSpPr/>
            <p:nvPr/>
          </p:nvGrpSpPr>
          <p:grpSpPr>
            <a:xfrm>
              <a:off x="6393022" y="6019901"/>
              <a:ext cx="223240" cy="357070"/>
              <a:chOff x="6339803" y="5842588"/>
              <a:chExt cx="329677" cy="527319"/>
            </a:xfrm>
          </p:grpSpPr>
          <p:sp>
            <p:nvSpPr>
              <p:cNvPr id="19" name="Oval 27">
                <a:extLst>
                  <a:ext uri="{FF2B5EF4-FFF2-40B4-BE49-F238E27FC236}">
                    <a16:creationId xmlns:a16="http://schemas.microsoft.com/office/drawing/2014/main" id="{7401A22B-E3E4-441E-B309-E414A31539F3}"/>
                  </a:ext>
                </a:extLst>
              </p:cNvPr>
              <p:cNvSpPr/>
              <p:nvPr/>
            </p:nvSpPr>
            <p:spPr>
              <a:xfrm>
                <a:off x="6408190"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0" name="Freeform 5">
                <a:extLst>
                  <a:ext uri="{FF2B5EF4-FFF2-40B4-BE49-F238E27FC236}">
                    <a16:creationId xmlns:a16="http://schemas.microsoft.com/office/drawing/2014/main" id="{4143B781-16B7-4F28-A4E0-9CA05E9CC3E7}"/>
                  </a:ext>
                </a:extLst>
              </p:cNvPr>
              <p:cNvSpPr>
                <a:spLocks noEditPoints="1"/>
              </p:cNvSpPr>
              <p:nvPr/>
            </p:nvSpPr>
            <p:spPr bwMode="auto">
              <a:xfrm>
                <a:off x="6339803"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1" name="Group 20">
            <a:extLst>
              <a:ext uri="{FF2B5EF4-FFF2-40B4-BE49-F238E27FC236}">
                <a16:creationId xmlns:a16="http://schemas.microsoft.com/office/drawing/2014/main" id="{9E13E639-B970-4B60-ABBA-891ED3B7A645}"/>
              </a:ext>
            </a:extLst>
          </p:cNvPr>
          <p:cNvGrpSpPr/>
          <p:nvPr/>
        </p:nvGrpSpPr>
        <p:grpSpPr>
          <a:xfrm>
            <a:off x="2183561" y="6187406"/>
            <a:ext cx="223240" cy="450322"/>
            <a:chOff x="2418475" y="6242316"/>
            <a:chExt cx="223240" cy="450322"/>
          </a:xfrm>
        </p:grpSpPr>
        <p:sp>
          <p:nvSpPr>
            <p:cNvPr id="22" name="Freeform: Shape 411">
              <a:extLst>
                <a:ext uri="{FF2B5EF4-FFF2-40B4-BE49-F238E27FC236}">
                  <a16:creationId xmlns:a16="http://schemas.microsoft.com/office/drawing/2014/main" id="{BD9CDD37-073F-444A-ACB9-6657EAF21195}"/>
                </a:ext>
              </a:extLst>
            </p:cNvPr>
            <p:cNvSpPr/>
            <p:nvPr/>
          </p:nvSpPr>
          <p:spPr>
            <a:xfrm>
              <a:off x="2462452" y="6557351"/>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3" name="Group 22">
              <a:extLst>
                <a:ext uri="{FF2B5EF4-FFF2-40B4-BE49-F238E27FC236}">
                  <a16:creationId xmlns:a16="http://schemas.microsoft.com/office/drawing/2014/main" id="{81B1D9A8-7EE2-4EAB-AC60-1407031A7E68}"/>
                </a:ext>
              </a:extLst>
            </p:cNvPr>
            <p:cNvGrpSpPr/>
            <p:nvPr/>
          </p:nvGrpSpPr>
          <p:grpSpPr>
            <a:xfrm>
              <a:off x="2418475" y="6242316"/>
              <a:ext cx="223240" cy="357070"/>
              <a:chOff x="2365256" y="6065003"/>
              <a:chExt cx="329677" cy="527319"/>
            </a:xfrm>
          </p:grpSpPr>
          <p:sp>
            <p:nvSpPr>
              <p:cNvPr id="24" name="Oval 6">
                <a:extLst>
                  <a:ext uri="{FF2B5EF4-FFF2-40B4-BE49-F238E27FC236}">
                    <a16:creationId xmlns:a16="http://schemas.microsoft.com/office/drawing/2014/main" id="{62B22B5E-BB07-4535-9A16-BAAC64F17983}"/>
                  </a:ext>
                </a:extLst>
              </p:cNvPr>
              <p:cNvSpPr/>
              <p:nvPr/>
            </p:nvSpPr>
            <p:spPr>
              <a:xfrm>
                <a:off x="2433643" y="6144209"/>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5" name="Freeform 5">
                <a:extLst>
                  <a:ext uri="{FF2B5EF4-FFF2-40B4-BE49-F238E27FC236}">
                    <a16:creationId xmlns:a16="http://schemas.microsoft.com/office/drawing/2014/main" id="{58902B29-1B84-430C-B24C-8019E58775BE}"/>
                  </a:ext>
                </a:extLst>
              </p:cNvPr>
              <p:cNvSpPr>
                <a:spLocks noEditPoints="1"/>
              </p:cNvSpPr>
              <p:nvPr/>
            </p:nvSpPr>
            <p:spPr bwMode="auto">
              <a:xfrm>
                <a:off x="2365256" y="6065003"/>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sp>
        <p:nvSpPr>
          <p:cNvPr id="26" name="TextBox 25">
            <a:extLst>
              <a:ext uri="{FF2B5EF4-FFF2-40B4-BE49-F238E27FC236}">
                <a16:creationId xmlns:a16="http://schemas.microsoft.com/office/drawing/2014/main" id="{F57C110C-BB89-4103-9E7A-1EBAE780E9B5}"/>
              </a:ext>
            </a:extLst>
          </p:cNvPr>
          <p:cNvSpPr txBox="1"/>
          <p:nvPr/>
        </p:nvSpPr>
        <p:spPr>
          <a:xfrm>
            <a:off x="530669" y="5332684"/>
            <a:ext cx="111761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Turnkey global </a:t>
            </a:r>
            <a:b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distribution</a:t>
            </a:r>
          </a:p>
        </p:txBody>
      </p:sp>
      <p:sp>
        <p:nvSpPr>
          <p:cNvPr id="27" name="TextBox 26">
            <a:extLst>
              <a:ext uri="{FF2B5EF4-FFF2-40B4-BE49-F238E27FC236}">
                <a16:creationId xmlns:a16="http://schemas.microsoft.com/office/drawing/2014/main" id="{043B4718-082A-42CE-8421-44390BC50958}"/>
              </a:ext>
            </a:extLst>
          </p:cNvPr>
          <p:cNvSpPr txBox="1"/>
          <p:nvPr/>
        </p:nvSpPr>
        <p:spPr>
          <a:xfrm>
            <a:off x="2680893" y="4674126"/>
            <a:ext cx="166423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Elastic scale out </a:t>
            </a:r>
          </a:p>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of storage &amp; throughput</a:t>
            </a:r>
          </a:p>
        </p:txBody>
      </p:sp>
      <p:sp>
        <p:nvSpPr>
          <p:cNvPr id="28" name="TextBox 27">
            <a:extLst>
              <a:ext uri="{FF2B5EF4-FFF2-40B4-BE49-F238E27FC236}">
                <a16:creationId xmlns:a16="http://schemas.microsoft.com/office/drawing/2014/main" id="{4AE675AB-6939-408E-A05B-E69942AF6976}"/>
              </a:ext>
            </a:extLst>
          </p:cNvPr>
          <p:cNvSpPr txBox="1"/>
          <p:nvPr/>
        </p:nvSpPr>
        <p:spPr>
          <a:xfrm>
            <a:off x="5377741" y="4315190"/>
            <a:ext cx="164820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Guaranteed low latency </a:t>
            </a:r>
            <a:b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at the 99</a:t>
            </a:r>
            <a:r>
              <a:rPr kumimoji="0" lang="en-US" sz="1100" b="0" i="0" u="none" strike="noStrike" kern="0" cap="none" spc="0" normalizeH="0" baseline="3000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th</a:t>
            </a: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 percentile</a:t>
            </a:r>
          </a:p>
        </p:txBody>
      </p:sp>
      <p:sp>
        <p:nvSpPr>
          <p:cNvPr id="29" name="TextBox 28">
            <a:extLst>
              <a:ext uri="{FF2B5EF4-FFF2-40B4-BE49-F238E27FC236}">
                <a16:creationId xmlns:a16="http://schemas.microsoft.com/office/drawing/2014/main" id="{74D450D1-4D54-4783-B1F7-164BD81B2A86}"/>
              </a:ext>
            </a:extLst>
          </p:cNvPr>
          <p:cNvSpPr txBox="1"/>
          <p:nvPr/>
        </p:nvSpPr>
        <p:spPr>
          <a:xfrm>
            <a:off x="8058559" y="4674126"/>
            <a:ext cx="135806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Five well-defined </a:t>
            </a:r>
            <a:b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consistency models</a:t>
            </a:r>
          </a:p>
        </p:txBody>
      </p:sp>
      <p:sp>
        <p:nvSpPr>
          <p:cNvPr id="30" name="TextBox 29">
            <a:extLst>
              <a:ext uri="{FF2B5EF4-FFF2-40B4-BE49-F238E27FC236}">
                <a16:creationId xmlns:a16="http://schemas.microsoft.com/office/drawing/2014/main" id="{FBDEFA19-3A06-46E6-B9DB-AD71D3DF5529}"/>
              </a:ext>
            </a:extLst>
          </p:cNvPr>
          <p:cNvSpPr txBox="1"/>
          <p:nvPr/>
        </p:nvSpPr>
        <p:spPr>
          <a:xfrm>
            <a:off x="10495760" y="5179013"/>
            <a:ext cx="112562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lang="en-US" sz="1100" kern="0" dirty="0">
                <a:solidFill>
                  <a:srgbClr val="611C97"/>
                </a:solidFill>
                <a:latin typeface="Segoe UI Semilight" panose="020B0402040204020203" pitchFamily="34" charset="0"/>
                <a:cs typeface="Segoe UI Semilight" panose="020B0402040204020203" pitchFamily="34" charset="0"/>
              </a:rPr>
              <a:t>Comprehensive</a:t>
            </a:r>
          </a:p>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SLAS</a:t>
            </a:r>
          </a:p>
        </p:txBody>
      </p:sp>
      <p:pic>
        <p:nvPicPr>
          <p:cNvPr id="31" name="Picture 30" descr="A picture containing game, drawing, ball, baseball&#10;&#10;Description automatically generated">
            <a:extLst>
              <a:ext uri="{FF2B5EF4-FFF2-40B4-BE49-F238E27FC236}">
                <a16:creationId xmlns:a16="http://schemas.microsoft.com/office/drawing/2014/main" id="{518FCB33-E49B-4E3B-83E2-ECAE5667530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366" y="2276327"/>
            <a:ext cx="3027634" cy="2076092"/>
          </a:xfrm>
          <a:prstGeom prst="rect">
            <a:avLst/>
          </a:prstGeom>
        </p:spPr>
      </p:pic>
      <p:pic>
        <p:nvPicPr>
          <p:cNvPr id="32" name="Picture 31" descr="A picture containing drawing&#10;&#10;Description automatically generated">
            <a:extLst>
              <a:ext uri="{FF2B5EF4-FFF2-40B4-BE49-F238E27FC236}">
                <a16:creationId xmlns:a16="http://schemas.microsoft.com/office/drawing/2014/main" id="{6982076F-BCA8-45DB-8AE2-3EC35A8DA10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48000" y="2811019"/>
            <a:ext cx="3608106" cy="793783"/>
          </a:xfrm>
          <a:prstGeom prst="rect">
            <a:avLst/>
          </a:prstGeom>
        </p:spPr>
      </p:pic>
      <p:pic>
        <p:nvPicPr>
          <p:cNvPr id="33" name="Picture 32" descr="A picture containing food, light, drawing&#10;&#10;Description automatically generated">
            <a:extLst>
              <a:ext uri="{FF2B5EF4-FFF2-40B4-BE49-F238E27FC236}">
                <a16:creationId xmlns:a16="http://schemas.microsoft.com/office/drawing/2014/main" id="{293F67B4-A12B-4411-AC43-932DF1310D7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93414" y="2761159"/>
            <a:ext cx="2178182" cy="973375"/>
          </a:xfrm>
          <a:prstGeom prst="rect">
            <a:avLst/>
          </a:prstGeom>
        </p:spPr>
      </p:pic>
      <p:pic>
        <p:nvPicPr>
          <p:cNvPr id="34" name="Picture 33" descr="A picture containing light, drawing&#10;&#10;Description automatically generated">
            <a:extLst>
              <a:ext uri="{FF2B5EF4-FFF2-40B4-BE49-F238E27FC236}">
                <a16:creationId xmlns:a16="http://schemas.microsoft.com/office/drawing/2014/main" id="{5BFC497A-0B95-403F-8986-EFAFE912612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683740" y="2358594"/>
            <a:ext cx="2178182" cy="1698631"/>
          </a:xfrm>
          <a:prstGeom prst="rect">
            <a:avLst/>
          </a:prstGeom>
        </p:spPr>
      </p:pic>
      <p:sp>
        <p:nvSpPr>
          <p:cNvPr id="35" name="TextBox 34">
            <a:extLst>
              <a:ext uri="{FF2B5EF4-FFF2-40B4-BE49-F238E27FC236}">
                <a16:creationId xmlns:a16="http://schemas.microsoft.com/office/drawing/2014/main" id="{7270B75B-1470-4398-989E-E9C26C97584D}"/>
              </a:ext>
            </a:extLst>
          </p:cNvPr>
          <p:cNvSpPr txBox="1"/>
          <p:nvPr/>
        </p:nvSpPr>
        <p:spPr>
          <a:xfrm>
            <a:off x="2720860" y="1107161"/>
            <a:ext cx="7061199" cy="923330"/>
          </a:xfrm>
          <a:prstGeom prst="rect">
            <a:avLst/>
          </a:prstGeom>
          <a:noFill/>
        </p:spPr>
        <p:txBody>
          <a:bodyPr wrap="square" rtlCol="0">
            <a:spAutoFit/>
          </a:bodyPr>
          <a:lstStyle/>
          <a:p>
            <a:pPr algn="ctr"/>
            <a:r>
              <a:rPr lang="en-US" sz="5400" b="1" dirty="0">
                <a:solidFill>
                  <a:srgbClr val="611C97"/>
                </a:solidFill>
              </a:rPr>
              <a:t>Battle Tested</a:t>
            </a:r>
          </a:p>
        </p:txBody>
      </p:sp>
      <p:sp>
        <p:nvSpPr>
          <p:cNvPr id="38" name="Text Placeholder 2">
            <a:extLst>
              <a:ext uri="{FF2B5EF4-FFF2-40B4-BE49-F238E27FC236}">
                <a16:creationId xmlns:a16="http://schemas.microsoft.com/office/drawing/2014/main" id="{3ED4C483-867F-4BC3-8774-38ABFE00D78E}"/>
              </a:ext>
            </a:extLst>
          </p:cNvPr>
          <p:cNvSpPr>
            <a:spLocks noGrp="1"/>
          </p:cNvSpPr>
          <p:nvPr>
            <p:ph type="body" sz="quarter" idx="10"/>
          </p:nvPr>
        </p:nvSpPr>
        <p:spPr>
          <a:xfrm>
            <a:off x="368457" y="791498"/>
            <a:ext cx="12124531" cy="297655"/>
          </a:xfrm>
        </p:spPr>
        <p:txBody>
          <a:bodyPr>
            <a:normAutofit lnSpcReduction="10000"/>
          </a:bodyPr>
          <a:lstStyle/>
          <a:p>
            <a:r>
              <a:rPr lang="en-US" dirty="0">
                <a:solidFill>
                  <a:schemeClr val="bg1"/>
                </a:solidFill>
              </a:rPr>
              <a:t>A globally distributed, massively scalable, multi-model database service</a:t>
            </a:r>
          </a:p>
        </p:txBody>
      </p:sp>
    </p:spTree>
    <p:extLst>
      <p:ext uri="{BB962C8B-B14F-4D97-AF65-F5344CB8AC3E}">
        <p14:creationId xmlns:p14="http://schemas.microsoft.com/office/powerpoint/2010/main" val="797243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fade">
                                      <p:cBhvr>
                                        <p:cTn id="12" dur="500"/>
                                        <p:tgtEl>
                                          <p:spTgt spid="31"/>
                                        </p:tgtEl>
                                      </p:cBhvr>
                                    </p:animEffect>
                                  </p:childTnLst>
                                </p:cTn>
                              </p:par>
                              <p:par>
                                <p:cTn id="13" presetID="10" presetClass="entr" presetSubtype="0" fill="hold" nodeType="withEffect">
                                  <p:stCondLst>
                                    <p:cond delay="0"/>
                                  </p:stCondLst>
                                  <p:childTnLst>
                                    <p:set>
                                      <p:cBhvr>
                                        <p:cTn id="14" dur="1" fill="hold">
                                          <p:stCondLst>
                                            <p:cond delay="0"/>
                                          </p:stCondLst>
                                        </p:cTn>
                                        <p:tgtEl>
                                          <p:spTgt spid="32"/>
                                        </p:tgtEl>
                                        <p:attrNameLst>
                                          <p:attrName>style.visibility</p:attrName>
                                        </p:attrNameLst>
                                      </p:cBhvr>
                                      <p:to>
                                        <p:strVal val="visible"/>
                                      </p:to>
                                    </p:set>
                                    <p:animEffect transition="in" filter="fade">
                                      <p:cBhvr>
                                        <p:cTn id="15" dur="500"/>
                                        <p:tgtEl>
                                          <p:spTgt spid="32"/>
                                        </p:tgtEl>
                                      </p:cBhvr>
                                    </p:animEffect>
                                  </p:childTnLst>
                                </p:cTn>
                              </p:par>
                              <p:par>
                                <p:cTn id="16" presetID="10" presetClass="entr" presetSubtype="0" fill="hold" nodeType="withEffect">
                                  <p:stCondLst>
                                    <p:cond delay="0"/>
                                  </p:stCondLst>
                                  <p:childTnLst>
                                    <p:set>
                                      <p:cBhvr>
                                        <p:cTn id="17" dur="1" fill="hold">
                                          <p:stCondLst>
                                            <p:cond delay="0"/>
                                          </p:stCondLst>
                                        </p:cTn>
                                        <p:tgtEl>
                                          <p:spTgt spid="33"/>
                                        </p:tgtEl>
                                        <p:attrNameLst>
                                          <p:attrName>style.visibility</p:attrName>
                                        </p:attrNameLst>
                                      </p:cBhvr>
                                      <p:to>
                                        <p:strVal val="visible"/>
                                      </p:to>
                                    </p:set>
                                    <p:animEffect transition="in" filter="fade">
                                      <p:cBhvr>
                                        <p:cTn id="18" dur="500"/>
                                        <p:tgtEl>
                                          <p:spTgt spid="33"/>
                                        </p:tgtEl>
                                      </p:cBhvr>
                                    </p:animEffect>
                                  </p:childTnLst>
                                </p:cTn>
                              </p:par>
                              <p:par>
                                <p:cTn id="19" presetID="10" presetClass="entr" presetSubtype="0" fill="hold" nodeType="withEffect">
                                  <p:stCondLst>
                                    <p:cond delay="0"/>
                                  </p:stCondLst>
                                  <p:childTnLst>
                                    <p:set>
                                      <p:cBhvr>
                                        <p:cTn id="20" dur="1" fill="hold">
                                          <p:stCondLst>
                                            <p:cond delay="0"/>
                                          </p:stCondLst>
                                        </p:cTn>
                                        <p:tgtEl>
                                          <p:spTgt spid="34"/>
                                        </p:tgtEl>
                                        <p:attrNameLst>
                                          <p:attrName>style.visibility</p:attrName>
                                        </p:attrNameLst>
                                      </p:cBhvr>
                                      <p:to>
                                        <p:strVal val="visible"/>
                                      </p:to>
                                    </p:set>
                                    <p:animEffect transition="in" filter="fade">
                                      <p:cBhvr>
                                        <p:cTn id="21"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99FBA-87BE-4152-BCCD-B5EF4043D9CE}"/>
              </a:ext>
            </a:extLst>
          </p:cNvPr>
          <p:cNvSpPr>
            <a:spLocks noGrp="1"/>
          </p:cNvSpPr>
          <p:nvPr>
            <p:ph type="title"/>
          </p:nvPr>
        </p:nvSpPr>
        <p:spPr/>
        <p:txBody>
          <a:bodyPr>
            <a:normAutofit fontScale="90000"/>
          </a:bodyPr>
          <a:lstStyle/>
          <a:p>
            <a:r>
              <a:rPr lang="en-US" dirty="0"/>
              <a:t>Azure Cosmos DB</a:t>
            </a:r>
          </a:p>
        </p:txBody>
      </p:sp>
      <p:pic>
        <p:nvPicPr>
          <p:cNvPr id="4" name="Picture 3">
            <a:extLst>
              <a:ext uri="{FF2B5EF4-FFF2-40B4-BE49-F238E27FC236}">
                <a16:creationId xmlns:a16="http://schemas.microsoft.com/office/drawing/2014/main" id="{A491684E-F772-499A-AE01-8328C5B59318}"/>
              </a:ext>
            </a:extLst>
          </p:cNvPr>
          <p:cNvPicPr>
            <a:picLocks noChangeAspect="1"/>
          </p:cNvPicPr>
          <p:nvPr/>
        </p:nvPicPr>
        <p:blipFill rotWithShape="1">
          <a:blip r:embed="rId2"/>
          <a:srcRect b="68768"/>
          <a:stretch/>
        </p:blipFill>
        <p:spPr>
          <a:xfrm>
            <a:off x="1133426" y="5547982"/>
            <a:ext cx="9925148" cy="1310018"/>
          </a:xfrm>
          <a:prstGeom prst="rect">
            <a:avLst/>
          </a:prstGeom>
        </p:spPr>
      </p:pic>
      <p:sp>
        <p:nvSpPr>
          <p:cNvPr id="5" name="Freeform: Shape 4">
            <a:extLst>
              <a:ext uri="{FF2B5EF4-FFF2-40B4-BE49-F238E27FC236}">
                <a16:creationId xmlns:a16="http://schemas.microsoft.com/office/drawing/2014/main" id="{FE21D13F-6411-4060-ACE6-B5C282E777FB}"/>
              </a:ext>
            </a:extLst>
          </p:cNvPr>
          <p:cNvSpPr/>
          <p:nvPr/>
        </p:nvSpPr>
        <p:spPr>
          <a:xfrm>
            <a:off x="1349" y="5144324"/>
            <a:ext cx="12189302" cy="17455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6" name="Group 5">
            <a:extLst>
              <a:ext uri="{FF2B5EF4-FFF2-40B4-BE49-F238E27FC236}">
                <a16:creationId xmlns:a16="http://schemas.microsoft.com/office/drawing/2014/main" id="{F48D95D9-F021-44F4-B646-FC413889EC2E}"/>
              </a:ext>
            </a:extLst>
          </p:cNvPr>
          <p:cNvGrpSpPr/>
          <p:nvPr/>
        </p:nvGrpSpPr>
        <p:grpSpPr>
          <a:xfrm>
            <a:off x="9278176" y="6154848"/>
            <a:ext cx="223240" cy="433634"/>
            <a:chOff x="9576336" y="6019901"/>
            <a:chExt cx="223240" cy="433634"/>
          </a:xfrm>
        </p:grpSpPr>
        <p:sp>
          <p:nvSpPr>
            <p:cNvPr id="7" name="Freeform: Shape 411">
              <a:extLst>
                <a:ext uri="{FF2B5EF4-FFF2-40B4-BE49-F238E27FC236}">
                  <a16:creationId xmlns:a16="http://schemas.microsoft.com/office/drawing/2014/main" id="{731D3F45-97B3-4B55-8557-4EF52E3CB767}"/>
                </a:ext>
              </a:extLst>
            </p:cNvPr>
            <p:cNvSpPr/>
            <p:nvPr/>
          </p:nvSpPr>
          <p:spPr>
            <a:xfrm>
              <a:off x="9620313"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8" name="Group 7">
              <a:extLst>
                <a:ext uri="{FF2B5EF4-FFF2-40B4-BE49-F238E27FC236}">
                  <a16:creationId xmlns:a16="http://schemas.microsoft.com/office/drawing/2014/main" id="{61ED03CF-54A0-4C26-9602-96123205865F}"/>
                </a:ext>
              </a:extLst>
            </p:cNvPr>
            <p:cNvGrpSpPr/>
            <p:nvPr/>
          </p:nvGrpSpPr>
          <p:grpSpPr>
            <a:xfrm>
              <a:off x="9576336" y="6019901"/>
              <a:ext cx="223240" cy="357070"/>
              <a:chOff x="9523117" y="5842588"/>
              <a:chExt cx="329677" cy="527319"/>
            </a:xfrm>
          </p:grpSpPr>
          <p:sp>
            <p:nvSpPr>
              <p:cNvPr id="9" name="Oval 903">
                <a:extLst>
                  <a:ext uri="{FF2B5EF4-FFF2-40B4-BE49-F238E27FC236}">
                    <a16:creationId xmlns:a16="http://schemas.microsoft.com/office/drawing/2014/main" id="{C298E24F-E039-4799-88B7-2261E7299766}"/>
                  </a:ext>
                </a:extLst>
              </p:cNvPr>
              <p:cNvSpPr/>
              <p:nvPr/>
            </p:nvSpPr>
            <p:spPr>
              <a:xfrm>
                <a:off x="9591504"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0" name="Freeform 5">
                <a:extLst>
                  <a:ext uri="{FF2B5EF4-FFF2-40B4-BE49-F238E27FC236}">
                    <a16:creationId xmlns:a16="http://schemas.microsoft.com/office/drawing/2014/main" id="{A4E9E3D6-4250-42D7-9C68-855CD93FC83F}"/>
                  </a:ext>
                </a:extLst>
              </p:cNvPr>
              <p:cNvSpPr>
                <a:spLocks noEditPoints="1"/>
              </p:cNvSpPr>
              <p:nvPr/>
            </p:nvSpPr>
            <p:spPr bwMode="auto">
              <a:xfrm>
                <a:off x="9523117"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1" name="Group 10">
            <a:extLst>
              <a:ext uri="{FF2B5EF4-FFF2-40B4-BE49-F238E27FC236}">
                <a16:creationId xmlns:a16="http://schemas.microsoft.com/office/drawing/2014/main" id="{D075569F-0F27-4E5C-99F5-4D4123EF3C1E}"/>
              </a:ext>
            </a:extLst>
          </p:cNvPr>
          <p:cNvGrpSpPr/>
          <p:nvPr/>
        </p:nvGrpSpPr>
        <p:grpSpPr>
          <a:xfrm>
            <a:off x="7468054" y="6382515"/>
            <a:ext cx="223240" cy="431604"/>
            <a:chOff x="7468054" y="6382515"/>
            <a:chExt cx="223240" cy="431604"/>
          </a:xfrm>
        </p:grpSpPr>
        <p:sp>
          <p:nvSpPr>
            <p:cNvPr id="12" name="Freeform: Shape 411">
              <a:extLst>
                <a:ext uri="{FF2B5EF4-FFF2-40B4-BE49-F238E27FC236}">
                  <a16:creationId xmlns:a16="http://schemas.microsoft.com/office/drawing/2014/main" id="{55DFE4F4-4473-4EBA-AE43-A98C136E8F0E}"/>
                </a:ext>
              </a:extLst>
            </p:cNvPr>
            <p:cNvSpPr/>
            <p:nvPr/>
          </p:nvSpPr>
          <p:spPr>
            <a:xfrm>
              <a:off x="7512031" y="6678832"/>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3" name="Group 12">
              <a:extLst>
                <a:ext uri="{FF2B5EF4-FFF2-40B4-BE49-F238E27FC236}">
                  <a16:creationId xmlns:a16="http://schemas.microsoft.com/office/drawing/2014/main" id="{4DB957E2-2F75-45EC-9253-80725868DA5C}"/>
                </a:ext>
              </a:extLst>
            </p:cNvPr>
            <p:cNvGrpSpPr/>
            <p:nvPr/>
          </p:nvGrpSpPr>
          <p:grpSpPr>
            <a:xfrm>
              <a:off x="7468054" y="6382515"/>
              <a:ext cx="223240" cy="357070"/>
              <a:chOff x="7414835" y="6205202"/>
              <a:chExt cx="329677" cy="527319"/>
            </a:xfrm>
          </p:grpSpPr>
          <p:sp>
            <p:nvSpPr>
              <p:cNvPr id="14" name="Oval 13">
                <a:extLst>
                  <a:ext uri="{FF2B5EF4-FFF2-40B4-BE49-F238E27FC236}">
                    <a16:creationId xmlns:a16="http://schemas.microsoft.com/office/drawing/2014/main" id="{357A2E5B-2860-4A95-A04A-3938C764AA67}"/>
                  </a:ext>
                </a:extLst>
              </p:cNvPr>
              <p:cNvSpPr/>
              <p:nvPr/>
            </p:nvSpPr>
            <p:spPr>
              <a:xfrm>
                <a:off x="7483222" y="6265690"/>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5" name="Freeform 5">
                <a:extLst>
                  <a:ext uri="{FF2B5EF4-FFF2-40B4-BE49-F238E27FC236}">
                    <a16:creationId xmlns:a16="http://schemas.microsoft.com/office/drawing/2014/main" id="{F00F8127-A6F3-4A0F-AAB6-01E2F3203055}"/>
                  </a:ext>
                </a:extLst>
              </p:cNvPr>
              <p:cNvSpPr>
                <a:spLocks noEditPoints="1"/>
              </p:cNvSpPr>
              <p:nvPr/>
            </p:nvSpPr>
            <p:spPr bwMode="auto">
              <a:xfrm>
                <a:off x="7414835" y="6205202"/>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6" name="Group 15">
            <a:extLst>
              <a:ext uri="{FF2B5EF4-FFF2-40B4-BE49-F238E27FC236}">
                <a16:creationId xmlns:a16="http://schemas.microsoft.com/office/drawing/2014/main" id="{A8DCCDB5-47E1-43E1-ADE2-180EB7B39774}"/>
              </a:ext>
            </a:extLst>
          </p:cNvPr>
          <p:cNvGrpSpPr/>
          <p:nvPr/>
        </p:nvGrpSpPr>
        <p:grpSpPr>
          <a:xfrm>
            <a:off x="6207483" y="5803084"/>
            <a:ext cx="223240" cy="433634"/>
            <a:chOff x="6393022" y="6019901"/>
            <a:chExt cx="223240" cy="433634"/>
          </a:xfrm>
        </p:grpSpPr>
        <p:sp>
          <p:nvSpPr>
            <p:cNvPr id="17" name="Freeform: Shape 411">
              <a:extLst>
                <a:ext uri="{FF2B5EF4-FFF2-40B4-BE49-F238E27FC236}">
                  <a16:creationId xmlns:a16="http://schemas.microsoft.com/office/drawing/2014/main" id="{DEBF2A74-A9C9-4E7B-AB2E-983C40279BA6}"/>
                </a:ext>
              </a:extLst>
            </p:cNvPr>
            <p:cNvSpPr/>
            <p:nvPr/>
          </p:nvSpPr>
          <p:spPr>
            <a:xfrm>
              <a:off x="6436999"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8" name="Group 17">
              <a:extLst>
                <a:ext uri="{FF2B5EF4-FFF2-40B4-BE49-F238E27FC236}">
                  <a16:creationId xmlns:a16="http://schemas.microsoft.com/office/drawing/2014/main" id="{9AE468EA-BB21-49A7-BF35-614F6B28B7CE}"/>
                </a:ext>
              </a:extLst>
            </p:cNvPr>
            <p:cNvGrpSpPr/>
            <p:nvPr/>
          </p:nvGrpSpPr>
          <p:grpSpPr>
            <a:xfrm>
              <a:off x="6393022" y="6019901"/>
              <a:ext cx="223240" cy="357070"/>
              <a:chOff x="6339803" y="5842588"/>
              <a:chExt cx="329677" cy="527319"/>
            </a:xfrm>
          </p:grpSpPr>
          <p:sp>
            <p:nvSpPr>
              <p:cNvPr id="19" name="Oval 27">
                <a:extLst>
                  <a:ext uri="{FF2B5EF4-FFF2-40B4-BE49-F238E27FC236}">
                    <a16:creationId xmlns:a16="http://schemas.microsoft.com/office/drawing/2014/main" id="{7352DEE5-52B0-428D-A079-E806B19BF2A5}"/>
                  </a:ext>
                </a:extLst>
              </p:cNvPr>
              <p:cNvSpPr/>
              <p:nvPr/>
            </p:nvSpPr>
            <p:spPr>
              <a:xfrm>
                <a:off x="6408190"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0" name="Freeform 5">
                <a:extLst>
                  <a:ext uri="{FF2B5EF4-FFF2-40B4-BE49-F238E27FC236}">
                    <a16:creationId xmlns:a16="http://schemas.microsoft.com/office/drawing/2014/main" id="{E08E62B2-DB86-4027-BD2D-3E27892F9405}"/>
                  </a:ext>
                </a:extLst>
              </p:cNvPr>
              <p:cNvSpPr>
                <a:spLocks noEditPoints="1"/>
              </p:cNvSpPr>
              <p:nvPr/>
            </p:nvSpPr>
            <p:spPr bwMode="auto">
              <a:xfrm>
                <a:off x="6339803"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1" name="Group 20">
            <a:extLst>
              <a:ext uri="{FF2B5EF4-FFF2-40B4-BE49-F238E27FC236}">
                <a16:creationId xmlns:a16="http://schemas.microsoft.com/office/drawing/2014/main" id="{990A56CE-D581-47CE-83E4-709A87DDE79E}"/>
              </a:ext>
            </a:extLst>
          </p:cNvPr>
          <p:cNvGrpSpPr/>
          <p:nvPr/>
        </p:nvGrpSpPr>
        <p:grpSpPr>
          <a:xfrm>
            <a:off x="2183561" y="6187406"/>
            <a:ext cx="223240" cy="450322"/>
            <a:chOff x="2418475" y="6242316"/>
            <a:chExt cx="223240" cy="450322"/>
          </a:xfrm>
        </p:grpSpPr>
        <p:sp>
          <p:nvSpPr>
            <p:cNvPr id="22" name="Freeform: Shape 411">
              <a:extLst>
                <a:ext uri="{FF2B5EF4-FFF2-40B4-BE49-F238E27FC236}">
                  <a16:creationId xmlns:a16="http://schemas.microsoft.com/office/drawing/2014/main" id="{F8D49428-D7E2-4E28-9838-3623972C0CD4}"/>
                </a:ext>
              </a:extLst>
            </p:cNvPr>
            <p:cNvSpPr/>
            <p:nvPr/>
          </p:nvSpPr>
          <p:spPr>
            <a:xfrm>
              <a:off x="2462452" y="6557351"/>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3" name="Group 22">
              <a:extLst>
                <a:ext uri="{FF2B5EF4-FFF2-40B4-BE49-F238E27FC236}">
                  <a16:creationId xmlns:a16="http://schemas.microsoft.com/office/drawing/2014/main" id="{B42562FF-4B27-460D-8309-4D91D689B19F}"/>
                </a:ext>
              </a:extLst>
            </p:cNvPr>
            <p:cNvGrpSpPr/>
            <p:nvPr/>
          </p:nvGrpSpPr>
          <p:grpSpPr>
            <a:xfrm>
              <a:off x="2418475" y="6242316"/>
              <a:ext cx="223240" cy="357070"/>
              <a:chOff x="2365256" y="6065003"/>
              <a:chExt cx="329677" cy="527319"/>
            </a:xfrm>
          </p:grpSpPr>
          <p:sp>
            <p:nvSpPr>
              <p:cNvPr id="24" name="Oval 6">
                <a:extLst>
                  <a:ext uri="{FF2B5EF4-FFF2-40B4-BE49-F238E27FC236}">
                    <a16:creationId xmlns:a16="http://schemas.microsoft.com/office/drawing/2014/main" id="{B6AA6F73-B696-4963-8A0E-3E430A106890}"/>
                  </a:ext>
                </a:extLst>
              </p:cNvPr>
              <p:cNvSpPr/>
              <p:nvPr/>
            </p:nvSpPr>
            <p:spPr>
              <a:xfrm>
                <a:off x="2433643" y="6144209"/>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5" name="Freeform 5">
                <a:extLst>
                  <a:ext uri="{FF2B5EF4-FFF2-40B4-BE49-F238E27FC236}">
                    <a16:creationId xmlns:a16="http://schemas.microsoft.com/office/drawing/2014/main" id="{30C5F7D0-8488-4876-B7BE-2F84D2DC1C3B}"/>
                  </a:ext>
                </a:extLst>
              </p:cNvPr>
              <p:cNvSpPr>
                <a:spLocks noEditPoints="1"/>
              </p:cNvSpPr>
              <p:nvPr/>
            </p:nvSpPr>
            <p:spPr bwMode="auto">
              <a:xfrm>
                <a:off x="2365256" y="6065003"/>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sp>
        <p:nvSpPr>
          <p:cNvPr id="26" name="TextBox 25">
            <a:extLst>
              <a:ext uri="{FF2B5EF4-FFF2-40B4-BE49-F238E27FC236}">
                <a16:creationId xmlns:a16="http://schemas.microsoft.com/office/drawing/2014/main" id="{468BE040-2633-4BCC-B591-3169AAF76824}"/>
              </a:ext>
            </a:extLst>
          </p:cNvPr>
          <p:cNvSpPr txBox="1"/>
          <p:nvPr/>
        </p:nvSpPr>
        <p:spPr>
          <a:xfrm>
            <a:off x="530669" y="5332684"/>
            <a:ext cx="111761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Turnkey global </a:t>
            </a:r>
            <a:b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distribution</a:t>
            </a:r>
          </a:p>
        </p:txBody>
      </p:sp>
      <p:sp>
        <p:nvSpPr>
          <p:cNvPr id="27" name="TextBox 26">
            <a:extLst>
              <a:ext uri="{FF2B5EF4-FFF2-40B4-BE49-F238E27FC236}">
                <a16:creationId xmlns:a16="http://schemas.microsoft.com/office/drawing/2014/main" id="{0874D52C-76EA-43CA-AF7B-043CD3AAE590}"/>
              </a:ext>
            </a:extLst>
          </p:cNvPr>
          <p:cNvSpPr txBox="1"/>
          <p:nvPr/>
        </p:nvSpPr>
        <p:spPr>
          <a:xfrm>
            <a:off x="2680893" y="4674126"/>
            <a:ext cx="166423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Elastic scale out </a:t>
            </a:r>
          </a:p>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of storage &amp; throughput</a:t>
            </a:r>
          </a:p>
        </p:txBody>
      </p:sp>
      <p:sp>
        <p:nvSpPr>
          <p:cNvPr id="28" name="TextBox 27">
            <a:extLst>
              <a:ext uri="{FF2B5EF4-FFF2-40B4-BE49-F238E27FC236}">
                <a16:creationId xmlns:a16="http://schemas.microsoft.com/office/drawing/2014/main" id="{FBA9A427-AFA8-41AC-90D3-303095C18EAA}"/>
              </a:ext>
            </a:extLst>
          </p:cNvPr>
          <p:cNvSpPr txBox="1"/>
          <p:nvPr/>
        </p:nvSpPr>
        <p:spPr>
          <a:xfrm>
            <a:off x="5377741" y="4315190"/>
            <a:ext cx="164820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Guaranteed low latency </a:t>
            </a:r>
            <a:b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at the 99</a:t>
            </a:r>
            <a:r>
              <a:rPr kumimoji="0" lang="en-US" sz="1100" b="0" i="0" u="none" strike="noStrike" kern="0" cap="none" spc="0" normalizeH="0" baseline="3000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th</a:t>
            </a: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 percentile</a:t>
            </a:r>
          </a:p>
        </p:txBody>
      </p:sp>
      <p:sp>
        <p:nvSpPr>
          <p:cNvPr id="29" name="TextBox 28">
            <a:extLst>
              <a:ext uri="{FF2B5EF4-FFF2-40B4-BE49-F238E27FC236}">
                <a16:creationId xmlns:a16="http://schemas.microsoft.com/office/drawing/2014/main" id="{242E36B5-D53D-4E8F-8053-6C137C1B5B82}"/>
              </a:ext>
            </a:extLst>
          </p:cNvPr>
          <p:cNvSpPr txBox="1"/>
          <p:nvPr/>
        </p:nvSpPr>
        <p:spPr>
          <a:xfrm>
            <a:off x="8058559" y="4674126"/>
            <a:ext cx="135806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Five well-defined </a:t>
            </a:r>
            <a:b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consistency models</a:t>
            </a:r>
          </a:p>
        </p:txBody>
      </p:sp>
      <p:sp>
        <p:nvSpPr>
          <p:cNvPr id="30" name="TextBox 29">
            <a:extLst>
              <a:ext uri="{FF2B5EF4-FFF2-40B4-BE49-F238E27FC236}">
                <a16:creationId xmlns:a16="http://schemas.microsoft.com/office/drawing/2014/main" id="{F9147D64-1EAB-4B47-B2DE-FA521D692AF7}"/>
              </a:ext>
            </a:extLst>
          </p:cNvPr>
          <p:cNvSpPr txBox="1"/>
          <p:nvPr/>
        </p:nvSpPr>
        <p:spPr>
          <a:xfrm>
            <a:off x="10495760" y="5179013"/>
            <a:ext cx="112562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lang="en-US" sz="1100" kern="0" dirty="0">
                <a:solidFill>
                  <a:srgbClr val="611C97"/>
                </a:solidFill>
                <a:latin typeface="Segoe UI Semilight" panose="020B0402040204020203" pitchFamily="34" charset="0"/>
                <a:cs typeface="Segoe UI Semilight" panose="020B0402040204020203" pitchFamily="34" charset="0"/>
              </a:rPr>
              <a:t>Comprehensive</a:t>
            </a:r>
          </a:p>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SLAS</a:t>
            </a:r>
          </a:p>
        </p:txBody>
      </p:sp>
      <p:sp>
        <p:nvSpPr>
          <p:cNvPr id="31" name="TextBox 30">
            <a:extLst>
              <a:ext uri="{FF2B5EF4-FFF2-40B4-BE49-F238E27FC236}">
                <a16:creationId xmlns:a16="http://schemas.microsoft.com/office/drawing/2014/main" id="{C0245A28-B53D-4926-8A7C-88CD0F1E5547}"/>
              </a:ext>
            </a:extLst>
          </p:cNvPr>
          <p:cNvSpPr txBox="1"/>
          <p:nvPr/>
        </p:nvSpPr>
        <p:spPr>
          <a:xfrm>
            <a:off x="2720860" y="1107161"/>
            <a:ext cx="7061199" cy="923330"/>
          </a:xfrm>
          <a:prstGeom prst="rect">
            <a:avLst/>
          </a:prstGeom>
          <a:noFill/>
        </p:spPr>
        <p:txBody>
          <a:bodyPr wrap="square" rtlCol="0">
            <a:spAutoFit/>
          </a:bodyPr>
          <a:lstStyle/>
          <a:p>
            <a:pPr algn="ctr"/>
            <a:r>
              <a:rPr lang="en-US" sz="5400" b="1" dirty="0">
                <a:solidFill>
                  <a:srgbClr val="611C97"/>
                </a:solidFill>
              </a:rPr>
              <a:t>Battle Tested</a:t>
            </a:r>
          </a:p>
        </p:txBody>
      </p:sp>
      <p:pic>
        <p:nvPicPr>
          <p:cNvPr id="32" name="Picture 31" descr="A close up of a logo&#10;&#10;Description automatically generated">
            <a:extLst>
              <a:ext uri="{FF2B5EF4-FFF2-40B4-BE49-F238E27FC236}">
                <a16:creationId xmlns:a16="http://schemas.microsoft.com/office/drawing/2014/main" id="{38A5D0D7-81E9-42C4-83DC-FB2A08838A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528" y="2269841"/>
            <a:ext cx="1666887" cy="552454"/>
          </a:xfrm>
          <a:prstGeom prst="rect">
            <a:avLst/>
          </a:prstGeom>
        </p:spPr>
      </p:pic>
      <p:pic>
        <p:nvPicPr>
          <p:cNvPr id="33" name="Picture 32" descr="A close up of a sign&#10;&#10;Description automatically generated">
            <a:extLst>
              <a:ext uri="{FF2B5EF4-FFF2-40B4-BE49-F238E27FC236}">
                <a16:creationId xmlns:a16="http://schemas.microsoft.com/office/drawing/2014/main" id="{80CA8F99-EE92-4EE3-A66E-BCD48AF7A86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31755" y="2255646"/>
            <a:ext cx="1184372" cy="734311"/>
          </a:xfrm>
          <a:prstGeom prst="rect">
            <a:avLst/>
          </a:prstGeom>
        </p:spPr>
      </p:pic>
      <p:pic>
        <p:nvPicPr>
          <p:cNvPr id="34" name="Picture 33" descr="A picture containing drawing&#10;&#10;Description automatically generated">
            <a:extLst>
              <a:ext uri="{FF2B5EF4-FFF2-40B4-BE49-F238E27FC236}">
                <a16:creationId xmlns:a16="http://schemas.microsoft.com/office/drawing/2014/main" id="{8E7CE873-E706-4A75-AF2C-8294E3FEFB4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45131" y="2242995"/>
            <a:ext cx="1669151" cy="915649"/>
          </a:xfrm>
          <a:prstGeom prst="rect">
            <a:avLst/>
          </a:prstGeom>
        </p:spPr>
      </p:pic>
      <p:pic>
        <p:nvPicPr>
          <p:cNvPr id="35" name="Picture 34" descr="A picture containing drawing&#10;&#10;Description automatically generated">
            <a:extLst>
              <a:ext uri="{FF2B5EF4-FFF2-40B4-BE49-F238E27FC236}">
                <a16:creationId xmlns:a16="http://schemas.microsoft.com/office/drawing/2014/main" id="{BBBB0799-4D73-4EA3-B623-3427BD3F972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349020" y="2135214"/>
            <a:ext cx="1666887" cy="876306"/>
          </a:xfrm>
          <a:prstGeom prst="rect">
            <a:avLst/>
          </a:prstGeom>
        </p:spPr>
      </p:pic>
      <p:pic>
        <p:nvPicPr>
          <p:cNvPr id="36" name="Picture 35" descr="A picture containing drawing&#10;&#10;Description automatically generated">
            <a:extLst>
              <a:ext uri="{FF2B5EF4-FFF2-40B4-BE49-F238E27FC236}">
                <a16:creationId xmlns:a16="http://schemas.microsoft.com/office/drawing/2014/main" id="{A98F328B-9082-4B09-81BC-1F47A509938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01845" y="2049931"/>
            <a:ext cx="1734826" cy="961589"/>
          </a:xfrm>
          <a:prstGeom prst="rect">
            <a:avLst/>
          </a:prstGeom>
        </p:spPr>
      </p:pic>
      <p:pic>
        <p:nvPicPr>
          <p:cNvPr id="37" name="Picture 36" descr="A picture containing clock, object, drawing, meter&#10;&#10;Description automatically generated">
            <a:extLst>
              <a:ext uri="{FF2B5EF4-FFF2-40B4-BE49-F238E27FC236}">
                <a16:creationId xmlns:a16="http://schemas.microsoft.com/office/drawing/2014/main" id="{D7E42950-F90A-4896-954F-6C9401548C1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124234" y="2394976"/>
            <a:ext cx="1734826" cy="406445"/>
          </a:xfrm>
          <a:prstGeom prst="rect">
            <a:avLst/>
          </a:prstGeom>
        </p:spPr>
      </p:pic>
      <p:pic>
        <p:nvPicPr>
          <p:cNvPr id="38" name="Picture 37" descr="A picture containing drawing, window&#10;&#10;Description automatically generated">
            <a:extLst>
              <a:ext uri="{FF2B5EF4-FFF2-40B4-BE49-F238E27FC236}">
                <a16:creationId xmlns:a16="http://schemas.microsoft.com/office/drawing/2014/main" id="{487B3E43-E5AE-4F33-AA82-CC17E665186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363735" y="3320867"/>
            <a:ext cx="1066892" cy="435902"/>
          </a:xfrm>
          <a:prstGeom prst="rect">
            <a:avLst/>
          </a:prstGeom>
        </p:spPr>
      </p:pic>
      <p:pic>
        <p:nvPicPr>
          <p:cNvPr id="39" name="Picture 38" descr="A picture containing drawing&#10;&#10;Description automatically generated">
            <a:extLst>
              <a:ext uri="{FF2B5EF4-FFF2-40B4-BE49-F238E27FC236}">
                <a16:creationId xmlns:a16="http://schemas.microsoft.com/office/drawing/2014/main" id="{E4843539-EE24-4C9A-BB8A-2E69301CAA1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172462" y="3014346"/>
            <a:ext cx="1666887" cy="909644"/>
          </a:xfrm>
          <a:prstGeom prst="rect">
            <a:avLst/>
          </a:prstGeom>
        </p:spPr>
      </p:pic>
      <p:pic>
        <p:nvPicPr>
          <p:cNvPr id="40" name="Picture 39" descr="A close up of a sign&#10;&#10;Description automatically generated">
            <a:extLst>
              <a:ext uri="{FF2B5EF4-FFF2-40B4-BE49-F238E27FC236}">
                <a16:creationId xmlns:a16="http://schemas.microsoft.com/office/drawing/2014/main" id="{4735C9DC-64C4-4569-ACA3-F5C2FECCA6A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212354" y="3322079"/>
            <a:ext cx="1822568" cy="427002"/>
          </a:xfrm>
          <a:prstGeom prst="rect">
            <a:avLst/>
          </a:prstGeom>
        </p:spPr>
      </p:pic>
      <p:pic>
        <p:nvPicPr>
          <p:cNvPr id="41" name="Picture 40" descr="A picture containing clock, meter&#10;&#10;Description automatically generated">
            <a:extLst>
              <a:ext uri="{FF2B5EF4-FFF2-40B4-BE49-F238E27FC236}">
                <a16:creationId xmlns:a16="http://schemas.microsoft.com/office/drawing/2014/main" id="{15A6052A-0631-4D83-847C-1AC758755510}"/>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305500" y="3387042"/>
            <a:ext cx="1564921" cy="295100"/>
          </a:xfrm>
          <a:prstGeom prst="rect">
            <a:avLst/>
          </a:prstGeom>
        </p:spPr>
      </p:pic>
      <p:pic>
        <p:nvPicPr>
          <p:cNvPr id="42" name="Picture 41" descr="A picture containing food&#10;&#10;Description automatically generated">
            <a:extLst>
              <a:ext uri="{FF2B5EF4-FFF2-40B4-BE49-F238E27FC236}">
                <a16:creationId xmlns:a16="http://schemas.microsoft.com/office/drawing/2014/main" id="{376BCBD0-27F4-451D-A153-28F1DAEB4A3E}"/>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233521" y="3255133"/>
            <a:ext cx="1734826" cy="570014"/>
          </a:xfrm>
          <a:prstGeom prst="rect">
            <a:avLst/>
          </a:prstGeom>
        </p:spPr>
      </p:pic>
    </p:spTree>
    <p:extLst>
      <p:ext uri="{BB962C8B-B14F-4D97-AF65-F5344CB8AC3E}">
        <p14:creationId xmlns:p14="http://schemas.microsoft.com/office/powerpoint/2010/main" val="3998755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0"/>
                                        </p:tgtEl>
                                        <p:attrNameLst>
                                          <p:attrName>style.visibility</p:attrName>
                                        </p:attrNameLst>
                                      </p:cBhvr>
                                      <p:to>
                                        <p:strVal val="visible"/>
                                      </p:to>
                                    </p:set>
                                    <p:animEffect transition="in" filter="fade">
                                      <p:cBhvr>
                                        <p:cTn id="11" dur="500"/>
                                        <p:tgtEl>
                                          <p:spTgt spid="40"/>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7"/>
                                        </p:tgtEl>
                                        <p:attrNameLst>
                                          <p:attrName>style.visibility</p:attrName>
                                        </p:attrNameLst>
                                      </p:cBhvr>
                                      <p:to>
                                        <p:strVal val="visible"/>
                                      </p:to>
                                    </p:set>
                                    <p:animEffect transition="in" filter="fade">
                                      <p:cBhvr>
                                        <p:cTn id="15" dur="500"/>
                                        <p:tgtEl>
                                          <p:spTgt spid="37"/>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42"/>
                                        </p:tgtEl>
                                        <p:attrNameLst>
                                          <p:attrName>style.visibility</p:attrName>
                                        </p:attrNameLst>
                                      </p:cBhvr>
                                      <p:to>
                                        <p:strVal val="visible"/>
                                      </p:to>
                                    </p:set>
                                    <p:animEffect transition="in" filter="fade">
                                      <p:cBhvr>
                                        <p:cTn id="19" dur="500"/>
                                        <p:tgtEl>
                                          <p:spTgt spid="42"/>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39"/>
                                        </p:tgtEl>
                                        <p:attrNameLst>
                                          <p:attrName>style.visibility</p:attrName>
                                        </p:attrNameLst>
                                      </p:cBhvr>
                                      <p:to>
                                        <p:strVal val="visible"/>
                                      </p:to>
                                    </p:set>
                                    <p:animEffect transition="in" filter="fade">
                                      <p:cBhvr>
                                        <p:cTn id="23" dur="500"/>
                                        <p:tgtEl>
                                          <p:spTgt spid="39"/>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34"/>
                                        </p:tgtEl>
                                        <p:attrNameLst>
                                          <p:attrName>style.visibility</p:attrName>
                                        </p:attrNameLst>
                                      </p:cBhvr>
                                      <p:to>
                                        <p:strVal val="visible"/>
                                      </p:to>
                                    </p:set>
                                    <p:animEffect transition="in" filter="fade">
                                      <p:cBhvr>
                                        <p:cTn id="27" dur="500"/>
                                        <p:tgtEl>
                                          <p:spTgt spid="34"/>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41"/>
                                        </p:tgtEl>
                                        <p:attrNameLst>
                                          <p:attrName>style.visibility</p:attrName>
                                        </p:attrNameLst>
                                      </p:cBhvr>
                                      <p:to>
                                        <p:strVal val="visible"/>
                                      </p:to>
                                    </p:set>
                                    <p:animEffect transition="in" filter="fade">
                                      <p:cBhvr>
                                        <p:cTn id="31" dur="500"/>
                                        <p:tgtEl>
                                          <p:spTgt spid="41"/>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35"/>
                                        </p:tgtEl>
                                        <p:attrNameLst>
                                          <p:attrName>style.visibility</p:attrName>
                                        </p:attrNameLst>
                                      </p:cBhvr>
                                      <p:to>
                                        <p:strVal val="visible"/>
                                      </p:to>
                                    </p:set>
                                    <p:animEffect transition="in" filter="fade">
                                      <p:cBhvr>
                                        <p:cTn id="35" dur="500"/>
                                        <p:tgtEl>
                                          <p:spTgt spid="35"/>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36"/>
                                        </p:tgtEl>
                                        <p:attrNameLst>
                                          <p:attrName>style.visibility</p:attrName>
                                        </p:attrNameLst>
                                      </p:cBhvr>
                                      <p:to>
                                        <p:strVal val="visible"/>
                                      </p:to>
                                    </p:set>
                                    <p:animEffect transition="in" filter="fade">
                                      <p:cBhvr>
                                        <p:cTn id="39" dur="500"/>
                                        <p:tgtEl>
                                          <p:spTgt spid="36"/>
                                        </p:tgtEl>
                                      </p:cBhvr>
                                    </p:animEffect>
                                  </p:childTnLst>
                                </p:cTn>
                              </p:par>
                            </p:childTnLst>
                          </p:cTn>
                        </p:par>
                        <p:par>
                          <p:cTn id="40" fill="hold">
                            <p:stCondLst>
                              <p:cond delay="4500"/>
                            </p:stCondLst>
                            <p:childTnLst>
                              <p:par>
                                <p:cTn id="41" presetID="10" presetClass="entr" presetSubtype="0" fill="hold" nodeType="afterEffect">
                                  <p:stCondLst>
                                    <p:cond delay="0"/>
                                  </p:stCondLst>
                                  <p:childTnLst>
                                    <p:set>
                                      <p:cBhvr>
                                        <p:cTn id="42" dur="1" fill="hold">
                                          <p:stCondLst>
                                            <p:cond delay="0"/>
                                          </p:stCondLst>
                                        </p:cTn>
                                        <p:tgtEl>
                                          <p:spTgt spid="38"/>
                                        </p:tgtEl>
                                        <p:attrNameLst>
                                          <p:attrName>style.visibility</p:attrName>
                                        </p:attrNameLst>
                                      </p:cBhvr>
                                      <p:to>
                                        <p:strVal val="visible"/>
                                      </p:to>
                                    </p:set>
                                    <p:animEffect transition="in" filter="fade">
                                      <p:cBhvr>
                                        <p:cTn id="43"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19E5BA-FAAA-4CEB-A425-F2F21441E4DE}"/>
              </a:ext>
            </a:extLst>
          </p:cNvPr>
          <p:cNvSpPr>
            <a:spLocks noGrp="1"/>
          </p:cNvSpPr>
          <p:nvPr>
            <p:ph type="title"/>
          </p:nvPr>
        </p:nvSpPr>
        <p:spPr/>
        <p:txBody>
          <a:bodyPr>
            <a:normAutofit fontScale="90000"/>
          </a:bodyPr>
          <a:lstStyle/>
          <a:p>
            <a:r>
              <a:rPr lang="en-US" dirty="0"/>
              <a:t>Azure Cosmos DB</a:t>
            </a:r>
          </a:p>
        </p:txBody>
      </p:sp>
      <p:pic>
        <p:nvPicPr>
          <p:cNvPr id="4" name="Picture 3">
            <a:extLst>
              <a:ext uri="{FF2B5EF4-FFF2-40B4-BE49-F238E27FC236}">
                <a16:creationId xmlns:a16="http://schemas.microsoft.com/office/drawing/2014/main" id="{27F32568-F176-4F81-8910-32E40B8E0E2E}"/>
              </a:ext>
            </a:extLst>
          </p:cNvPr>
          <p:cNvPicPr>
            <a:picLocks noChangeAspect="1"/>
          </p:cNvPicPr>
          <p:nvPr/>
        </p:nvPicPr>
        <p:blipFill rotWithShape="1">
          <a:blip r:embed="rId3"/>
          <a:srcRect b="68768"/>
          <a:stretch/>
        </p:blipFill>
        <p:spPr>
          <a:xfrm>
            <a:off x="1133426" y="5547982"/>
            <a:ext cx="9925148" cy="1310018"/>
          </a:xfrm>
          <a:prstGeom prst="rect">
            <a:avLst/>
          </a:prstGeom>
        </p:spPr>
      </p:pic>
      <p:sp>
        <p:nvSpPr>
          <p:cNvPr id="5" name="Freeform: Shape 4">
            <a:extLst>
              <a:ext uri="{FF2B5EF4-FFF2-40B4-BE49-F238E27FC236}">
                <a16:creationId xmlns:a16="http://schemas.microsoft.com/office/drawing/2014/main" id="{5F2015B8-1BBF-4F39-9689-C8B81115B3D6}"/>
              </a:ext>
            </a:extLst>
          </p:cNvPr>
          <p:cNvSpPr/>
          <p:nvPr/>
        </p:nvSpPr>
        <p:spPr>
          <a:xfrm>
            <a:off x="1349" y="5144324"/>
            <a:ext cx="12189302" cy="17455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6" name="Group 5">
            <a:extLst>
              <a:ext uri="{FF2B5EF4-FFF2-40B4-BE49-F238E27FC236}">
                <a16:creationId xmlns:a16="http://schemas.microsoft.com/office/drawing/2014/main" id="{8A11FC7C-58C3-4722-AE83-AA88B22EF41A}"/>
              </a:ext>
            </a:extLst>
          </p:cNvPr>
          <p:cNvGrpSpPr/>
          <p:nvPr/>
        </p:nvGrpSpPr>
        <p:grpSpPr>
          <a:xfrm>
            <a:off x="9278176" y="6154848"/>
            <a:ext cx="223240" cy="433634"/>
            <a:chOff x="9576336" y="6019901"/>
            <a:chExt cx="223240" cy="433634"/>
          </a:xfrm>
        </p:grpSpPr>
        <p:sp>
          <p:nvSpPr>
            <p:cNvPr id="7" name="Freeform: Shape 411">
              <a:extLst>
                <a:ext uri="{FF2B5EF4-FFF2-40B4-BE49-F238E27FC236}">
                  <a16:creationId xmlns:a16="http://schemas.microsoft.com/office/drawing/2014/main" id="{C13849B1-5F45-447A-BB41-D7B859A97198}"/>
                </a:ext>
              </a:extLst>
            </p:cNvPr>
            <p:cNvSpPr/>
            <p:nvPr/>
          </p:nvSpPr>
          <p:spPr>
            <a:xfrm>
              <a:off x="9620313"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8" name="Group 7">
              <a:extLst>
                <a:ext uri="{FF2B5EF4-FFF2-40B4-BE49-F238E27FC236}">
                  <a16:creationId xmlns:a16="http://schemas.microsoft.com/office/drawing/2014/main" id="{A3B8858E-DF80-4DDA-9155-4E3A9F5676FE}"/>
                </a:ext>
              </a:extLst>
            </p:cNvPr>
            <p:cNvGrpSpPr/>
            <p:nvPr/>
          </p:nvGrpSpPr>
          <p:grpSpPr>
            <a:xfrm>
              <a:off x="9576336" y="6019901"/>
              <a:ext cx="223240" cy="357070"/>
              <a:chOff x="9523117" y="5842588"/>
              <a:chExt cx="329677" cy="527319"/>
            </a:xfrm>
          </p:grpSpPr>
          <p:sp>
            <p:nvSpPr>
              <p:cNvPr id="9" name="Oval 903">
                <a:extLst>
                  <a:ext uri="{FF2B5EF4-FFF2-40B4-BE49-F238E27FC236}">
                    <a16:creationId xmlns:a16="http://schemas.microsoft.com/office/drawing/2014/main" id="{875DA195-2E04-41D2-A4E0-A6253E5C8DFA}"/>
                  </a:ext>
                </a:extLst>
              </p:cNvPr>
              <p:cNvSpPr/>
              <p:nvPr/>
            </p:nvSpPr>
            <p:spPr>
              <a:xfrm>
                <a:off x="9591504"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0" name="Freeform 5">
                <a:extLst>
                  <a:ext uri="{FF2B5EF4-FFF2-40B4-BE49-F238E27FC236}">
                    <a16:creationId xmlns:a16="http://schemas.microsoft.com/office/drawing/2014/main" id="{FA372759-6A11-4D7C-BD1C-1C1BC27F85F9}"/>
                  </a:ext>
                </a:extLst>
              </p:cNvPr>
              <p:cNvSpPr>
                <a:spLocks noEditPoints="1"/>
              </p:cNvSpPr>
              <p:nvPr/>
            </p:nvSpPr>
            <p:spPr bwMode="auto">
              <a:xfrm>
                <a:off x="9523117"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1" name="Group 10">
            <a:extLst>
              <a:ext uri="{FF2B5EF4-FFF2-40B4-BE49-F238E27FC236}">
                <a16:creationId xmlns:a16="http://schemas.microsoft.com/office/drawing/2014/main" id="{A50AF532-8AC7-4885-9486-60E79BFEEABB}"/>
              </a:ext>
            </a:extLst>
          </p:cNvPr>
          <p:cNvGrpSpPr/>
          <p:nvPr/>
        </p:nvGrpSpPr>
        <p:grpSpPr>
          <a:xfrm>
            <a:off x="7468054" y="6382515"/>
            <a:ext cx="223240" cy="431604"/>
            <a:chOff x="7468054" y="6382515"/>
            <a:chExt cx="223240" cy="431604"/>
          </a:xfrm>
        </p:grpSpPr>
        <p:sp>
          <p:nvSpPr>
            <p:cNvPr id="12" name="Freeform: Shape 411">
              <a:extLst>
                <a:ext uri="{FF2B5EF4-FFF2-40B4-BE49-F238E27FC236}">
                  <a16:creationId xmlns:a16="http://schemas.microsoft.com/office/drawing/2014/main" id="{0B55090E-F488-4CD3-8DD8-F6AE485A5795}"/>
                </a:ext>
              </a:extLst>
            </p:cNvPr>
            <p:cNvSpPr/>
            <p:nvPr/>
          </p:nvSpPr>
          <p:spPr>
            <a:xfrm>
              <a:off x="7512031" y="6678832"/>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3" name="Group 12">
              <a:extLst>
                <a:ext uri="{FF2B5EF4-FFF2-40B4-BE49-F238E27FC236}">
                  <a16:creationId xmlns:a16="http://schemas.microsoft.com/office/drawing/2014/main" id="{DE6C2E85-9258-4A45-BDC2-EF3039C09043}"/>
                </a:ext>
              </a:extLst>
            </p:cNvPr>
            <p:cNvGrpSpPr/>
            <p:nvPr/>
          </p:nvGrpSpPr>
          <p:grpSpPr>
            <a:xfrm>
              <a:off x="7468054" y="6382515"/>
              <a:ext cx="223240" cy="357070"/>
              <a:chOff x="7414835" y="6205202"/>
              <a:chExt cx="329677" cy="527319"/>
            </a:xfrm>
          </p:grpSpPr>
          <p:sp>
            <p:nvSpPr>
              <p:cNvPr id="14" name="Oval 13">
                <a:extLst>
                  <a:ext uri="{FF2B5EF4-FFF2-40B4-BE49-F238E27FC236}">
                    <a16:creationId xmlns:a16="http://schemas.microsoft.com/office/drawing/2014/main" id="{4F077301-2666-40C2-8678-5944A2D96FF4}"/>
                  </a:ext>
                </a:extLst>
              </p:cNvPr>
              <p:cNvSpPr/>
              <p:nvPr/>
            </p:nvSpPr>
            <p:spPr>
              <a:xfrm>
                <a:off x="7483222" y="6265690"/>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5" name="Freeform 5">
                <a:extLst>
                  <a:ext uri="{FF2B5EF4-FFF2-40B4-BE49-F238E27FC236}">
                    <a16:creationId xmlns:a16="http://schemas.microsoft.com/office/drawing/2014/main" id="{8C0983DC-ED7B-405B-A696-83E16B359200}"/>
                  </a:ext>
                </a:extLst>
              </p:cNvPr>
              <p:cNvSpPr>
                <a:spLocks noEditPoints="1"/>
              </p:cNvSpPr>
              <p:nvPr/>
            </p:nvSpPr>
            <p:spPr bwMode="auto">
              <a:xfrm>
                <a:off x="7414835" y="6205202"/>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6" name="Group 15">
            <a:extLst>
              <a:ext uri="{FF2B5EF4-FFF2-40B4-BE49-F238E27FC236}">
                <a16:creationId xmlns:a16="http://schemas.microsoft.com/office/drawing/2014/main" id="{C30C99CE-B67F-4709-8230-8399E7378929}"/>
              </a:ext>
            </a:extLst>
          </p:cNvPr>
          <p:cNvGrpSpPr/>
          <p:nvPr/>
        </p:nvGrpSpPr>
        <p:grpSpPr>
          <a:xfrm>
            <a:off x="6207483" y="5803084"/>
            <a:ext cx="223240" cy="433634"/>
            <a:chOff x="6393022" y="6019901"/>
            <a:chExt cx="223240" cy="433634"/>
          </a:xfrm>
        </p:grpSpPr>
        <p:sp>
          <p:nvSpPr>
            <p:cNvPr id="17" name="Freeform: Shape 411">
              <a:extLst>
                <a:ext uri="{FF2B5EF4-FFF2-40B4-BE49-F238E27FC236}">
                  <a16:creationId xmlns:a16="http://schemas.microsoft.com/office/drawing/2014/main" id="{EDDD84EF-5BF1-4E8C-A9D3-BC9B8845D5E7}"/>
                </a:ext>
              </a:extLst>
            </p:cNvPr>
            <p:cNvSpPr/>
            <p:nvPr/>
          </p:nvSpPr>
          <p:spPr>
            <a:xfrm>
              <a:off x="6436999"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8" name="Group 17">
              <a:extLst>
                <a:ext uri="{FF2B5EF4-FFF2-40B4-BE49-F238E27FC236}">
                  <a16:creationId xmlns:a16="http://schemas.microsoft.com/office/drawing/2014/main" id="{A574AC6B-8BED-49D0-A5DF-878815805810}"/>
                </a:ext>
              </a:extLst>
            </p:cNvPr>
            <p:cNvGrpSpPr/>
            <p:nvPr/>
          </p:nvGrpSpPr>
          <p:grpSpPr>
            <a:xfrm>
              <a:off x="6393022" y="6019901"/>
              <a:ext cx="223240" cy="357070"/>
              <a:chOff x="6339803" y="5842588"/>
              <a:chExt cx="329677" cy="527319"/>
            </a:xfrm>
          </p:grpSpPr>
          <p:sp>
            <p:nvSpPr>
              <p:cNvPr id="19" name="Oval 27">
                <a:extLst>
                  <a:ext uri="{FF2B5EF4-FFF2-40B4-BE49-F238E27FC236}">
                    <a16:creationId xmlns:a16="http://schemas.microsoft.com/office/drawing/2014/main" id="{10CC9FE5-33CD-4788-8283-BBCBCBCE6E31}"/>
                  </a:ext>
                </a:extLst>
              </p:cNvPr>
              <p:cNvSpPr/>
              <p:nvPr/>
            </p:nvSpPr>
            <p:spPr>
              <a:xfrm>
                <a:off x="6408190"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0" name="Freeform 5">
                <a:extLst>
                  <a:ext uri="{FF2B5EF4-FFF2-40B4-BE49-F238E27FC236}">
                    <a16:creationId xmlns:a16="http://schemas.microsoft.com/office/drawing/2014/main" id="{FE3AEABB-E3C6-4B1D-8473-093E5B37DD0E}"/>
                  </a:ext>
                </a:extLst>
              </p:cNvPr>
              <p:cNvSpPr>
                <a:spLocks noEditPoints="1"/>
              </p:cNvSpPr>
              <p:nvPr/>
            </p:nvSpPr>
            <p:spPr bwMode="auto">
              <a:xfrm>
                <a:off x="6339803"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1" name="Group 20">
            <a:extLst>
              <a:ext uri="{FF2B5EF4-FFF2-40B4-BE49-F238E27FC236}">
                <a16:creationId xmlns:a16="http://schemas.microsoft.com/office/drawing/2014/main" id="{7988D8AE-4A03-4AB0-A71C-EC113C586311}"/>
              </a:ext>
            </a:extLst>
          </p:cNvPr>
          <p:cNvGrpSpPr/>
          <p:nvPr/>
        </p:nvGrpSpPr>
        <p:grpSpPr>
          <a:xfrm>
            <a:off x="2183561" y="6187406"/>
            <a:ext cx="223240" cy="450322"/>
            <a:chOff x="2418475" y="6242316"/>
            <a:chExt cx="223240" cy="450322"/>
          </a:xfrm>
        </p:grpSpPr>
        <p:sp>
          <p:nvSpPr>
            <p:cNvPr id="22" name="Freeform: Shape 411">
              <a:extLst>
                <a:ext uri="{FF2B5EF4-FFF2-40B4-BE49-F238E27FC236}">
                  <a16:creationId xmlns:a16="http://schemas.microsoft.com/office/drawing/2014/main" id="{2579FF33-C6D2-411A-98F2-B0CF8A542098}"/>
                </a:ext>
              </a:extLst>
            </p:cNvPr>
            <p:cNvSpPr/>
            <p:nvPr/>
          </p:nvSpPr>
          <p:spPr>
            <a:xfrm>
              <a:off x="2462452" y="6557351"/>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3" name="Group 22">
              <a:extLst>
                <a:ext uri="{FF2B5EF4-FFF2-40B4-BE49-F238E27FC236}">
                  <a16:creationId xmlns:a16="http://schemas.microsoft.com/office/drawing/2014/main" id="{08EB80D9-15C3-42F1-A911-B9B02F8ECBCF}"/>
                </a:ext>
              </a:extLst>
            </p:cNvPr>
            <p:cNvGrpSpPr/>
            <p:nvPr/>
          </p:nvGrpSpPr>
          <p:grpSpPr>
            <a:xfrm>
              <a:off x="2418475" y="6242316"/>
              <a:ext cx="223240" cy="357070"/>
              <a:chOff x="2365256" y="6065003"/>
              <a:chExt cx="329677" cy="527319"/>
            </a:xfrm>
          </p:grpSpPr>
          <p:sp>
            <p:nvSpPr>
              <p:cNvPr id="24" name="Oval 6">
                <a:extLst>
                  <a:ext uri="{FF2B5EF4-FFF2-40B4-BE49-F238E27FC236}">
                    <a16:creationId xmlns:a16="http://schemas.microsoft.com/office/drawing/2014/main" id="{3FEB0EC9-3A5E-4FD6-85A4-973373EBDFD7}"/>
                  </a:ext>
                </a:extLst>
              </p:cNvPr>
              <p:cNvSpPr/>
              <p:nvPr/>
            </p:nvSpPr>
            <p:spPr>
              <a:xfrm>
                <a:off x="2433643" y="6144209"/>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5" name="Freeform 5">
                <a:extLst>
                  <a:ext uri="{FF2B5EF4-FFF2-40B4-BE49-F238E27FC236}">
                    <a16:creationId xmlns:a16="http://schemas.microsoft.com/office/drawing/2014/main" id="{F9EE277F-FD0A-4B74-8B18-7C6685922EB0}"/>
                  </a:ext>
                </a:extLst>
              </p:cNvPr>
              <p:cNvSpPr>
                <a:spLocks noEditPoints="1"/>
              </p:cNvSpPr>
              <p:nvPr/>
            </p:nvSpPr>
            <p:spPr bwMode="auto">
              <a:xfrm>
                <a:off x="2365256" y="6065003"/>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sp>
        <p:nvSpPr>
          <p:cNvPr id="26" name="TextBox 25">
            <a:extLst>
              <a:ext uri="{FF2B5EF4-FFF2-40B4-BE49-F238E27FC236}">
                <a16:creationId xmlns:a16="http://schemas.microsoft.com/office/drawing/2014/main" id="{35E22C1B-CBBA-46DD-95F7-5DE97F8CDB1A}"/>
              </a:ext>
            </a:extLst>
          </p:cNvPr>
          <p:cNvSpPr txBox="1"/>
          <p:nvPr/>
        </p:nvSpPr>
        <p:spPr>
          <a:xfrm>
            <a:off x="530669" y="5332684"/>
            <a:ext cx="111761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Turnkey global </a:t>
            </a:r>
            <a:b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distribution</a:t>
            </a:r>
          </a:p>
        </p:txBody>
      </p:sp>
      <p:sp>
        <p:nvSpPr>
          <p:cNvPr id="27" name="TextBox 26">
            <a:extLst>
              <a:ext uri="{FF2B5EF4-FFF2-40B4-BE49-F238E27FC236}">
                <a16:creationId xmlns:a16="http://schemas.microsoft.com/office/drawing/2014/main" id="{139F5FB1-5440-438F-95E5-44C3E921ECA7}"/>
              </a:ext>
            </a:extLst>
          </p:cNvPr>
          <p:cNvSpPr txBox="1"/>
          <p:nvPr/>
        </p:nvSpPr>
        <p:spPr>
          <a:xfrm>
            <a:off x="2680893" y="4674126"/>
            <a:ext cx="166423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Elastic scale out </a:t>
            </a:r>
          </a:p>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of storage &amp; throughput</a:t>
            </a:r>
          </a:p>
        </p:txBody>
      </p:sp>
      <p:sp>
        <p:nvSpPr>
          <p:cNvPr id="28" name="TextBox 27">
            <a:extLst>
              <a:ext uri="{FF2B5EF4-FFF2-40B4-BE49-F238E27FC236}">
                <a16:creationId xmlns:a16="http://schemas.microsoft.com/office/drawing/2014/main" id="{5C0FCF8B-2656-434F-976F-2EF00CB19C7A}"/>
              </a:ext>
            </a:extLst>
          </p:cNvPr>
          <p:cNvSpPr txBox="1"/>
          <p:nvPr/>
        </p:nvSpPr>
        <p:spPr>
          <a:xfrm>
            <a:off x="5377741" y="4315190"/>
            <a:ext cx="164820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Guaranteed low latency </a:t>
            </a:r>
            <a:b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at the 99</a:t>
            </a:r>
            <a:r>
              <a:rPr kumimoji="0" lang="en-US" sz="1100" b="0" i="0" u="none" strike="noStrike" kern="0" cap="none" spc="0" normalizeH="0" baseline="3000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th</a:t>
            </a: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 percentile</a:t>
            </a:r>
          </a:p>
        </p:txBody>
      </p:sp>
      <p:sp>
        <p:nvSpPr>
          <p:cNvPr id="29" name="TextBox 28">
            <a:extLst>
              <a:ext uri="{FF2B5EF4-FFF2-40B4-BE49-F238E27FC236}">
                <a16:creationId xmlns:a16="http://schemas.microsoft.com/office/drawing/2014/main" id="{9ED6B89E-732C-4872-9226-C2B5B814C513}"/>
              </a:ext>
            </a:extLst>
          </p:cNvPr>
          <p:cNvSpPr txBox="1"/>
          <p:nvPr/>
        </p:nvSpPr>
        <p:spPr>
          <a:xfrm>
            <a:off x="8058559" y="4674126"/>
            <a:ext cx="135806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Five well-defined </a:t>
            </a:r>
            <a:b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consistency models</a:t>
            </a:r>
          </a:p>
        </p:txBody>
      </p:sp>
      <p:sp>
        <p:nvSpPr>
          <p:cNvPr id="30" name="TextBox 29">
            <a:extLst>
              <a:ext uri="{FF2B5EF4-FFF2-40B4-BE49-F238E27FC236}">
                <a16:creationId xmlns:a16="http://schemas.microsoft.com/office/drawing/2014/main" id="{134520E3-110B-4B25-A67F-C4FC695A4892}"/>
              </a:ext>
            </a:extLst>
          </p:cNvPr>
          <p:cNvSpPr txBox="1"/>
          <p:nvPr/>
        </p:nvSpPr>
        <p:spPr>
          <a:xfrm>
            <a:off x="10495760" y="5179013"/>
            <a:ext cx="112562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lang="en-US" sz="1100" kern="0" dirty="0">
                <a:solidFill>
                  <a:srgbClr val="611C97"/>
                </a:solidFill>
                <a:latin typeface="Segoe UI Semilight" panose="020B0402040204020203" pitchFamily="34" charset="0"/>
                <a:cs typeface="Segoe UI Semilight" panose="020B0402040204020203" pitchFamily="34" charset="0"/>
              </a:rPr>
              <a:t>Comprehensive</a:t>
            </a:r>
          </a:p>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SLAS</a:t>
            </a:r>
          </a:p>
        </p:txBody>
      </p:sp>
      <p:sp>
        <p:nvSpPr>
          <p:cNvPr id="31" name="TextBox 30">
            <a:extLst>
              <a:ext uri="{FF2B5EF4-FFF2-40B4-BE49-F238E27FC236}">
                <a16:creationId xmlns:a16="http://schemas.microsoft.com/office/drawing/2014/main" id="{9CE6D227-4B51-4CC8-9460-87772BDAD6A4}"/>
              </a:ext>
            </a:extLst>
          </p:cNvPr>
          <p:cNvSpPr txBox="1"/>
          <p:nvPr/>
        </p:nvSpPr>
        <p:spPr>
          <a:xfrm>
            <a:off x="1633817" y="1125156"/>
            <a:ext cx="8771966" cy="923330"/>
          </a:xfrm>
          <a:prstGeom prst="rect">
            <a:avLst/>
          </a:prstGeom>
          <a:noFill/>
        </p:spPr>
        <p:txBody>
          <a:bodyPr wrap="square" rtlCol="0">
            <a:spAutoFit/>
          </a:bodyPr>
          <a:lstStyle/>
          <a:p>
            <a:pPr algn="ctr"/>
            <a:r>
              <a:rPr lang="en-US" sz="5400" b="1" dirty="0">
                <a:solidFill>
                  <a:srgbClr val="611C97"/>
                </a:solidFill>
              </a:rPr>
              <a:t>Ubiquitous Regional Presence</a:t>
            </a:r>
          </a:p>
        </p:txBody>
      </p:sp>
      <p:pic>
        <p:nvPicPr>
          <p:cNvPr id="36" name="Graphic 35">
            <a:extLst>
              <a:ext uri="{FF2B5EF4-FFF2-40B4-BE49-F238E27FC236}">
                <a16:creationId xmlns:a16="http://schemas.microsoft.com/office/drawing/2014/main" id="{57D76060-073A-4A08-B132-CB8FE3FBDD2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881405" y="2181281"/>
            <a:ext cx="9098634" cy="4666128"/>
          </a:xfrm>
          <a:prstGeom prst="rect">
            <a:avLst/>
          </a:prstGeom>
        </p:spPr>
      </p:pic>
      <p:sp>
        <p:nvSpPr>
          <p:cNvPr id="35" name="Text Placeholder 2">
            <a:extLst>
              <a:ext uri="{FF2B5EF4-FFF2-40B4-BE49-F238E27FC236}">
                <a16:creationId xmlns:a16="http://schemas.microsoft.com/office/drawing/2014/main" id="{43DA95B4-73DC-4015-B016-EAEED3F5E396}"/>
              </a:ext>
            </a:extLst>
          </p:cNvPr>
          <p:cNvSpPr>
            <a:spLocks noGrp="1"/>
          </p:cNvSpPr>
          <p:nvPr>
            <p:ph type="body" sz="quarter" idx="10"/>
          </p:nvPr>
        </p:nvSpPr>
        <p:spPr>
          <a:xfrm>
            <a:off x="368457" y="791498"/>
            <a:ext cx="12124531" cy="297655"/>
          </a:xfrm>
        </p:spPr>
        <p:txBody>
          <a:bodyPr>
            <a:normAutofit lnSpcReduction="10000"/>
          </a:bodyPr>
          <a:lstStyle/>
          <a:p>
            <a:r>
              <a:rPr lang="en-US" dirty="0">
                <a:solidFill>
                  <a:schemeClr val="bg1"/>
                </a:solidFill>
              </a:rPr>
              <a:t>A globally distributed, massively scalable, multi-model database service</a:t>
            </a:r>
          </a:p>
        </p:txBody>
      </p:sp>
    </p:spTree>
    <p:extLst>
      <p:ext uri="{BB962C8B-B14F-4D97-AF65-F5344CB8AC3E}">
        <p14:creationId xmlns:p14="http://schemas.microsoft.com/office/powerpoint/2010/main" val="2950962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6"/>
                                        </p:tgtEl>
                                        <p:attrNameLst>
                                          <p:attrName>style.visibility</p:attrName>
                                        </p:attrNameLst>
                                      </p:cBhvr>
                                      <p:to>
                                        <p:strVal val="visible"/>
                                      </p:to>
                                    </p:set>
                                    <p:animEffect transition="in" filter="fade">
                                      <p:cBhvr>
                                        <p:cTn id="12"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A9CE32-38A1-41B1-AAF4-F6A98D5344DA}"/>
              </a:ext>
            </a:extLst>
          </p:cNvPr>
          <p:cNvSpPr>
            <a:spLocks noGrp="1"/>
          </p:cNvSpPr>
          <p:nvPr>
            <p:ph type="title"/>
          </p:nvPr>
        </p:nvSpPr>
        <p:spPr/>
        <p:txBody>
          <a:bodyPr>
            <a:normAutofit fontScale="90000"/>
          </a:bodyPr>
          <a:lstStyle/>
          <a:p>
            <a:r>
              <a:rPr lang="en-US" dirty="0"/>
              <a:t>Azure Cosmos DB</a:t>
            </a:r>
          </a:p>
        </p:txBody>
      </p:sp>
      <p:pic>
        <p:nvPicPr>
          <p:cNvPr id="4" name="Picture 3">
            <a:extLst>
              <a:ext uri="{FF2B5EF4-FFF2-40B4-BE49-F238E27FC236}">
                <a16:creationId xmlns:a16="http://schemas.microsoft.com/office/drawing/2014/main" id="{22473B12-B922-4423-9253-0A7DF9E44EC1}"/>
              </a:ext>
            </a:extLst>
          </p:cNvPr>
          <p:cNvPicPr>
            <a:picLocks noChangeAspect="1"/>
          </p:cNvPicPr>
          <p:nvPr/>
        </p:nvPicPr>
        <p:blipFill rotWithShape="1">
          <a:blip r:embed="rId3"/>
          <a:srcRect b="68768"/>
          <a:stretch/>
        </p:blipFill>
        <p:spPr>
          <a:xfrm>
            <a:off x="1133426" y="5547982"/>
            <a:ext cx="9925148" cy="1310018"/>
          </a:xfrm>
          <a:prstGeom prst="rect">
            <a:avLst/>
          </a:prstGeom>
        </p:spPr>
      </p:pic>
      <p:sp>
        <p:nvSpPr>
          <p:cNvPr id="5" name="Freeform: Shape 4">
            <a:extLst>
              <a:ext uri="{FF2B5EF4-FFF2-40B4-BE49-F238E27FC236}">
                <a16:creationId xmlns:a16="http://schemas.microsoft.com/office/drawing/2014/main" id="{00D2679F-7428-4D6B-9A26-3A4A96658581}"/>
              </a:ext>
            </a:extLst>
          </p:cNvPr>
          <p:cNvSpPr/>
          <p:nvPr/>
        </p:nvSpPr>
        <p:spPr>
          <a:xfrm>
            <a:off x="1349" y="5144324"/>
            <a:ext cx="12189302" cy="17455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6" name="Group 5">
            <a:extLst>
              <a:ext uri="{FF2B5EF4-FFF2-40B4-BE49-F238E27FC236}">
                <a16:creationId xmlns:a16="http://schemas.microsoft.com/office/drawing/2014/main" id="{39A1F909-8997-4E3E-AE7A-7B1713C14076}"/>
              </a:ext>
            </a:extLst>
          </p:cNvPr>
          <p:cNvGrpSpPr/>
          <p:nvPr/>
        </p:nvGrpSpPr>
        <p:grpSpPr>
          <a:xfrm>
            <a:off x="9278176" y="6154848"/>
            <a:ext cx="223240" cy="433634"/>
            <a:chOff x="9576336" y="6019901"/>
            <a:chExt cx="223240" cy="433634"/>
          </a:xfrm>
        </p:grpSpPr>
        <p:sp>
          <p:nvSpPr>
            <p:cNvPr id="7" name="Freeform: Shape 411">
              <a:extLst>
                <a:ext uri="{FF2B5EF4-FFF2-40B4-BE49-F238E27FC236}">
                  <a16:creationId xmlns:a16="http://schemas.microsoft.com/office/drawing/2014/main" id="{096A6797-8524-412F-BB87-5D927E629069}"/>
                </a:ext>
              </a:extLst>
            </p:cNvPr>
            <p:cNvSpPr/>
            <p:nvPr/>
          </p:nvSpPr>
          <p:spPr>
            <a:xfrm>
              <a:off x="9620313"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8" name="Group 7">
              <a:extLst>
                <a:ext uri="{FF2B5EF4-FFF2-40B4-BE49-F238E27FC236}">
                  <a16:creationId xmlns:a16="http://schemas.microsoft.com/office/drawing/2014/main" id="{6979459F-6240-4D29-8C2A-AB2A9C51C831}"/>
                </a:ext>
              </a:extLst>
            </p:cNvPr>
            <p:cNvGrpSpPr/>
            <p:nvPr/>
          </p:nvGrpSpPr>
          <p:grpSpPr>
            <a:xfrm>
              <a:off x="9576336" y="6019901"/>
              <a:ext cx="223240" cy="357070"/>
              <a:chOff x="9523117" y="5842588"/>
              <a:chExt cx="329677" cy="527319"/>
            </a:xfrm>
          </p:grpSpPr>
          <p:sp>
            <p:nvSpPr>
              <p:cNvPr id="9" name="Oval 903">
                <a:extLst>
                  <a:ext uri="{FF2B5EF4-FFF2-40B4-BE49-F238E27FC236}">
                    <a16:creationId xmlns:a16="http://schemas.microsoft.com/office/drawing/2014/main" id="{3D0D6948-B3DA-445D-83F3-5DFD6FEF1486}"/>
                  </a:ext>
                </a:extLst>
              </p:cNvPr>
              <p:cNvSpPr/>
              <p:nvPr/>
            </p:nvSpPr>
            <p:spPr>
              <a:xfrm>
                <a:off x="9591504"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0" name="Freeform 5">
                <a:extLst>
                  <a:ext uri="{FF2B5EF4-FFF2-40B4-BE49-F238E27FC236}">
                    <a16:creationId xmlns:a16="http://schemas.microsoft.com/office/drawing/2014/main" id="{FC9BE217-FA13-43A9-82B2-A512E6BF96FB}"/>
                  </a:ext>
                </a:extLst>
              </p:cNvPr>
              <p:cNvSpPr>
                <a:spLocks noEditPoints="1"/>
              </p:cNvSpPr>
              <p:nvPr/>
            </p:nvSpPr>
            <p:spPr bwMode="auto">
              <a:xfrm>
                <a:off x="9523117"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1" name="Group 10">
            <a:extLst>
              <a:ext uri="{FF2B5EF4-FFF2-40B4-BE49-F238E27FC236}">
                <a16:creationId xmlns:a16="http://schemas.microsoft.com/office/drawing/2014/main" id="{6914B11D-AE71-4C84-867E-FE958D596190}"/>
              </a:ext>
            </a:extLst>
          </p:cNvPr>
          <p:cNvGrpSpPr/>
          <p:nvPr/>
        </p:nvGrpSpPr>
        <p:grpSpPr>
          <a:xfrm>
            <a:off x="7468054" y="6382515"/>
            <a:ext cx="223240" cy="431604"/>
            <a:chOff x="7468054" y="6382515"/>
            <a:chExt cx="223240" cy="431604"/>
          </a:xfrm>
        </p:grpSpPr>
        <p:sp>
          <p:nvSpPr>
            <p:cNvPr id="12" name="Freeform: Shape 411">
              <a:extLst>
                <a:ext uri="{FF2B5EF4-FFF2-40B4-BE49-F238E27FC236}">
                  <a16:creationId xmlns:a16="http://schemas.microsoft.com/office/drawing/2014/main" id="{22B0E999-A3BF-4277-BE0D-524BA1999A85}"/>
                </a:ext>
              </a:extLst>
            </p:cNvPr>
            <p:cNvSpPr/>
            <p:nvPr/>
          </p:nvSpPr>
          <p:spPr>
            <a:xfrm>
              <a:off x="7512031" y="6678832"/>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3" name="Group 12">
              <a:extLst>
                <a:ext uri="{FF2B5EF4-FFF2-40B4-BE49-F238E27FC236}">
                  <a16:creationId xmlns:a16="http://schemas.microsoft.com/office/drawing/2014/main" id="{C17B7108-A20B-4E31-B4EF-F4028DF74A17}"/>
                </a:ext>
              </a:extLst>
            </p:cNvPr>
            <p:cNvGrpSpPr/>
            <p:nvPr/>
          </p:nvGrpSpPr>
          <p:grpSpPr>
            <a:xfrm>
              <a:off x="7468054" y="6382515"/>
              <a:ext cx="223240" cy="357070"/>
              <a:chOff x="7414835" y="6205202"/>
              <a:chExt cx="329677" cy="527319"/>
            </a:xfrm>
          </p:grpSpPr>
          <p:sp>
            <p:nvSpPr>
              <p:cNvPr id="14" name="Oval 13">
                <a:extLst>
                  <a:ext uri="{FF2B5EF4-FFF2-40B4-BE49-F238E27FC236}">
                    <a16:creationId xmlns:a16="http://schemas.microsoft.com/office/drawing/2014/main" id="{77C44CE6-8CB0-4BD4-AE20-9506B80B5BAF}"/>
                  </a:ext>
                </a:extLst>
              </p:cNvPr>
              <p:cNvSpPr/>
              <p:nvPr/>
            </p:nvSpPr>
            <p:spPr>
              <a:xfrm>
                <a:off x="7483222" y="6265690"/>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5" name="Freeform 5">
                <a:extLst>
                  <a:ext uri="{FF2B5EF4-FFF2-40B4-BE49-F238E27FC236}">
                    <a16:creationId xmlns:a16="http://schemas.microsoft.com/office/drawing/2014/main" id="{B2D8C5D0-A111-4B05-8AC0-D2AB34284943}"/>
                  </a:ext>
                </a:extLst>
              </p:cNvPr>
              <p:cNvSpPr>
                <a:spLocks noEditPoints="1"/>
              </p:cNvSpPr>
              <p:nvPr/>
            </p:nvSpPr>
            <p:spPr bwMode="auto">
              <a:xfrm>
                <a:off x="7414835" y="6205202"/>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6" name="Group 15">
            <a:extLst>
              <a:ext uri="{FF2B5EF4-FFF2-40B4-BE49-F238E27FC236}">
                <a16:creationId xmlns:a16="http://schemas.microsoft.com/office/drawing/2014/main" id="{4CD400E8-C3EF-4637-BC9F-E8257B45385B}"/>
              </a:ext>
            </a:extLst>
          </p:cNvPr>
          <p:cNvGrpSpPr/>
          <p:nvPr/>
        </p:nvGrpSpPr>
        <p:grpSpPr>
          <a:xfrm>
            <a:off x="6207483" y="5803084"/>
            <a:ext cx="223240" cy="433634"/>
            <a:chOff x="6393022" y="6019901"/>
            <a:chExt cx="223240" cy="433634"/>
          </a:xfrm>
        </p:grpSpPr>
        <p:sp>
          <p:nvSpPr>
            <p:cNvPr id="17" name="Freeform: Shape 411">
              <a:extLst>
                <a:ext uri="{FF2B5EF4-FFF2-40B4-BE49-F238E27FC236}">
                  <a16:creationId xmlns:a16="http://schemas.microsoft.com/office/drawing/2014/main" id="{42151B3D-E416-4121-A023-AB8E2D1C9737}"/>
                </a:ext>
              </a:extLst>
            </p:cNvPr>
            <p:cNvSpPr/>
            <p:nvPr/>
          </p:nvSpPr>
          <p:spPr>
            <a:xfrm>
              <a:off x="6436999"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8" name="Group 17">
              <a:extLst>
                <a:ext uri="{FF2B5EF4-FFF2-40B4-BE49-F238E27FC236}">
                  <a16:creationId xmlns:a16="http://schemas.microsoft.com/office/drawing/2014/main" id="{049243EB-5905-4B2A-9EC3-385D988B3705}"/>
                </a:ext>
              </a:extLst>
            </p:cNvPr>
            <p:cNvGrpSpPr/>
            <p:nvPr/>
          </p:nvGrpSpPr>
          <p:grpSpPr>
            <a:xfrm>
              <a:off x="6393022" y="6019901"/>
              <a:ext cx="223240" cy="357070"/>
              <a:chOff x="6339803" y="5842588"/>
              <a:chExt cx="329677" cy="527319"/>
            </a:xfrm>
          </p:grpSpPr>
          <p:sp>
            <p:nvSpPr>
              <p:cNvPr id="19" name="Oval 27">
                <a:extLst>
                  <a:ext uri="{FF2B5EF4-FFF2-40B4-BE49-F238E27FC236}">
                    <a16:creationId xmlns:a16="http://schemas.microsoft.com/office/drawing/2014/main" id="{81AD40C7-7678-43CB-BE70-86DF498FE1B2}"/>
                  </a:ext>
                </a:extLst>
              </p:cNvPr>
              <p:cNvSpPr/>
              <p:nvPr/>
            </p:nvSpPr>
            <p:spPr>
              <a:xfrm>
                <a:off x="6408190"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0" name="Freeform 5">
                <a:extLst>
                  <a:ext uri="{FF2B5EF4-FFF2-40B4-BE49-F238E27FC236}">
                    <a16:creationId xmlns:a16="http://schemas.microsoft.com/office/drawing/2014/main" id="{210D18A4-B837-44F3-A6D4-9895F73A4FFD}"/>
                  </a:ext>
                </a:extLst>
              </p:cNvPr>
              <p:cNvSpPr>
                <a:spLocks noEditPoints="1"/>
              </p:cNvSpPr>
              <p:nvPr/>
            </p:nvSpPr>
            <p:spPr bwMode="auto">
              <a:xfrm>
                <a:off x="6339803"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1" name="Group 20">
            <a:extLst>
              <a:ext uri="{FF2B5EF4-FFF2-40B4-BE49-F238E27FC236}">
                <a16:creationId xmlns:a16="http://schemas.microsoft.com/office/drawing/2014/main" id="{46D0D761-CFB0-42EF-BD2B-536D8EB31F00}"/>
              </a:ext>
            </a:extLst>
          </p:cNvPr>
          <p:cNvGrpSpPr/>
          <p:nvPr/>
        </p:nvGrpSpPr>
        <p:grpSpPr>
          <a:xfrm>
            <a:off x="2183561" y="6187406"/>
            <a:ext cx="223240" cy="450322"/>
            <a:chOff x="2418475" y="6242316"/>
            <a:chExt cx="223240" cy="450322"/>
          </a:xfrm>
        </p:grpSpPr>
        <p:sp>
          <p:nvSpPr>
            <p:cNvPr id="22" name="Freeform: Shape 411">
              <a:extLst>
                <a:ext uri="{FF2B5EF4-FFF2-40B4-BE49-F238E27FC236}">
                  <a16:creationId xmlns:a16="http://schemas.microsoft.com/office/drawing/2014/main" id="{751A38BE-0B63-4B6F-8C03-EFA3C7D9D763}"/>
                </a:ext>
              </a:extLst>
            </p:cNvPr>
            <p:cNvSpPr/>
            <p:nvPr/>
          </p:nvSpPr>
          <p:spPr>
            <a:xfrm>
              <a:off x="2462452" y="6557351"/>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3" name="Group 22">
              <a:extLst>
                <a:ext uri="{FF2B5EF4-FFF2-40B4-BE49-F238E27FC236}">
                  <a16:creationId xmlns:a16="http://schemas.microsoft.com/office/drawing/2014/main" id="{ECAA7F59-2CC5-447C-82A8-E465FAE34DF8}"/>
                </a:ext>
              </a:extLst>
            </p:cNvPr>
            <p:cNvGrpSpPr/>
            <p:nvPr/>
          </p:nvGrpSpPr>
          <p:grpSpPr>
            <a:xfrm>
              <a:off x="2418475" y="6242316"/>
              <a:ext cx="223240" cy="357070"/>
              <a:chOff x="2365256" y="6065003"/>
              <a:chExt cx="329677" cy="527319"/>
            </a:xfrm>
          </p:grpSpPr>
          <p:sp>
            <p:nvSpPr>
              <p:cNvPr id="24" name="Oval 6">
                <a:extLst>
                  <a:ext uri="{FF2B5EF4-FFF2-40B4-BE49-F238E27FC236}">
                    <a16:creationId xmlns:a16="http://schemas.microsoft.com/office/drawing/2014/main" id="{539EC31B-A32E-4ED5-A19B-F392E9233A32}"/>
                  </a:ext>
                </a:extLst>
              </p:cNvPr>
              <p:cNvSpPr/>
              <p:nvPr/>
            </p:nvSpPr>
            <p:spPr>
              <a:xfrm>
                <a:off x="2433643" y="6144209"/>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5" name="Freeform 5">
                <a:extLst>
                  <a:ext uri="{FF2B5EF4-FFF2-40B4-BE49-F238E27FC236}">
                    <a16:creationId xmlns:a16="http://schemas.microsoft.com/office/drawing/2014/main" id="{9BB5FF91-3D6E-423F-BD90-1EB3F4FB7E0E}"/>
                  </a:ext>
                </a:extLst>
              </p:cNvPr>
              <p:cNvSpPr>
                <a:spLocks noEditPoints="1"/>
              </p:cNvSpPr>
              <p:nvPr/>
            </p:nvSpPr>
            <p:spPr bwMode="auto">
              <a:xfrm>
                <a:off x="2365256" y="6065003"/>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sp>
        <p:nvSpPr>
          <p:cNvPr id="26" name="TextBox 25">
            <a:extLst>
              <a:ext uri="{FF2B5EF4-FFF2-40B4-BE49-F238E27FC236}">
                <a16:creationId xmlns:a16="http://schemas.microsoft.com/office/drawing/2014/main" id="{EE3B089D-0037-49D4-A016-422884A36DEB}"/>
              </a:ext>
            </a:extLst>
          </p:cNvPr>
          <p:cNvSpPr txBox="1"/>
          <p:nvPr/>
        </p:nvSpPr>
        <p:spPr>
          <a:xfrm>
            <a:off x="530669" y="5332684"/>
            <a:ext cx="111761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Turnkey global </a:t>
            </a:r>
            <a:b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distribution</a:t>
            </a:r>
          </a:p>
        </p:txBody>
      </p:sp>
      <p:sp>
        <p:nvSpPr>
          <p:cNvPr id="27" name="TextBox 26">
            <a:extLst>
              <a:ext uri="{FF2B5EF4-FFF2-40B4-BE49-F238E27FC236}">
                <a16:creationId xmlns:a16="http://schemas.microsoft.com/office/drawing/2014/main" id="{1DE68B44-3D3C-45FF-8DC2-11F32A40D81F}"/>
              </a:ext>
            </a:extLst>
          </p:cNvPr>
          <p:cNvSpPr txBox="1"/>
          <p:nvPr/>
        </p:nvSpPr>
        <p:spPr>
          <a:xfrm>
            <a:off x="2680893" y="4674126"/>
            <a:ext cx="166423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Elastic scale out </a:t>
            </a:r>
          </a:p>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of storage &amp; throughput</a:t>
            </a:r>
          </a:p>
        </p:txBody>
      </p:sp>
      <p:sp>
        <p:nvSpPr>
          <p:cNvPr id="28" name="TextBox 27">
            <a:extLst>
              <a:ext uri="{FF2B5EF4-FFF2-40B4-BE49-F238E27FC236}">
                <a16:creationId xmlns:a16="http://schemas.microsoft.com/office/drawing/2014/main" id="{0D3840EF-1B97-484F-9C09-0192C0D38DD7}"/>
              </a:ext>
            </a:extLst>
          </p:cNvPr>
          <p:cNvSpPr txBox="1"/>
          <p:nvPr/>
        </p:nvSpPr>
        <p:spPr>
          <a:xfrm>
            <a:off x="5377741" y="4315190"/>
            <a:ext cx="164820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Guaranteed low latency </a:t>
            </a:r>
            <a:b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at the 99</a:t>
            </a:r>
            <a:r>
              <a:rPr kumimoji="0" lang="en-US" sz="1100" b="0" i="0" u="none" strike="noStrike" kern="0" cap="none" spc="0" normalizeH="0" baseline="3000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th</a:t>
            </a: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 percentile</a:t>
            </a:r>
          </a:p>
        </p:txBody>
      </p:sp>
      <p:sp>
        <p:nvSpPr>
          <p:cNvPr id="29" name="TextBox 28">
            <a:extLst>
              <a:ext uri="{FF2B5EF4-FFF2-40B4-BE49-F238E27FC236}">
                <a16:creationId xmlns:a16="http://schemas.microsoft.com/office/drawing/2014/main" id="{1DD1E29C-41A9-45AF-AE44-CFC9367311D3}"/>
              </a:ext>
            </a:extLst>
          </p:cNvPr>
          <p:cNvSpPr txBox="1"/>
          <p:nvPr/>
        </p:nvSpPr>
        <p:spPr>
          <a:xfrm>
            <a:off x="8058559" y="4674126"/>
            <a:ext cx="135806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Five well-defined </a:t>
            </a:r>
            <a:b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consistency models</a:t>
            </a:r>
          </a:p>
        </p:txBody>
      </p:sp>
      <p:sp>
        <p:nvSpPr>
          <p:cNvPr id="30" name="TextBox 29">
            <a:extLst>
              <a:ext uri="{FF2B5EF4-FFF2-40B4-BE49-F238E27FC236}">
                <a16:creationId xmlns:a16="http://schemas.microsoft.com/office/drawing/2014/main" id="{626DD2F1-2BAB-4A71-8D66-EF08782A0956}"/>
              </a:ext>
            </a:extLst>
          </p:cNvPr>
          <p:cNvSpPr txBox="1"/>
          <p:nvPr/>
        </p:nvSpPr>
        <p:spPr>
          <a:xfrm>
            <a:off x="10495760" y="5179013"/>
            <a:ext cx="112562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lang="en-US" sz="1100" kern="0" dirty="0">
                <a:solidFill>
                  <a:srgbClr val="611C97"/>
                </a:solidFill>
                <a:latin typeface="Segoe UI Semilight" panose="020B0402040204020203" pitchFamily="34" charset="0"/>
                <a:cs typeface="Segoe UI Semilight" panose="020B0402040204020203" pitchFamily="34" charset="0"/>
              </a:rPr>
              <a:t>Comprehensive</a:t>
            </a:r>
          </a:p>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SLAS</a:t>
            </a:r>
          </a:p>
        </p:txBody>
      </p:sp>
      <p:sp>
        <p:nvSpPr>
          <p:cNvPr id="31" name="TextBox 30">
            <a:extLst>
              <a:ext uri="{FF2B5EF4-FFF2-40B4-BE49-F238E27FC236}">
                <a16:creationId xmlns:a16="http://schemas.microsoft.com/office/drawing/2014/main" id="{ABE7874C-8DA4-4BCF-B84C-5A1BF1B7B4E9}"/>
              </a:ext>
            </a:extLst>
          </p:cNvPr>
          <p:cNvSpPr txBox="1"/>
          <p:nvPr/>
        </p:nvSpPr>
        <p:spPr>
          <a:xfrm>
            <a:off x="1633817" y="1125156"/>
            <a:ext cx="8771966" cy="1754326"/>
          </a:xfrm>
          <a:prstGeom prst="rect">
            <a:avLst/>
          </a:prstGeom>
          <a:noFill/>
        </p:spPr>
        <p:txBody>
          <a:bodyPr wrap="square" rtlCol="0">
            <a:spAutoFit/>
          </a:bodyPr>
          <a:lstStyle/>
          <a:p>
            <a:pPr algn="ctr"/>
            <a:r>
              <a:rPr lang="en-US" sz="5400" b="1" dirty="0">
                <a:solidFill>
                  <a:srgbClr val="611C97"/>
                </a:solidFill>
              </a:rPr>
              <a:t>Secure by default and enterprise ready</a:t>
            </a:r>
          </a:p>
        </p:txBody>
      </p:sp>
      <p:sp>
        <p:nvSpPr>
          <p:cNvPr id="34" name="Text Placeholder 2">
            <a:extLst>
              <a:ext uri="{FF2B5EF4-FFF2-40B4-BE49-F238E27FC236}">
                <a16:creationId xmlns:a16="http://schemas.microsoft.com/office/drawing/2014/main" id="{26031005-06A5-493D-BBE8-76921B6E6F93}"/>
              </a:ext>
            </a:extLst>
          </p:cNvPr>
          <p:cNvSpPr>
            <a:spLocks noGrp="1"/>
          </p:cNvSpPr>
          <p:nvPr>
            <p:ph type="body" sz="quarter" idx="10"/>
          </p:nvPr>
        </p:nvSpPr>
        <p:spPr>
          <a:xfrm>
            <a:off x="368457" y="791498"/>
            <a:ext cx="12124531" cy="297655"/>
          </a:xfrm>
        </p:spPr>
        <p:txBody>
          <a:bodyPr>
            <a:normAutofit lnSpcReduction="10000"/>
          </a:bodyPr>
          <a:lstStyle/>
          <a:p>
            <a:r>
              <a:rPr lang="en-US" dirty="0">
                <a:solidFill>
                  <a:schemeClr val="bg1"/>
                </a:solidFill>
              </a:rPr>
              <a:t>A globally distributed, massively scalable, multi-model database service</a:t>
            </a:r>
          </a:p>
        </p:txBody>
      </p:sp>
    </p:spTree>
    <p:extLst>
      <p:ext uri="{BB962C8B-B14F-4D97-AF65-F5344CB8AC3E}">
        <p14:creationId xmlns:p14="http://schemas.microsoft.com/office/powerpoint/2010/main" val="2177873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9" name="Picture 118" descr="A close up of a sign&#10;&#10;Description automatically generated">
            <a:extLst>
              <a:ext uri="{FF2B5EF4-FFF2-40B4-BE49-F238E27FC236}">
                <a16:creationId xmlns:a16="http://schemas.microsoft.com/office/drawing/2014/main" id="{230FCD28-C3AA-40CA-AA93-189006BE707D}"/>
              </a:ext>
            </a:extLst>
          </p:cNvPr>
          <p:cNvPicPr>
            <a:picLocks noChangeAspect="1"/>
          </p:cNvPicPr>
          <p:nvPr/>
        </p:nvPicPr>
        <p:blipFill>
          <a:blip r:embed="rId2"/>
          <a:stretch>
            <a:fillRect/>
          </a:stretch>
        </p:blipFill>
        <p:spPr>
          <a:xfrm>
            <a:off x="10421463" y="2526296"/>
            <a:ext cx="1212223" cy="631568"/>
          </a:xfrm>
          <a:prstGeom prst="rect">
            <a:avLst/>
          </a:prstGeom>
        </p:spPr>
      </p:pic>
      <p:pic>
        <p:nvPicPr>
          <p:cNvPr id="117" name="Picture 116" descr="A close up of a logo&#10;&#10;Description automatically generated">
            <a:extLst>
              <a:ext uri="{FF2B5EF4-FFF2-40B4-BE49-F238E27FC236}">
                <a16:creationId xmlns:a16="http://schemas.microsoft.com/office/drawing/2014/main" id="{2218D503-FD12-4EE4-8053-A2F9863AB5EE}"/>
              </a:ext>
            </a:extLst>
          </p:cNvPr>
          <p:cNvPicPr>
            <a:picLocks noChangeAspect="1"/>
          </p:cNvPicPr>
          <p:nvPr/>
        </p:nvPicPr>
        <p:blipFill>
          <a:blip r:embed="rId3"/>
          <a:stretch>
            <a:fillRect/>
          </a:stretch>
        </p:blipFill>
        <p:spPr>
          <a:xfrm>
            <a:off x="293254" y="2659285"/>
            <a:ext cx="1389573" cy="498579"/>
          </a:xfrm>
          <a:prstGeom prst="rect">
            <a:avLst/>
          </a:prstGeom>
        </p:spPr>
      </p:pic>
      <p:pic>
        <p:nvPicPr>
          <p:cNvPr id="111" name="Graphic 10">
            <a:extLst>
              <a:ext uri="{FF2B5EF4-FFF2-40B4-BE49-F238E27FC236}">
                <a16:creationId xmlns:a16="http://schemas.microsoft.com/office/drawing/2014/main" id="{507CFC4D-B029-4BD2-9092-8452504BC08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058381" y="1521837"/>
            <a:ext cx="1022179" cy="1022179"/>
          </a:xfrm>
          <a:prstGeom prst="rect">
            <a:avLst/>
          </a:prstGeom>
        </p:spPr>
      </p:pic>
      <p:pic>
        <p:nvPicPr>
          <p:cNvPr id="109" name="Graphic 108">
            <a:extLst>
              <a:ext uri="{FF2B5EF4-FFF2-40B4-BE49-F238E27FC236}">
                <a16:creationId xmlns:a16="http://schemas.microsoft.com/office/drawing/2014/main" id="{FC9729DD-3C27-4566-B1B3-0AF40CAFA67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7428763" y="1424460"/>
            <a:ext cx="1165368" cy="1165368"/>
          </a:xfrm>
          <a:prstGeom prst="rect">
            <a:avLst/>
          </a:prstGeom>
        </p:spPr>
      </p:pic>
      <p:pic>
        <p:nvPicPr>
          <p:cNvPr id="107" name="Graphic 106">
            <a:extLst>
              <a:ext uri="{FF2B5EF4-FFF2-40B4-BE49-F238E27FC236}">
                <a16:creationId xmlns:a16="http://schemas.microsoft.com/office/drawing/2014/main" id="{3162D624-694C-4C78-B4AC-5C348D081A0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686943" y="1510003"/>
            <a:ext cx="815416" cy="815416"/>
          </a:xfrm>
          <a:prstGeom prst="rect">
            <a:avLst/>
          </a:prstGeom>
        </p:spPr>
      </p:pic>
      <p:sp>
        <p:nvSpPr>
          <p:cNvPr id="2" name="Title 1">
            <a:extLst>
              <a:ext uri="{FF2B5EF4-FFF2-40B4-BE49-F238E27FC236}">
                <a16:creationId xmlns:a16="http://schemas.microsoft.com/office/drawing/2014/main" id="{CA5721A6-FCA6-4713-8DE3-1A33173D5DCB}"/>
              </a:ext>
            </a:extLst>
          </p:cNvPr>
          <p:cNvSpPr>
            <a:spLocks noGrp="1"/>
          </p:cNvSpPr>
          <p:nvPr>
            <p:ph type="title"/>
          </p:nvPr>
        </p:nvSpPr>
        <p:spPr/>
        <p:txBody>
          <a:bodyPr>
            <a:normAutofit fontScale="90000"/>
          </a:bodyPr>
          <a:lstStyle/>
          <a:p>
            <a:r>
              <a:rPr lang="en-US" dirty="0"/>
              <a:t>Azure Cosmos DB</a:t>
            </a:r>
          </a:p>
        </p:txBody>
      </p:sp>
      <p:pic>
        <p:nvPicPr>
          <p:cNvPr id="6" name="Picture 5">
            <a:extLst>
              <a:ext uri="{FF2B5EF4-FFF2-40B4-BE49-F238E27FC236}">
                <a16:creationId xmlns:a16="http://schemas.microsoft.com/office/drawing/2014/main" id="{877A2623-9431-4FE5-8418-C3BC656C99E6}"/>
              </a:ext>
            </a:extLst>
          </p:cNvPr>
          <p:cNvPicPr>
            <a:picLocks noChangeAspect="1"/>
          </p:cNvPicPr>
          <p:nvPr/>
        </p:nvPicPr>
        <p:blipFill rotWithShape="1">
          <a:blip r:embed="rId9"/>
          <a:srcRect b="68768"/>
          <a:stretch/>
        </p:blipFill>
        <p:spPr>
          <a:xfrm>
            <a:off x="1133426" y="5547982"/>
            <a:ext cx="9925148" cy="1310018"/>
          </a:xfrm>
          <a:prstGeom prst="rect">
            <a:avLst/>
          </a:prstGeom>
        </p:spPr>
      </p:pic>
      <p:sp>
        <p:nvSpPr>
          <p:cNvPr id="7" name="Freeform: Shape 6">
            <a:extLst>
              <a:ext uri="{FF2B5EF4-FFF2-40B4-BE49-F238E27FC236}">
                <a16:creationId xmlns:a16="http://schemas.microsoft.com/office/drawing/2014/main" id="{CF0EFF47-6E1F-4011-A3C2-B1ABE16FE4F5}"/>
              </a:ext>
            </a:extLst>
          </p:cNvPr>
          <p:cNvSpPr/>
          <p:nvPr/>
        </p:nvSpPr>
        <p:spPr>
          <a:xfrm>
            <a:off x="1349" y="5144324"/>
            <a:ext cx="12189302" cy="17455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8" name="Group 7">
            <a:extLst>
              <a:ext uri="{FF2B5EF4-FFF2-40B4-BE49-F238E27FC236}">
                <a16:creationId xmlns:a16="http://schemas.microsoft.com/office/drawing/2014/main" id="{5734AED1-6DC3-4CA2-B384-DDD3E3AD1621}"/>
              </a:ext>
            </a:extLst>
          </p:cNvPr>
          <p:cNvGrpSpPr/>
          <p:nvPr/>
        </p:nvGrpSpPr>
        <p:grpSpPr>
          <a:xfrm>
            <a:off x="9278176" y="6154848"/>
            <a:ext cx="223240" cy="433634"/>
            <a:chOff x="9576336" y="6019901"/>
            <a:chExt cx="223240" cy="433634"/>
          </a:xfrm>
        </p:grpSpPr>
        <p:sp>
          <p:nvSpPr>
            <p:cNvPr id="9" name="Freeform: Shape 411">
              <a:extLst>
                <a:ext uri="{FF2B5EF4-FFF2-40B4-BE49-F238E27FC236}">
                  <a16:creationId xmlns:a16="http://schemas.microsoft.com/office/drawing/2014/main" id="{4BAE4022-CF27-489D-AFDA-9CBF9F1B462D}"/>
                </a:ext>
              </a:extLst>
            </p:cNvPr>
            <p:cNvSpPr/>
            <p:nvPr/>
          </p:nvSpPr>
          <p:spPr>
            <a:xfrm>
              <a:off x="9620313"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0" name="Group 9">
              <a:extLst>
                <a:ext uri="{FF2B5EF4-FFF2-40B4-BE49-F238E27FC236}">
                  <a16:creationId xmlns:a16="http://schemas.microsoft.com/office/drawing/2014/main" id="{FEC0826F-065C-460E-90C5-E6624B2BF620}"/>
                </a:ext>
              </a:extLst>
            </p:cNvPr>
            <p:cNvGrpSpPr/>
            <p:nvPr/>
          </p:nvGrpSpPr>
          <p:grpSpPr>
            <a:xfrm>
              <a:off x="9576336" y="6019901"/>
              <a:ext cx="223240" cy="357070"/>
              <a:chOff x="9523117" y="5842588"/>
              <a:chExt cx="329677" cy="527319"/>
            </a:xfrm>
          </p:grpSpPr>
          <p:sp>
            <p:nvSpPr>
              <p:cNvPr id="11" name="Oval 903">
                <a:extLst>
                  <a:ext uri="{FF2B5EF4-FFF2-40B4-BE49-F238E27FC236}">
                    <a16:creationId xmlns:a16="http://schemas.microsoft.com/office/drawing/2014/main" id="{4DAD7402-D5D8-4DF7-9617-38E95F72CA6B}"/>
                  </a:ext>
                </a:extLst>
              </p:cNvPr>
              <p:cNvSpPr/>
              <p:nvPr/>
            </p:nvSpPr>
            <p:spPr>
              <a:xfrm>
                <a:off x="9591504"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2" name="Freeform 5">
                <a:extLst>
                  <a:ext uri="{FF2B5EF4-FFF2-40B4-BE49-F238E27FC236}">
                    <a16:creationId xmlns:a16="http://schemas.microsoft.com/office/drawing/2014/main" id="{66ACEF60-4A09-465D-AC50-CA836297DFB8}"/>
                  </a:ext>
                </a:extLst>
              </p:cNvPr>
              <p:cNvSpPr>
                <a:spLocks noEditPoints="1"/>
              </p:cNvSpPr>
              <p:nvPr/>
            </p:nvSpPr>
            <p:spPr bwMode="auto">
              <a:xfrm>
                <a:off x="9523117"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3" name="Group 12">
            <a:extLst>
              <a:ext uri="{FF2B5EF4-FFF2-40B4-BE49-F238E27FC236}">
                <a16:creationId xmlns:a16="http://schemas.microsoft.com/office/drawing/2014/main" id="{35EA9659-1582-4C77-B624-7030F3BE4278}"/>
              </a:ext>
            </a:extLst>
          </p:cNvPr>
          <p:cNvGrpSpPr/>
          <p:nvPr/>
        </p:nvGrpSpPr>
        <p:grpSpPr>
          <a:xfrm>
            <a:off x="7468054" y="6382515"/>
            <a:ext cx="223240" cy="431604"/>
            <a:chOff x="7468054" y="6382515"/>
            <a:chExt cx="223240" cy="431604"/>
          </a:xfrm>
        </p:grpSpPr>
        <p:sp>
          <p:nvSpPr>
            <p:cNvPr id="14" name="Freeform: Shape 411">
              <a:extLst>
                <a:ext uri="{FF2B5EF4-FFF2-40B4-BE49-F238E27FC236}">
                  <a16:creationId xmlns:a16="http://schemas.microsoft.com/office/drawing/2014/main" id="{E3B861DC-6E53-4F8C-858E-1A49AA8B4E1F}"/>
                </a:ext>
              </a:extLst>
            </p:cNvPr>
            <p:cNvSpPr/>
            <p:nvPr/>
          </p:nvSpPr>
          <p:spPr>
            <a:xfrm>
              <a:off x="7512031" y="6678832"/>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5" name="Group 14">
              <a:extLst>
                <a:ext uri="{FF2B5EF4-FFF2-40B4-BE49-F238E27FC236}">
                  <a16:creationId xmlns:a16="http://schemas.microsoft.com/office/drawing/2014/main" id="{858790FC-D4AD-4E6F-A4D3-46BEE76331B7}"/>
                </a:ext>
              </a:extLst>
            </p:cNvPr>
            <p:cNvGrpSpPr/>
            <p:nvPr/>
          </p:nvGrpSpPr>
          <p:grpSpPr>
            <a:xfrm>
              <a:off x="7468054" y="6382515"/>
              <a:ext cx="223240" cy="357070"/>
              <a:chOff x="7414835" y="6205202"/>
              <a:chExt cx="329677" cy="527319"/>
            </a:xfrm>
          </p:grpSpPr>
          <p:sp>
            <p:nvSpPr>
              <p:cNvPr id="16" name="Oval 15">
                <a:extLst>
                  <a:ext uri="{FF2B5EF4-FFF2-40B4-BE49-F238E27FC236}">
                    <a16:creationId xmlns:a16="http://schemas.microsoft.com/office/drawing/2014/main" id="{DEB69132-7D5D-4411-B6B5-D09DD2B601E9}"/>
                  </a:ext>
                </a:extLst>
              </p:cNvPr>
              <p:cNvSpPr/>
              <p:nvPr/>
            </p:nvSpPr>
            <p:spPr>
              <a:xfrm>
                <a:off x="7483222" y="6265690"/>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7" name="Freeform 5">
                <a:extLst>
                  <a:ext uri="{FF2B5EF4-FFF2-40B4-BE49-F238E27FC236}">
                    <a16:creationId xmlns:a16="http://schemas.microsoft.com/office/drawing/2014/main" id="{1B2949C2-F762-40E6-8631-43BADBE73682}"/>
                  </a:ext>
                </a:extLst>
              </p:cNvPr>
              <p:cNvSpPr>
                <a:spLocks noEditPoints="1"/>
              </p:cNvSpPr>
              <p:nvPr/>
            </p:nvSpPr>
            <p:spPr bwMode="auto">
              <a:xfrm>
                <a:off x="7414835" y="6205202"/>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8" name="Group 17">
            <a:extLst>
              <a:ext uri="{FF2B5EF4-FFF2-40B4-BE49-F238E27FC236}">
                <a16:creationId xmlns:a16="http://schemas.microsoft.com/office/drawing/2014/main" id="{EDD849DE-B3A3-4DC1-BBF8-1F0D039952EA}"/>
              </a:ext>
            </a:extLst>
          </p:cNvPr>
          <p:cNvGrpSpPr/>
          <p:nvPr/>
        </p:nvGrpSpPr>
        <p:grpSpPr>
          <a:xfrm>
            <a:off x="6207483" y="5803084"/>
            <a:ext cx="223240" cy="433634"/>
            <a:chOff x="6393022" y="6019901"/>
            <a:chExt cx="223240" cy="433634"/>
          </a:xfrm>
        </p:grpSpPr>
        <p:sp>
          <p:nvSpPr>
            <p:cNvPr id="19" name="Freeform: Shape 411">
              <a:extLst>
                <a:ext uri="{FF2B5EF4-FFF2-40B4-BE49-F238E27FC236}">
                  <a16:creationId xmlns:a16="http://schemas.microsoft.com/office/drawing/2014/main" id="{B78BDF5F-5F8E-4AF8-AF21-0B670FED07B7}"/>
                </a:ext>
              </a:extLst>
            </p:cNvPr>
            <p:cNvSpPr/>
            <p:nvPr/>
          </p:nvSpPr>
          <p:spPr>
            <a:xfrm>
              <a:off x="6436999"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0" name="Group 19">
              <a:extLst>
                <a:ext uri="{FF2B5EF4-FFF2-40B4-BE49-F238E27FC236}">
                  <a16:creationId xmlns:a16="http://schemas.microsoft.com/office/drawing/2014/main" id="{62CF3602-C257-4BE8-BD9D-F0FD8AA68DE2}"/>
                </a:ext>
              </a:extLst>
            </p:cNvPr>
            <p:cNvGrpSpPr/>
            <p:nvPr/>
          </p:nvGrpSpPr>
          <p:grpSpPr>
            <a:xfrm>
              <a:off x="6393022" y="6019901"/>
              <a:ext cx="223240" cy="357070"/>
              <a:chOff x="6339803" y="5842588"/>
              <a:chExt cx="329677" cy="527319"/>
            </a:xfrm>
          </p:grpSpPr>
          <p:sp>
            <p:nvSpPr>
              <p:cNvPr id="21" name="Oval 27">
                <a:extLst>
                  <a:ext uri="{FF2B5EF4-FFF2-40B4-BE49-F238E27FC236}">
                    <a16:creationId xmlns:a16="http://schemas.microsoft.com/office/drawing/2014/main" id="{5E02A689-A9D9-4454-A919-DFDCE69FFC03}"/>
                  </a:ext>
                </a:extLst>
              </p:cNvPr>
              <p:cNvSpPr/>
              <p:nvPr/>
            </p:nvSpPr>
            <p:spPr>
              <a:xfrm>
                <a:off x="6408190"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2" name="Freeform 5">
                <a:extLst>
                  <a:ext uri="{FF2B5EF4-FFF2-40B4-BE49-F238E27FC236}">
                    <a16:creationId xmlns:a16="http://schemas.microsoft.com/office/drawing/2014/main" id="{0AE67C43-9F65-4A2E-9A5F-7FB672360E15}"/>
                  </a:ext>
                </a:extLst>
              </p:cNvPr>
              <p:cNvSpPr>
                <a:spLocks noEditPoints="1"/>
              </p:cNvSpPr>
              <p:nvPr/>
            </p:nvSpPr>
            <p:spPr bwMode="auto">
              <a:xfrm>
                <a:off x="6339803"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3" name="Group 22">
            <a:extLst>
              <a:ext uri="{FF2B5EF4-FFF2-40B4-BE49-F238E27FC236}">
                <a16:creationId xmlns:a16="http://schemas.microsoft.com/office/drawing/2014/main" id="{D2E28EAB-8343-4DE2-8B0A-EA5F20F75577}"/>
              </a:ext>
            </a:extLst>
          </p:cNvPr>
          <p:cNvGrpSpPr/>
          <p:nvPr/>
        </p:nvGrpSpPr>
        <p:grpSpPr>
          <a:xfrm>
            <a:off x="2183561" y="6187406"/>
            <a:ext cx="223240" cy="450322"/>
            <a:chOff x="2418475" y="6242316"/>
            <a:chExt cx="223240" cy="450322"/>
          </a:xfrm>
        </p:grpSpPr>
        <p:sp>
          <p:nvSpPr>
            <p:cNvPr id="24" name="Freeform: Shape 411">
              <a:extLst>
                <a:ext uri="{FF2B5EF4-FFF2-40B4-BE49-F238E27FC236}">
                  <a16:creationId xmlns:a16="http://schemas.microsoft.com/office/drawing/2014/main" id="{37A98196-BB99-40C1-A5AF-D66316BCA6C7}"/>
                </a:ext>
              </a:extLst>
            </p:cNvPr>
            <p:cNvSpPr/>
            <p:nvPr/>
          </p:nvSpPr>
          <p:spPr>
            <a:xfrm>
              <a:off x="2462452" y="6557351"/>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5" name="Group 24">
              <a:extLst>
                <a:ext uri="{FF2B5EF4-FFF2-40B4-BE49-F238E27FC236}">
                  <a16:creationId xmlns:a16="http://schemas.microsoft.com/office/drawing/2014/main" id="{41BB7EB2-8860-4440-8F25-81B97753A751}"/>
                </a:ext>
              </a:extLst>
            </p:cNvPr>
            <p:cNvGrpSpPr/>
            <p:nvPr/>
          </p:nvGrpSpPr>
          <p:grpSpPr>
            <a:xfrm>
              <a:off x="2418475" y="6242316"/>
              <a:ext cx="223240" cy="357070"/>
              <a:chOff x="2365256" y="6065003"/>
              <a:chExt cx="329677" cy="527319"/>
            </a:xfrm>
          </p:grpSpPr>
          <p:sp>
            <p:nvSpPr>
              <p:cNvPr id="26" name="Oval 6">
                <a:extLst>
                  <a:ext uri="{FF2B5EF4-FFF2-40B4-BE49-F238E27FC236}">
                    <a16:creationId xmlns:a16="http://schemas.microsoft.com/office/drawing/2014/main" id="{1259B432-3791-463A-8E8E-E09A8FE394C0}"/>
                  </a:ext>
                </a:extLst>
              </p:cNvPr>
              <p:cNvSpPr/>
              <p:nvPr/>
            </p:nvSpPr>
            <p:spPr>
              <a:xfrm>
                <a:off x="2433643" y="6144209"/>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7" name="Freeform 5">
                <a:extLst>
                  <a:ext uri="{FF2B5EF4-FFF2-40B4-BE49-F238E27FC236}">
                    <a16:creationId xmlns:a16="http://schemas.microsoft.com/office/drawing/2014/main" id="{DB5E108D-509B-49FF-923D-D525EFD5BC09}"/>
                  </a:ext>
                </a:extLst>
              </p:cNvPr>
              <p:cNvSpPr>
                <a:spLocks noEditPoints="1"/>
              </p:cNvSpPr>
              <p:nvPr/>
            </p:nvSpPr>
            <p:spPr bwMode="auto">
              <a:xfrm>
                <a:off x="2365256" y="6065003"/>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sp>
        <p:nvSpPr>
          <p:cNvPr id="28" name="TextBox 27">
            <a:extLst>
              <a:ext uri="{FF2B5EF4-FFF2-40B4-BE49-F238E27FC236}">
                <a16:creationId xmlns:a16="http://schemas.microsoft.com/office/drawing/2014/main" id="{3E8B1AAB-8E30-486B-93AD-336A991A5A1E}"/>
              </a:ext>
            </a:extLst>
          </p:cNvPr>
          <p:cNvSpPr txBox="1"/>
          <p:nvPr/>
        </p:nvSpPr>
        <p:spPr>
          <a:xfrm>
            <a:off x="530669" y="5332684"/>
            <a:ext cx="111761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Turnkey global </a:t>
            </a:r>
            <a:b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distribution</a:t>
            </a:r>
          </a:p>
        </p:txBody>
      </p:sp>
      <p:sp>
        <p:nvSpPr>
          <p:cNvPr id="29" name="TextBox 28">
            <a:extLst>
              <a:ext uri="{FF2B5EF4-FFF2-40B4-BE49-F238E27FC236}">
                <a16:creationId xmlns:a16="http://schemas.microsoft.com/office/drawing/2014/main" id="{0BBD7282-2601-47C9-B1D3-E9432DB71F88}"/>
              </a:ext>
            </a:extLst>
          </p:cNvPr>
          <p:cNvSpPr txBox="1"/>
          <p:nvPr/>
        </p:nvSpPr>
        <p:spPr>
          <a:xfrm>
            <a:off x="2680893" y="4674126"/>
            <a:ext cx="166423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Elastic scale out </a:t>
            </a:r>
          </a:p>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of storage &amp; throughput</a:t>
            </a:r>
          </a:p>
        </p:txBody>
      </p:sp>
      <p:sp>
        <p:nvSpPr>
          <p:cNvPr id="30" name="TextBox 29">
            <a:extLst>
              <a:ext uri="{FF2B5EF4-FFF2-40B4-BE49-F238E27FC236}">
                <a16:creationId xmlns:a16="http://schemas.microsoft.com/office/drawing/2014/main" id="{BDFE8FFF-4822-4E5C-A250-034F5505D792}"/>
              </a:ext>
            </a:extLst>
          </p:cNvPr>
          <p:cNvSpPr txBox="1"/>
          <p:nvPr/>
        </p:nvSpPr>
        <p:spPr>
          <a:xfrm>
            <a:off x="5377741" y="4315190"/>
            <a:ext cx="164820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Guaranteed low latency </a:t>
            </a:r>
            <a:b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at the 99</a:t>
            </a:r>
            <a:r>
              <a:rPr kumimoji="0" lang="en-US" sz="1100" b="0" i="0" u="none" strike="noStrike" kern="0" cap="none" spc="0" normalizeH="0" baseline="3000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th</a:t>
            </a: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 percentile</a:t>
            </a:r>
          </a:p>
        </p:txBody>
      </p:sp>
      <p:sp>
        <p:nvSpPr>
          <p:cNvPr id="31" name="TextBox 30">
            <a:extLst>
              <a:ext uri="{FF2B5EF4-FFF2-40B4-BE49-F238E27FC236}">
                <a16:creationId xmlns:a16="http://schemas.microsoft.com/office/drawing/2014/main" id="{07B7AD72-54AA-42B3-AF67-5C682D3073D2}"/>
              </a:ext>
            </a:extLst>
          </p:cNvPr>
          <p:cNvSpPr txBox="1"/>
          <p:nvPr/>
        </p:nvSpPr>
        <p:spPr>
          <a:xfrm>
            <a:off x="8058559" y="4674126"/>
            <a:ext cx="135806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Five well-defined </a:t>
            </a:r>
            <a:b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consistency models</a:t>
            </a:r>
          </a:p>
        </p:txBody>
      </p:sp>
      <p:sp>
        <p:nvSpPr>
          <p:cNvPr id="32" name="TextBox 31">
            <a:extLst>
              <a:ext uri="{FF2B5EF4-FFF2-40B4-BE49-F238E27FC236}">
                <a16:creationId xmlns:a16="http://schemas.microsoft.com/office/drawing/2014/main" id="{68F86267-671D-4D5E-8AE7-BCC112DE4729}"/>
              </a:ext>
            </a:extLst>
          </p:cNvPr>
          <p:cNvSpPr txBox="1"/>
          <p:nvPr/>
        </p:nvSpPr>
        <p:spPr>
          <a:xfrm>
            <a:off x="10449234" y="5408885"/>
            <a:ext cx="1164100"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Comprehensive </a:t>
            </a:r>
            <a:b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SLAs</a:t>
            </a:r>
          </a:p>
        </p:txBody>
      </p:sp>
      <p:grpSp>
        <p:nvGrpSpPr>
          <p:cNvPr id="54" name="Group 53">
            <a:extLst>
              <a:ext uri="{FF2B5EF4-FFF2-40B4-BE49-F238E27FC236}">
                <a16:creationId xmlns:a16="http://schemas.microsoft.com/office/drawing/2014/main" id="{35BF3460-E2F9-4C78-86F7-AF7909DB678F}"/>
              </a:ext>
            </a:extLst>
          </p:cNvPr>
          <p:cNvGrpSpPr/>
          <p:nvPr/>
        </p:nvGrpSpPr>
        <p:grpSpPr>
          <a:xfrm>
            <a:off x="2847286" y="3015182"/>
            <a:ext cx="6914490" cy="974208"/>
            <a:chOff x="2847286" y="3085807"/>
            <a:chExt cx="6914490" cy="974208"/>
          </a:xfrm>
        </p:grpSpPr>
        <p:grpSp>
          <p:nvGrpSpPr>
            <p:cNvPr id="55" name="Group 54">
              <a:extLst>
                <a:ext uri="{FF2B5EF4-FFF2-40B4-BE49-F238E27FC236}">
                  <a16:creationId xmlns:a16="http://schemas.microsoft.com/office/drawing/2014/main" id="{C092C0B7-138A-4E27-9C8D-D6C9AA064999}"/>
                </a:ext>
              </a:extLst>
            </p:cNvPr>
            <p:cNvGrpSpPr/>
            <p:nvPr/>
          </p:nvGrpSpPr>
          <p:grpSpPr>
            <a:xfrm>
              <a:off x="7100228" y="3085807"/>
              <a:ext cx="819456" cy="736037"/>
              <a:chOff x="7002857" y="3085807"/>
              <a:chExt cx="819456" cy="736037"/>
            </a:xfrm>
          </p:grpSpPr>
          <p:grpSp>
            <p:nvGrpSpPr>
              <p:cNvPr id="87" name="Group 86">
                <a:extLst>
                  <a:ext uri="{FF2B5EF4-FFF2-40B4-BE49-F238E27FC236}">
                    <a16:creationId xmlns:a16="http://schemas.microsoft.com/office/drawing/2014/main" id="{10CCA38D-8BF2-4FC2-BA9E-F85C7CE1707A}"/>
                  </a:ext>
                </a:extLst>
              </p:cNvPr>
              <p:cNvGrpSpPr/>
              <p:nvPr/>
            </p:nvGrpSpPr>
            <p:grpSpPr>
              <a:xfrm>
                <a:off x="7092749" y="3085807"/>
                <a:ext cx="499208" cy="473323"/>
                <a:chOff x="7128988" y="4166153"/>
                <a:chExt cx="604908" cy="573541"/>
              </a:xfrm>
              <a:solidFill>
                <a:schemeClr val="tx2"/>
              </a:solidFill>
            </p:grpSpPr>
            <p:cxnSp>
              <p:nvCxnSpPr>
                <p:cNvPr id="89" name="Straight Connector 88">
                  <a:extLst>
                    <a:ext uri="{FF2B5EF4-FFF2-40B4-BE49-F238E27FC236}">
                      <a16:creationId xmlns:a16="http://schemas.microsoft.com/office/drawing/2014/main" id="{B5ED6DE7-A87B-46A8-AE60-19C8144D14EE}"/>
                    </a:ext>
                  </a:extLst>
                </p:cNvPr>
                <p:cNvCxnSpPr>
                  <a:cxnSpLocks/>
                </p:cNvCxnSpPr>
                <p:nvPr/>
              </p:nvCxnSpPr>
              <p:spPr>
                <a:xfrm>
                  <a:off x="7128988" y="4451736"/>
                  <a:ext cx="238107" cy="72556"/>
                </a:xfrm>
                <a:prstGeom prst="line">
                  <a:avLst/>
                </a:prstGeom>
                <a:grpFill/>
                <a:ln w="12700" cap="flat" cmpd="sng" algn="ctr">
                  <a:solidFill>
                    <a:schemeClr val="tx2"/>
                  </a:solidFill>
                  <a:prstDash val="sysDot"/>
                  <a:miter lim="800000"/>
                  <a:headEnd type="none"/>
                  <a:tailEnd type="none"/>
                </a:ln>
                <a:effectLst/>
              </p:spPr>
            </p:cxnSp>
            <p:cxnSp>
              <p:nvCxnSpPr>
                <p:cNvPr id="90" name="Straight Connector 89">
                  <a:extLst>
                    <a:ext uri="{FF2B5EF4-FFF2-40B4-BE49-F238E27FC236}">
                      <a16:creationId xmlns:a16="http://schemas.microsoft.com/office/drawing/2014/main" id="{3088291F-8B41-4363-A8F8-2B9D4EC1FD5E}"/>
                    </a:ext>
                  </a:extLst>
                </p:cNvPr>
                <p:cNvCxnSpPr>
                  <a:cxnSpLocks/>
                </p:cNvCxnSpPr>
                <p:nvPr/>
              </p:nvCxnSpPr>
              <p:spPr>
                <a:xfrm flipV="1">
                  <a:off x="7128988" y="4379180"/>
                  <a:ext cx="233873" cy="72556"/>
                </a:xfrm>
                <a:prstGeom prst="line">
                  <a:avLst/>
                </a:prstGeom>
                <a:grpFill/>
                <a:ln w="12700" cap="flat" cmpd="sng" algn="ctr">
                  <a:solidFill>
                    <a:schemeClr val="tx2"/>
                  </a:solidFill>
                  <a:prstDash val="sysDot"/>
                  <a:miter lim="800000"/>
                  <a:headEnd type="none"/>
                  <a:tailEnd type="none"/>
                </a:ln>
                <a:effectLst/>
              </p:spPr>
            </p:cxnSp>
            <p:sp>
              <p:nvSpPr>
                <p:cNvPr id="91" name="Oval 90">
                  <a:extLst>
                    <a:ext uri="{FF2B5EF4-FFF2-40B4-BE49-F238E27FC236}">
                      <a16:creationId xmlns:a16="http://schemas.microsoft.com/office/drawing/2014/main" id="{CC47566F-58C8-4865-B8CB-48FBA3FFCD78}"/>
                    </a:ext>
                  </a:extLst>
                </p:cNvPr>
                <p:cNvSpPr/>
                <p:nvPr/>
              </p:nvSpPr>
              <p:spPr bwMode="auto">
                <a:xfrm>
                  <a:off x="7128988" y="4383154"/>
                  <a:ext cx="137163" cy="137163"/>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cxnSp>
              <p:nvCxnSpPr>
                <p:cNvPr id="92" name="Straight Connector 91">
                  <a:extLst>
                    <a:ext uri="{FF2B5EF4-FFF2-40B4-BE49-F238E27FC236}">
                      <a16:creationId xmlns:a16="http://schemas.microsoft.com/office/drawing/2014/main" id="{A627B738-7CE3-4669-896F-F10476ABFCDB}"/>
                    </a:ext>
                  </a:extLst>
                </p:cNvPr>
                <p:cNvCxnSpPr>
                  <a:cxnSpLocks/>
                </p:cNvCxnSpPr>
                <p:nvPr/>
              </p:nvCxnSpPr>
              <p:spPr>
                <a:xfrm>
                  <a:off x="7367095" y="4524292"/>
                  <a:ext cx="241432" cy="108368"/>
                </a:xfrm>
                <a:prstGeom prst="line">
                  <a:avLst/>
                </a:prstGeom>
                <a:grpFill/>
                <a:ln w="12700" cap="flat" cmpd="sng" algn="ctr">
                  <a:solidFill>
                    <a:schemeClr val="tx2"/>
                  </a:solidFill>
                  <a:prstDash val="sysDot"/>
                  <a:miter lim="800000"/>
                  <a:headEnd type="none"/>
                  <a:tailEnd type="none"/>
                </a:ln>
                <a:effectLst/>
              </p:spPr>
            </p:cxnSp>
            <p:cxnSp>
              <p:nvCxnSpPr>
                <p:cNvPr id="93" name="Straight Connector 92">
                  <a:extLst>
                    <a:ext uri="{FF2B5EF4-FFF2-40B4-BE49-F238E27FC236}">
                      <a16:creationId xmlns:a16="http://schemas.microsoft.com/office/drawing/2014/main" id="{163B9150-162E-436B-B8EE-7E7A41CBFB4A}"/>
                    </a:ext>
                  </a:extLst>
                </p:cNvPr>
                <p:cNvCxnSpPr>
                  <a:cxnSpLocks/>
                </p:cNvCxnSpPr>
                <p:nvPr/>
              </p:nvCxnSpPr>
              <p:spPr>
                <a:xfrm>
                  <a:off x="7367095" y="4524292"/>
                  <a:ext cx="229638" cy="1361"/>
                </a:xfrm>
                <a:prstGeom prst="line">
                  <a:avLst/>
                </a:prstGeom>
                <a:grpFill/>
                <a:ln w="12700" cap="flat" cmpd="sng" algn="ctr">
                  <a:solidFill>
                    <a:schemeClr val="tx2"/>
                  </a:solidFill>
                  <a:prstDash val="sysDot"/>
                  <a:miter lim="800000"/>
                  <a:headEnd type="none"/>
                  <a:tailEnd type="none"/>
                </a:ln>
                <a:effectLst/>
              </p:spPr>
            </p:cxnSp>
            <p:sp>
              <p:nvSpPr>
                <p:cNvPr id="94" name="Oval 93">
                  <a:extLst>
                    <a:ext uri="{FF2B5EF4-FFF2-40B4-BE49-F238E27FC236}">
                      <a16:creationId xmlns:a16="http://schemas.microsoft.com/office/drawing/2014/main" id="{D6422EFB-ECBE-4A53-A976-F534F27285CF}"/>
                    </a:ext>
                  </a:extLst>
                </p:cNvPr>
                <p:cNvSpPr/>
                <p:nvPr/>
              </p:nvSpPr>
              <p:spPr bwMode="auto">
                <a:xfrm rot="20946206">
                  <a:off x="7596733" y="4602531"/>
                  <a:ext cx="137163" cy="137163"/>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sp>
              <p:nvSpPr>
                <p:cNvPr id="95" name="Oval 94">
                  <a:extLst>
                    <a:ext uri="{FF2B5EF4-FFF2-40B4-BE49-F238E27FC236}">
                      <a16:creationId xmlns:a16="http://schemas.microsoft.com/office/drawing/2014/main" id="{64C58EA8-1FB2-4BAB-85F2-6A2570F411EA}"/>
                    </a:ext>
                  </a:extLst>
                </p:cNvPr>
                <p:cNvSpPr/>
                <p:nvPr/>
              </p:nvSpPr>
              <p:spPr bwMode="auto">
                <a:xfrm>
                  <a:off x="7596733" y="4457071"/>
                  <a:ext cx="137163" cy="137163"/>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cxnSp>
              <p:nvCxnSpPr>
                <p:cNvPr id="96" name="Straight Connector 95">
                  <a:extLst>
                    <a:ext uri="{FF2B5EF4-FFF2-40B4-BE49-F238E27FC236}">
                      <a16:creationId xmlns:a16="http://schemas.microsoft.com/office/drawing/2014/main" id="{81EDE481-E301-4369-B94E-A821F35B71B9}"/>
                    </a:ext>
                  </a:extLst>
                </p:cNvPr>
                <p:cNvCxnSpPr>
                  <a:cxnSpLocks/>
                </p:cNvCxnSpPr>
                <p:nvPr/>
              </p:nvCxnSpPr>
              <p:spPr>
                <a:xfrm>
                  <a:off x="7362861" y="4379181"/>
                  <a:ext cx="233872" cy="1013"/>
                </a:xfrm>
                <a:prstGeom prst="line">
                  <a:avLst/>
                </a:prstGeom>
                <a:grpFill/>
                <a:ln w="12700" cap="flat" cmpd="sng" algn="ctr">
                  <a:solidFill>
                    <a:schemeClr val="tx2"/>
                  </a:solidFill>
                  <a:prstDash val="sysDot"/>
                  <a:miter lim="800000"/>
                  <a:headEnd type="none"/>
                  <a:tailEnd type="none"/>
                </a:ln>
                <a:effectLst/>
              </p:spPr>
            </p:cxnSp>
            <p:sp>
              <p:nvSpPr>
                <p:cNvPr id="97" name="Oval 96">
                  <a:extLst>
                    <a:ext uri="{FF2B5EF4-FFF2-40B4-BE49-F238E27FC236}">
                      <a16:creationId xmlns:a16="http://schemas.microsoft.com/office/drawing/2014/main" id="{8C29A206-A2AB-4BC3-A8F9-63204388D7BF}"/>
                    </a:ext>
                  </a:extLst>
                </p:cNvPr>
                <p:cNvSpPr/>
                <p:nvPr/>
              </p:nvSpPr>
              <p:spPr bwMode="auto">
                <a:xfrm>
                  <a:off x="7367095" y="4455710"/>
                  <a:ext cx="137163" cy="137163"/>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cxnSp>
              <p:nvCxnSpPr>
                <p:cNvPr id="98" name="Straight Connector 97">
                  <a:extLst>
                    <a:ext uri="{FF2B5EF4-FFF2-40B4-BE49-F238E27FC236}">
                      <a16:creationId xmlns:a16="http://schemas.microsoft.com/office/drawing/2014/main" id="{B5CF793E-8108-4B16-9E02-914843AF1C5F}"/>
                    </a:ext>
                  </a:extLst>
                </p:cNvPr>
                <p:cNvCxnSpPr>
                  <a:cxnSpLocks/>
                </p:cNvCxnSpPr>
                <p:nvPr/>
              </p:nvCxnSpPr>
              <p:spPr>
                <a:xfrm flipV="1">
                  <a:off x="7362861" y="4277619"/>
                  <a:ext cx="248934" cy="101562"/>
                </a:xfrm>
                <a:prstGeom prst="line">
                  <a:avLst/>
                </a:prstGeom>
                <a:grpFill/>
                <a:ln w="12700" cap="flat" cmpd="sng" algn="ctr">
                  <a:solidFill>
                    <a:schemeClr val="tx2"/>
                  </a:solidFill>
                  <a:prstDash val="sysDot"/>
                  <a:miter lim="800000"/>
                  <a:headEnd type="none"/>
                  <a:tailEnd type="none"/>
                </a:ln>
                <a:effectLst/>
              </p:spPr>
            </p:cxnSp>
            <p:sp>
              <p:nvSpPr>
                <p:cNvPr id="99" name="Oval 98">
                  <a:extLst>
                    <a:ext uri="{FF2B5EF4-FFF2-40B4-BE49-F238E27FC236}">
                      <a16:creationId xmlns:a16="http://schemas.microsoft.com/office/drawing/2014/main" id="{134BD18D-BF3F-4745-93E7-2C36B74D6CC5}"/>
                    </a:ext>
                  </a:extLst>
                </p:cNvPr>
                <p:cNvSpPr/>
                <p:nvPr/>
              </p:nvSpPr>
              <p:spPr bwMode="auto">
                <a:xfrm>
                  <a:off x="7362861" y="4310599"/>
                  <a:ext cx="137163" cy="137163"/>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sp>
              <p:nvSpPr>
                <p:cNvPr id="100" name="Oval 99">
                  <a:extLst>
                    <a:ext uri="{FF2B5EF4-FFF2-40B4-BE49-F238E27FC236}">
                      <a16:creationId xmlns:a16="http://schemas.microsoft.com/office/drawing/2014/main" id="{403CE28C-D5BE-4A38-A436-8537E1CE444B}"/>
                    </a:ext>
                  </a:extLst>
                </p:cNvPr>
                <p:cNvSpPr/>
                <p:nvPr/>
              </p:nvSpPr>
              <p:spPr bwMode="auto">
                <a:xfrm>
                  <a:off x="7596733" y="4311612"/>
                  <a:ext cx="137163" cy="137163"/>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sp>
              <p:nvSpPr>
                <p:cNvPr id="101" name="Oval 100">
                  <a:extLst>
                    <a:ext uri="{FF2B5EF4-FFF2-40B4-BE49-F238E27FC236}">
                      <a16:creationId xmlns:a16="http://schemas.microsoft.com/office/drawing/2014/main" id="{12D7B485-DBA4-4B5A-A9EE-6AA0915F1348}"/>
                    </a:ext>
                  </a:extLst>
                </p:cNvPr>
                <p:cNvSpPr/>
                <p:nvPr/>
              </p:nvSpPr>
              <p:spPr bwMode="auto">
                <a:xfrm rot="377738">
                  <a:off x="7596733" y="4166153"/>
                  <a:ext cx="137163" cy="137163"/>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grpSp>
          <p:sp>
            <p:nvSpPr>
              <p:cNvPr id="88" name="TextBox 87">
                <a:extLst>
                  <a:ext uri="{FF2B5EF4-FFF2-40B4-BE49-F238E27FC236}">
                    <a16:creationId xmlns:a16="http://schemas.microsoft.com/office/drawing/2014/main" id="{ECDB609E-DD39-4BCB-BC24-BC6487CBEDF2}"/>
                  </a:ext>
                </a:extLst>
              </p:cNvPr>
              <p:cNvSpPr txBox="1"/>
              <p:nvPr/>
            </p:nvSpPr>
            <p:spPr>
              <a:xfrm>
                <a:off x="7002857" y="3567928"/>
                <a:ext cx="819456" cy="253916"/>
              </a:xfrm>
              <a:prstGeom prst="rect">
                <a:avLst/>
              </a:prstGeom>
              <a:noFill/>
            </p:spPr>
            <p:txBody>
              <a:bodyPr wrap="none" lIns="9144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Document</a:t>
                </a:r>
              </a:p>
            </p:txBody>
          </p:sp>
        </p:grpSp>
        <p:grpSp>
          <p:nvGrpSpPr>
            <p:cNvPr id="56" name="Group 55">
              <a:extLst>
                <a:ext uri="{FF2B5EF4-FFF2-40B4-BE49-F238E27FC236}">
                  <a16:creationId xmlns:a16="http://schemas.microsoft.com/office/drawing/2014/main" id="{77F45C50-67B7-4ECE-B821-CA3651DB92ED}"/>
                </a:ext>
              </a:extLst>
            </p:cNvPr>
            <p:cNvGrpSpPr/>
            <p:nvPr/>
          </p:nvGrpSpPr>
          <p:grpSpPr>
            <a:xfrm>
              <a:off x="4823075" y="3293168"/>
              <a:ext cx="1088760" cy="532323"/>
              <a:chOff x="4983242" y="3293168"/>
              <a:chExt cx="1088760" cy="532323"/>
            </a:xfrm>
          </p:grpSpPr>
          <p:sp>
            <p:nvSpPr>
              <p:cNvPr id="80" name="TextBox 79">
                <a:extLst>
                  <a:ext uri="{FF2B5EF4-FFF2-40B4-BE49-F238E27FC236}">
                    <a16:creationId xmlns:a16="http://schemas.microsoft.com/office/drawing/2014/main" id="{526E8B3F-64D2-4CF4-94FB-D51B334D989D}"/>
                  </a:ext>
                </a:extLst>
              </p:cNvPr>
              <p:cNvSpPr txBox="1"/>
              <p:nvPr/>
            </p:nvSpPr>
            <p:spPr>
              <a:xfrm>
                <a:off x="4983242" y="3571575"/>
                <a:ext cx="1088760" cy="253916"/>
              </a:xfrm>
              <a:prstGeom prst="rect">
                <a:avLst/>
              </a:prstGeom>
              <a:noFill/>
            </p:spPr>
            <p:txBody>
              <a:bodyPr wrap="none" lIns="9144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Column-family</a:t>
                </a:r>
              </a:p>
            </p:txBody>
          </p:sp>
          <p:grpSp>
            <p:nvGrpSpPr>
              <p:cNvPr id="81" name="Group 80">
                <a:extLst>
                  <a:ext uri="{FF2B5EF4-FFF2-40B4-BE49-F238E27FC236}">
                    <a16:creationId xmlns:a16="http://schemas.microsoft.com/office/drawing/2014/main" id="{A24B4F28-EBE0-4ACD-B1DB-0E9D5AB0275A}"/>
                  </a:ext>
                </a:extLst>
              </p:cNvPr>
              <p:cNvGrpSpPr/>
              <p:nvPr/>
            </p:nvGrpSpPr>
            <p:grpSpPr>
              <a:xfrm>
                <a:off x="5106308" y="3293168"/>
                <a:ext cx="726921" cy="124646"/>
                <a:chOff x="4444077" y="3159364"/>
                <a:chExt cx="726921" cy="124646"/>
              </a:xfrm>
            </p:grpSpPr>
            <p:cxnSp>
              <p:nvCxnSpPr>
                <p:cNvPr id="82" name="Straight Connector 81">
                  <a:extLst>
                    <a:ext uri="{FF2B5EF4-FFF2-40B4-BE49-F238E27FC236}">
                      <a16:creationId xmlns:a16="http://schemas.microsoft.com/office/drawing/2014/main" id="{7035416C-35AD-4C5C-976A-CA1D75A2E420}"/>
                    </a:ext>
                  </a:extLst>
                </p:cNvPr>
                <p:cNvCxnSpPr>
                  <a:cxnSpLocks/>
                </p:cNvCxnSpPr>
                <p:nvPr/>
              </p:nvCxnSpPr>
              <p:spPr>
                <a:xfrm>
                  <a:off x="4567537" y="3221687"/>
                  <a:ext cx="185331" cy="0"/>
                </a:xfrm>
                <a:prstGeom prst="line">
                  <a:avLst/>
                </a:prstGeom>
                <a:noFill/>
                <a:ln w="12700" cap="flat" cmpd="sng" algn="ctr">
                  <a:solidFill>
                    <a:schemeClr val="tx2"/>
                  </a:solidFill>
                  <a:prstDash val="sysDot"/>
                  <a:miter lim="800000"/>
                  <a:headEnd type="none"/>
                  <a:tailEnd type="none"/>
                </a:ln>
                <a:effectLst/>
              </p:spPr>
            </p:cxnSp>
            <p:sp>
              <p:nvSpPr>
                <p:cNvPr id="83" name="Oval 82">
                  <a:extLst>
                    <a:ext uri="{FF2B5EF4-FFF2-40B4-BE49-F238E27FC236}">
                      <a16:creationId xmlns:a16="http://schemas.microsoft.com/office/drawing/2014/main" id="{80AB4961-F1FC-4132-A075-A43DD96465FE}"/>
                    </a:ext>
                  </a:extLst>
                </p:cNvPr>
                <p:cNvSpPr/>
                <p:nvPr/>
              </p:nvSpPr>
              <p:spPr bwMode="auto">
                <a:xfrm>
                  <a:off x="4444077" y="3159364"/>
                  <a:ext cx="123457" cy="12464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4" name="Oval 83">
                  <a:extLst>
                    <a:ext uri="{FF2B5EF4-FFF2-40B4-BE49-F238E27FC236}">
                      <a16:creationId xmlns:a16="http://schemas.microsoft.com/office/drawing/2014/main" id="{8C04342C-5644-413A-B36E-3D8547B7AFC2}"/>
                    </a:ext>
                  </a:extLst>
                </p:cNvPr>
                <p:cNvSpPr/>
                <p:nvPr/>
              </p:nvSpPr>
              <p:spPr bwMode="auto">
                <a:xfrm>
                  <a:off x="4752871" y="3165016"/>
                  <a:ext cx="112260" cy="113342"/>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5" name="Oval 84">
                  <a:extLst>
                    <a:ext uri="{FF2B5EF4-FFF2-40B4-BE49-F238E27FC236}">
                      <a16:creationId xmlns:a16="http://schemas.microsoft.com/office/drawing/2014/main" id="{4E626573-713F-4D2B-870A-E587A714A157}"/>
                    </a:ext>
                  </a:extLst>
                </p:cNvPr>
                <p:cNvSpPr/>
                <p:nvPr/>
              </p:nvSpPr>
              <p:spPr bwMode="auto">
                <a:xfrm>
                  <a:off x="4905809" y="3165016"/>
                  <a:ext cx="112260" cy="113342"/>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6" name="Oval 85">
                  <a:extLst>
                    <a:ext uri="{FF2B5EF4-FFF2-40B4-BE49-F238E27FC236}">
                      <a16:creationId xmlns:a16="http://schemas.microsoft.com/office/drawing/2014/main" id="{2F8C2FE9-125E-4067-9538-6A46EF5D0D4C}"/>
                    </a:ext>
                  </a:extLst>
                </p:cNvPr>
                <p:cNvSpPr/>
                <p:nvPr/>
              </p:nvSpPr>
              <p:spPr bwMode="auto">
                <a:xfrm>
                  <a:off x="5058738" y="3165016"/>
                  <a:ext cx="112260" cy="113342"/>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grpSp>
        <p:grpSp>
          <p:nvGrpSpPr>
            <p:cNvPr id="57" name="Group 56">
              <a:extLst>
                <a:ext uri="{FF2B5EF4-FFF2-40B4-BE49-F238E27FC236}">
                  <a16:creationId xmlns:a16="http://schemas.microsoft.com/office/drawing/2014/main" id="{10450154-ACEA-487B-9586-3015124DA1DF}"/>
                </a:ext>
              </a:extLst>
            </p:cNvPr>
            <p:cNvGrpSpPr/>
            <p:nvPr/>
          </p:nvGrpSpPr>
          <p:grpSpPr>
            <a:xfrm>
              <a:off x="2847286" y="3285344"/>
              <a:ext cx="787396" cy="774671"/>
              <a:chOff x="3250313" y="3055226"/>
              <a:chExt cx="787396" cy="774671"/>
            </a:xfrm>
          </p:grpSpPr>
          <p:grpSp>
            <p:nvGrpSpPr>
              <p:cNvPr id="69" name="Group 68">
                <a:extLst>
                  <a:ext uri="{FF2B5EF4-FFF2-40B4-BE49-F238E27FC236}">
                    <a16:creationId xmlns:a16="http://schemas.microsoft.com/office/drawing/2014/main" id="{14981D23-E80A-4D15-9805-E6501D2A314B}"/>
                  </a:ext>
                </a:extLst>
              </p:cNvPr>
              <p:cNvGrpSpPr/>
              <p:nvPr/>
            </p:nvGrpSpPr>
            <p:grpSpPr>
              <a:xfrm>
                <a:off x="3319100" y="3055226"/>
                <a:ext cx="643737" cy="429517"/>
                <a:chOff x="2573581" y="3248112"/>
                <a:chExt cx="643737" cy="429517"/>
              </a:xfrm>
            </p:grpSpPr>
            <p:cxnSp>
              <p:nvCxnSpPr>
                <p:cNvPr id="71" name="Straight Connector 70">
                  <a:extLst>
                    <a:ext uri="{FF2B5EF4-FFF2-40B4-BE49-F238E27FC236}">
                      <a16:creationId xmlns:a16="http://schemas.microsoft.com/office/drawing/2014/main" id="{26E8AFAC-AD5D-40B7-8CA0-514CBDF6A315}"/>
                    </a:ext>
                  </a:extLst>
                </p:cNvPr>
                <p:cNvCxnSpPr>
                  <a:cxnSpLocks/>
                </p:cNvCxnSpPr>
                <p:nvPr/>
              </p:nvCxnSpPr>
              <p:spPr>
                <a:xfrm>
                  <a:off x="2688446" y="3306383"/>
                  <a:ext cx="424425" cy="0"/>
                </a:xfrm>
                <a:prstGeom prst="line">
                  <a:avLst/>
                </a:prstGeom>
                <a:noFill/>
                <a:ln w="12700" cap="flat" cmpd="sng" algn="ctr">
                  <a:solidFill>
                    <a:schemeClr val="tx2"/>
                  </a:solidFill>
                  <a:prstDash val="sysDot"/>
                  <a:miter lim="800000"/>
                  <a:headEnd type="none"/>
                  <a:tailEnd type="none"/>
                </a:ln>
                <a:effectLst/>
              </p:spPr>
            </p:cxnSp>
            <p:sp>
              <p:nvSpPr>
                <p:cNvPr id="72" name="Oval 71">
                  <a:extLst>
                    <a:ext uri="{FF2B5EF4-FFF2-40B4-BE49-F238E27FC236}">
                      <a16:creationId xmlns:a16="http://schemas.microsoft.com/office/drawing/2014/main" id="{E0B66B17-26DA-4987-995B-AF61DF83D5FA}"/>
                    </a:ext>
                  </a:extLst>
                </p:cNvPr>
                <p:cNvSpPr/>
                <p:nvPr/>
              </p:nvSpPr>
              <p:spPr bwMode="auto">
                <a:xfrm>
                  <a:off x="2573581" y="3248112"/>
                  <a:ext cx="114865" cy="116544"/>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73" name="Oval 72">
                  <a:extLst>
                    <a:ext uri="{FF2B5EF4-FFF2-40B4-BE49-F238E27FC236}">
                      <a16:creationId xmlns:a16="http://schemas.microsoft.com/office/drawing/2014/main" id="{C089781F-039B-44A5-8F65-84551EFBFBD5}"/>
                    </a:ext>
                  </a:extLst>
                </p:cNvPr>
                <p:cNvSpPr/>
                <p:nvPr/>
              </p:nvSpPr>
              <p:spPr bwMode="auto">
                <a:xfrm>
                  <a:off x="3112870" y="3253396"/>
                  <a:ext cx="104448" cy="105974"/>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74" name="Straight Connector 73">
                  <a:extLst>
                    <a:ext uri="{FF2B5EF4-FFF2-40B4-BE49-F238E27FC236}">
                      <a16:creationId xmlns:a16="http://schemas.microsoft.com/office/drawing/2014/main" id="{97D2EF51-C10D-40AC-B27C-C649345117ED}"/>
                    </a:ext>
                  </a:extLst>
                </p:cNvPr>
                <p:cNvCxnSpPr>
                  <a:cxnSpLocks/>
                </p:cNvCxnSpPr>
                <p:nvPr/>
              </p:nvCxnSpPr>
              <p:spPr>
                <a:xfrm>
                  <a:off x="2688446" y="3460548"/>
                  <a:ext cx="424425" cy="0"/>
                </a:xfrm>
                <a:prstGeom prst="line">
                  <a:avLst/>
                </a:prstGeom>
                <a:noFill/>
                <a:ln w="12700" cap="flat" cmpd="sng" algn="ctr">
                  <a:solidFill>
                    <a:schemeClr val="tx2"/>
                  </a:solidFill>
                  <a:prstDash val="sysDot"/>
                  <a:miter lim="800000"/>
                  <a:headEnd type="none"/>
                  <a:tailEnd type="none"/>
                </a:ln>
                <a:effectLst/>
              </p:spPr>
            </p:cxnSp>
            <p:sp>
              <p:nvSpPr>
                <p:cNvPr id="75" name="Oval 74">
                  <a:extLst>
                    <a:ext uri="{FF2B5EF4-FFF2-40B4-BE49-F238E27FC236}">
                      <a16:creationId xmlns:a16="http://schemas.microsoft.com/office/drawing/2014/main" id="{506CD754-4847-4FF8-B8ED-603D74F75DE9}"/>
                    </a:ext>
                  </a:extLst>
                </p:cNvPr>
                <p:cNvSpPr/>
                <p:nvPr/>
              </p:nvSpPr>
              <p:spPr bwMode="auto">
                <a:xfrm>
                  <a:off x="2573581" y="3402277"/>
                  <a:ext cx="114865" cy="116544"/>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76" name="Oval 75">
                  <a:extLst>
                    <a:ext uri="{FF2B5EF4-FFF2-40B4-BE49-F238E27FC236}">
                      <a16:creationId xmlns:a16="http://schemas.microsoft.com/office/drawing/2014/main" id="{40AE44AE-A8B2-4CA8-A84E-3D59C45C5AA6}"/>
                    </a:ext>
                  </a:extLst>
                </p:cNvPr>
                <p:cNvSpPr/>
                <p:nvPr/>
              </p:nvSpPr>
              <p:spPr bwMode="auto">
                <a:xfrm>
                  <a:off x="3112870" y="3407561"/>
                  <a:ext cx="104448" cy="105974"/>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77" name="Straight Connector 76">
                  <a:extLst>
                    <a:ext uri="{FF2B5EF4-FFF2-40B4-BE49-F238E27FC236}">
                      <a16:creationId xmlns:a16="http://schemas.microsoft.com/office/drawing/2014/main" id="{151FE50E-1974-4ACC-80A5-517E57B816EE}"/>
                    </a:ext>
                  </a:extLst>
                </p:cNvPr>
                <p:cNvCxnSpPr>
                  <a:cxnSpLocks/>
                </p:cNvCxnSpPr>
                <p:nvPr/>
              </p:nvCxnSpPr>
              <p:spPr>
                <a:xfrm>
                  <a:off x="2688446" y="3619357"/>
                  <a:ext cx="424425" cy="0"/>
                </a:xfrm>
                <a:prstGeom prst="line">
                  <a:avLst/>
                </a:prstGeom>
                <a:noFill/>
                <a:ln w="12700" cap="flat" cmpd="sng" algn="ctr">
                  <a:solidFill>
                    <a:schemeClr val="tx2"/>
                  </a:solidFill>
                  <a:prstDash val="sysDot"/>
                  <a:miter lim="800000"/>
                  <a:headEnd type="none"/>
                  <a:tailEnd type="none"/>
                </a:ln>
                <a:effectLst/>
              </p:spPr>
            </p:cxnSp>
            <p:sp>
              <p:nvSpPr>
                <p:cNvPr id="78" name="Oval 77">
                  <a:extLst>
                    <a:ext uri="{FF2B5EF4-FFF2-40B4-BE49-F238E27FC236}">
                      <a16:creationId xmlns:a16="http://schemas.microsoft.com/office/drawing/2014/main" id="{5D81AED4-6A34-4566-8B94-1B0F794E6A88}"/>
                    </a:ext>
                  </a:extLst>
                </p:cNvPr>
                <p:cNvSpPr/>
                <p:nvPr/>
              </p:nvSpPr>
              <p:spPr bwMode="auto">
                <a:xfrm>
                  <a:off x="2573581" y="3561085"/>
                  <a:ext cx="114865" cy="116544"/>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79" name="Oval 78">
                  <a:extLst>
                    <a:ext uri="{FF2B5EF4-FFF2-40B4-BE49-F238E27FC236}">
                      <a16:creationId xmlns:a16="http://schemas.microsoft.com/office/drawing/2014/main" id="{E615D030-0A87-4615-B9D2-64E23C8A0E67}"/>
                    </a:ext>
                  </a:extLst>
                </p:cNvPr>
                <p:cNvSpPr/>
                <p:nvPr/>
              </p:nvSpPr>
              <p:spPr bwMode="auto">
                <a:xfrm>
                  <a:off x="3112870" y="3566370"/>
                  <a:ext cx="104448" cy="105974"/>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sp>
            <p:nvSpPr>
              <p:cNvPr id="70" name="TextBox 69">
                <a:extLst>
                  <a:ext uri="{FF2B5EF4-FFF2-40B4-BE49-F238E27FC236}">
                    <a16:creationId xmlns:a16="http://schemas.microsoft.com/office/drawing/2014/main" id="{5ADAC71D-41F3-47C2-876C-E8FB727FE8DF}"/>
                  </a:ext>
                </a:extLst>
              </p:cNvPr>
              <p:cNvSpPr txBox="1"/>
              <p:nvPr/>
            </p:nvSpPr>
            <p:spPr>
              <a:xfrm>
                <a:off x="3250313" y="3575981"/>
                <a:ext cx="787396" cy="253916"/>
              </a:xfrm>
              <a:prstGeom prst="rect">
                <a:avLst/>
              </a:prstGeom>
              <a:noFill/>
            </p:spPr>
            <p:txBody>
              <a:bodyPr wrap="none" lIns="9144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Key-value</a:t>
                </a:r>
              </a:p>
            </p:txBody>
          </p:sp>
        </p:grpSp>
        <p:grpSp>
          <p:nvGrpSpPr>
            <p:cNvPr id="58" name="Group 57">
              <a:extLst>
                <a:ext uri="{FF2B5EF4-FFF2-40B4-BE49-F238E27FC236}">
                  <a16:creationId xmlns:a16="http://schemas.microsoft.com/office/drawing/2014/main" id="{F813FC4A-8A6A-494C-9DCA-C99E51F36DFB}"/>
                </a:ext>
              </a:extLst>
            </p:cNvPr>
            <p:cNvGrpSpPr/>
            <p:nvPr/>
          </p:nvGrpSpPr>
          <p:grpSpPr>
            <a:xfrm>
              <a:off x="9108078" y="3386915"/>
              <a:ext cx="653698" cy="653234"/>
              <a:chOff x="8667216" y="3156797"/>
              <a:chExt cx="653698" cy="653234"/>
            </a:xfrm>
          </p:grpSpPr>
          <p:grpSp>
            <p:nvGrpSpPr>
              <p:cNvPr id="59" name="Group 58">
                <a:extLst>
                  <a:ext uri="{FF2B5EF4-FFF2-40B4-BE49-F238E27FC236}">
                    <a16:creationId xmlns:a16="http://schemas.microsoft.com/office/drawing/2014/main" id="{60C5EF9E-68DC-4E2D-8C8C-8E247DF14857}"/>
                  </a:ext>
                </a:extLst>
              </p:cNvPr>
              <p:cNvGrpSpPr/>
              <p:nvPr/>
            </p:nvGrpSpPr>
            <p:grpSpPr>
              <a:xfrm>
                <a:off x="8667216" y="3156797"/>
                <a:ext cx="586303" cy="377163"/>
                <a:chOff x="7117181" y="5146654"/>
                <a:chExt cx="663064" cy="426544"/>
              </a:xfrm>
              <a:solidFill>
                <a:schemeClr val="tx2"/>
              </a:solidFill>
            </p:grpSpPr>
            <p:sp>
              <p:nvSpPr>
                <p:cNvPr id="61" name="Oval 60">
                  <a:extLst>
                    <a:ext uri="{FF2B5EF4-FFF2-40B4-BE49-F238E27FC236}">
                      <a16:creationId xmlns:a16="http://schemas.microsoft.com/office/drawing/2014/main" id="{E6067745-B83C-46A9-83A0-78395D4AE3DF}"/>
                    </a:ext>
                  </a:extLst>
                </p:cNvPr>
                <p:cNvSpPr/>
                <p:nvPr/>
              </p:nvSpPr>
              <p:spPr bwMode="auto">
                <a:xfrm rot="715722">
                  <a:off x="7117181" y="5146654"/>
                  <a:ext cx="124646" cy="12464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2" name="Oval 61">
                  <a:extLst>
                    <a:ext uri="{FF2B5EF4-FFF2-40B4-BE49-F238E27FC236}">
                      <a16:creationId xmlns:a16="http://schemas.microsoft.com/office/drawing/2014/main" id="{A9F40667-9099-4B9E-B4C7-7E298650E960}"/>
                    </a:ext>
                  </a:extLst>
                </p:cNvPr>
                <p:cNvSpPr/>
                <p:nvPr/>
              </p:nvSpPr>
              <p:spPr bwMode="auto">
                <a:xfrm>
                  <a:off x="7476127" y="5224668"/>
                  <a:ext cx="124646" cy="12464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3" name="Oval 62">
                  <a:extLst>
                    <a:ext uri="{FF2B5EF4-FFF2-40B4-BE49-F238E27FC236}">
                      <a16:creationId xmlns:a16="http://schemas.microsoft.com/office/drawing/2014/main" id="{18825513-8D97-489A-B874-5BB034A428D8}"/>
                    </a:ext>
                  </a:extLst>
                </p:cNvPr>
                <p:cNvSpPr/>
                <p:nvPr/>
              </p:nvSpPr>
              <p:spPr bwMode="auto">
                <a:xfrm>
                  <a:off x="7296654" y="5448552"/>
                  <a:ext cx="124646" cy="12464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4" name="Oval 63">
                  <a:extLst>
                    <a:ext uri="{FF2B5EF4-FFF2-40B4-BE49-F238E27FC236}">
                      <a16:creationId xmlns:a16="http://schemas.microsoft.com/office/drawing/2014/main" id="{3AF57C49-B8F1-42A1-9E6F-F71723676D7F}"/>
                    </a:ext>
                  </a:extLst>
                </p:cNvPr>
                <p:cNvSpPr/>
                <p:nvPr/>
              </p:nvSpPr>
              <p:spPr bwMode="auto">
                <a:xfrm>
                  <a:off x="7655599" y="5448552"/>
                  <a:ext cx="124646" cy="12464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65" name="Straight Connector 64">
                  <a:extLst>
                    <a:ext uri="{FF2B5EF4-FFF2-40B4-BE49-F238E27FC236}">
                      <a16:creationId xmlns:a16="http://schemas.microsoft.com/office/drawing/2014/main" id="{4F7D262D-5FCF-4DB3-8DFF-08E06D562DFA}"/>
                    </a:ext>
                  </a:extLst>
                </p:cNvPr>
                <p:cNvCxnSpPr>
                  <a:cxnSpLocks/>
                </p:cNvCxnSpPr>
                <p:nvPr/>
              </p:nvCxnSpPr>
              <p:spPr>
                <a:xfrm>
                  <a:off x="7240481" y="5221859"/>
                  <a:ext cx="235646" cy="65132"/>
                </a:xfrm>
                <a:prstGeom prst="line">
                  <a:avLst/>
                </a:prstGeom>
                <a:grpFill/>
                <a:ln w="12700" cap="flat" cmpd="sng" algn="ctr">
                  <a:solidFill>
                    <a:schemeClr val="tx2"/>
                  </a:solidFill>
                  <a:prstDash val="sysDot"/>
                  <a:miter lim="800000"/>
                  <a:headEnd type="none"/>
                  <a:tailEnd type="none"/>
                </a:ln>
                <a:effectLst/>
              </p:spPr>
            </p:cxnSp>
            <p:cxnSp>
              <p:nvCxnSpPr>
                <p:cNvPr id="66" name="Straight Connector 65">
                  <a:extLst>
                    <a:ext uri="{FF2B5EF4-FFF2-40B4-BE49-F238E27FC236}">
                      <a16:creationId xmlns:a16="http://schemas.microsoft.com/office/drawing/2014/main" id="{770C2237-FBD9-4056-A757-EECB9BCF6999}"/>
                    </a:ext>
                  </a:extLst>
                </p:cNvPr>
                <p:cNvCxnSpPr>
                  <a:cxnSpLocks/>
                </p:cNvCxnSpPr>
                <p:nvPr/>
              </p:nvCxnSpPr>
              <p:spPr>
                <a:xfrm>
                  <a:off x="7421300" y="5510875"/>
                  <a:ext cx="234299" cy="0"/>
                </a:xfrm>
                <a:prstGeom prst="line">
                  <a:avLst/>
                </a:prstGeom>
                <a:grpFill/>
                <a:ln w="12700" cap="flat" cmpd="sng" algn="ctr">
                  <a:solidFill>
                    <a:schemeClr val="tx2"/>
                  </a:solidFill>
                  <a:prstDash val="sysDot"/>
                  <a:miter lim="800000"/>
                  <a:headEnd type="none"/>
                  <a:tailEnd type="none"/>
                </a:ln>
                <a:effectLst/>
              </p:spPr>
            </p:cxnSp>
            <p:cxnSp>
              <p:nvCxnSpPr>
                <p:cNvPr id="67" name="Straight Connector 66">
                  <a:extLst>
                    <a:ext uri="{FF2B5EF4-FFF2-40B4-BE49-F238E27FC236}">
                      <a16:creationId xmlns:a16="http://schemas.microsoft.com/office/drawing/2014/main" id="{11F4F0BC-AA65-49FF-B807-C816056D1115}"/>
                    </a:ext>
                  </a:extLst>
                </p:cNvPr>
                <p:cNvCxnSpPr>
                  <a:cxnSpLocks/>
                </p:cNvCxnSpPr>
                <p:nvPr/>
              </p:nvCxnSpPr>
              <p:spPr>
                <a:xfrm>
                  <a:off x="7582519" y="5331060"/>
                  <a:ext cx="91334" cy="135746"/>
                </a:xfrm>
                <a:prstGeom prst="line">
                  <a:avLst/>
                </a:prstGeom>
                <a:grpFill/>
                <a:ln w="12700" cap="flat" cmpd="sng" algn="ctr">
                  <a:solidFill>
                    <a:schemeClr val="tx2"/>
                  </a:solidFill>
                  <a:prstDash val="sysDot"/>
                  <a:miter lim="800000"/>
                  <a:headEnd type="none"/>
                  <a:tailEnd type="none"/>
                </a:ln>
                <a:effectLst/>
              </p:spPr>
            </p:cxnSp>
            <p:cxnSp>
              <p:nvCxnSpPr>
                <p:cNvPr id="68" name="Straight Connector 67">
                  <a:extLst>
                    <a:ext uri="{FF2B5EF4-FFF2-40B4-BE49-F238E27FC236}">
                      <a16:creationId xmlns:a16="http://schemas.microsoft.com/office/drawing/2014/main" id="{B40A2080-7AFE-4CC5-A9A9-CE6A6B9C32DC}"/>
                    </a:ext>
                  </a:extLst>
                </p:cNvPr>
                <p:cNvCxnSpPr>
                  <a:cxnSpLocks/>
                </p:cNvCxnSpPr>
                <p:nvPr/>
              </p:nvCxnSpPr>
              <p:spPr>
                <a:xfrm flipV="1">
                  <a:off x="7403046" y="5331060"/>
                  <a:ext cx="91335" cy="135746"/>
                </a:xfrm>
                <a:prstGeom prst="line">
                  <a:avLst/>
                </a:prstGeom>
                <a:grpFill/>
                <a:ln w="12700" cap="flat" cmpd="sng" algn="ctr">
                  <a:solidFill>
                    <a:schemeClr val="tx2"/>
                  </a:solidFill>
                  <a:prstDash val="sysDot"/>
                  <a:miter lim="800000"/>
                  <a:headEnd type="none"/>
                  <a:tailEnd type="none"/>
                </a:ln>
                <a:effectLst/>
              </p:spPr>
            </p:cxnSp>
          </p:grpSp>
          <p:sp>
            <p:nvSpPr>
              <p:cNvPr id="60" name="TextBox 59">
                <a:extLst>
                  <a:ext uri="{FF2B5EF4-FFF2-40B4-BE49-F238E27FC236}">
                    <a16:creationId xmlns:a16="http://schemas.microsoft.com/office/drawing/2014/main" id="{3AF680AF-043D-4A69-9A74-0C4A2209BA01}"/>
                  </a:ext>
                </a:extLst>
              </p:cNvPr>
              <p:cNvSpPr txBox="1"/>
              <p:nvPr/>
            </p:nvSpPr>
            <p:spPr>
              <a:xfrm>
                <a:off x="8761144" y="3556115"/>
                <a:ext cx="559770" cy="253916"/>
              </a:xfrm>
              <a:prstGeom prst="rect">
                <a:avLst/>
              </a:prstGeom>
              <a:noFill/>
            </p:spPr>
            <p:txBody>
              <a:bodyPr wrap="none" lIns="9144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Graph</a:t>
                </a:r>
              </a:p>
            </p:txBody>
          </p:sp>
        </p:grpSp>
      </p:grpSp>
      <p:sp>
        <p:nvSpPr>
          <p:cNvPr id="102" name="Freeform: Shape 99">
            <a:extLst>
              <a:ext uri="{FF2B5EF4-FFF2-40B4-BE49-F238E27FC236}">
                <a16:creationId xmlns:a16="http://schemas.microsoft.com/office/drawing/2014/main" id="{C17DCCA9-692C-4140-AE14-E068F631B6A9}"/>
              </a:ext>
            </a:extLst>
          </p:cNvPr>
          <p:cNvSpPr/>
          <p:nvPr/>
        </p:nvSpPr>
        <p:spPr>
          <a:xfrm>
            <a:off x="0" y="2593251"/>
            <a:ext cx="12189302" cy="1869739"/>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3" name="Text Placeholder 2">
            <a:extLst>
              <a:ext uri="{FF2B5EF4-FFF2-40B4-BE49-F238E27FC236}">
                <a16:creationId xmlns:a16="http://schemas.microsoft.com/office/drawing/2014/main" id="{A416CAF5-CFC1-42E8-936C-DCB723152DA7}"/>
              </a:ext>
            </a:extLst>
          </p:cNvPr>
          <p:cNvSpPr>
            <a:spLocks noGrp="1"/>
          </p:cNvSpPr>
          <p:nvPr>
            <p:ph type="body" sz="quarter" idx="10"/>
          </p:nvPr>
        </p:nvSpPr>
        <p:spPr>
          <a:xfrm>
            <a:off x="368457" y="791498"/>
            <a:ext cx="12124531" cy="297655"/>
          </a:xfrm>
        </p:spPr>
        <p:txBody>
          <a:bodyPr>
            <a:normAutofit lnSpcReduction="10000"/>
          </a:bodyPr>
          <a:lstStyle/>
          <a:p>
            <a:r>
              <a:rPr lang="en-US" dirty="0">
                <a:solidFill>
                  <a:schemeClr val="bg1"/>
                </a:solidFill>
              </a:rPr>
              <a:t>A globally distributed, massively scalable, multi-model database service</a:t>
            </a:r>
          </a:p>
        </p:txBody>
      </p:sp>
      <p:pic>
        <p:nvPicPr>
          <p:cNvPr id="113" name="Picture 112" descr="A picture containing drawing&#10;&#10;Description automatically generated">
            <a:extLst>
              <a:ext uri="{FF2B5EF4-FFF2-40B4-BE49-F238E27FC236}">
                <a16:creationId xmlns:a16="http://schemas.microsoft.com/office/drawing/2014/main" id="{47A7E164-0684-461E-ACCE-6CEB3F023B87}"/>
              </a:ext>
            </a:extLst>
          </p:cNvPr>
          <p:cNvPicPr>
            <a:picLocks noChangeAspect="1"/>
          </p:cNvPicPr>
          <p:nvPr/>
        </p:nvPicPr>
        <p:blipFill>
          <a:blip r:embed="rId10"/>
          <a:stretch>
            <a:fillRect/>
          </a:stretch>
        </p:blipFill>
        <p:spPr>
          <a:xfrm>
            <a:off x="9398734" y="2080594"/>
            <a:ext cx="578691" cy="578691"/>
          </a:xfrm>
          <a:prstGeom prst="rect">
            <a:avLst/>
          </a:prstGeom>
        </p:spPr>
      </p:pic>
      <p:pic>
        <p:nvPicPr>
          <p:cNvPr id="115" name="Graphic 114">
            <a:extLst>
              <a:ext uri="{FF2B5EF4-FFF2-40B4-BE49-F238E27FC236}">
                <a16:creationId xmlns:a16="http://schemas.microsoft.com/office/drawing/2014/main" id="{0D306BE5-4B67-4451-A81E-BB912F9F44D6}"/>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2578368" y="1987122"/>
            <a:ext cx="675410" cy="675410"/>
          </a:xfrm>
          <a:prstGeom prst="rect">
            <a:avLst/>
          </a:prstGeom>
          <a:effectLst>
            <a:glow rad="228600">
              <a:schemeClr val="accent1">
                <a:satMod val="175000"/>
                <a:alpha val="40000"/>
              </a:schemeClr>
            </a:glow>
          </a:effectLst>
        </p:spPr>
      </p:pic>
    </p:spTree>
    <p:extLst>
      <p:ext uri="{BB962C8B-B14F-4D97-AF65-F5344CB8AC3E}">
        <p14:creationId xmlns:p14="http://schemas.microsoft.com/office/powerpoint/2010/main" val="637196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2"/>
                                        </p:tgtEl>
                                        <p:attrNameLst>
                                          <p:attrName>style.visibility</p:attrName>
                                        </p:attrNameLst>
                                      </p:cBhvr>
                                      <p:to>
                                        <p:strVal val="visible"/>
                                      </p:to>
                                    </p:set>
                                    <p:animEffect transition="in" filter="fade">
                                      <p:cBhvr>
                                        <p:cTn id="7" dur="500"/>
                                        <p:tgtEl>
                                          <p:spTgt spid="10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7"/>
                                        </p:tgtEl>
                                        <p:attrNameLst>
                                          <p:attrName>style.visibility</p:attrName>
                                        </p:attrNameLst>
                                      </p:cBhvr>
                                      <p:to>
                                        <p:strVal val="visible"/>
                                      </p:to>
                                    </p:set>
                                    <p:animEffect transition="in" filter="fade">
                                      <p:cBhvr>
                                        <p:cTn id="12" dur="500"/>
                                        <p:tgtEl>
                                          <p:spTgt spid="10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9"/>
                                        </p:tgtEl>
                                        <p:attrNameLst>
                                          <p:attrName>style.visibility</p:attrName>
                                        </p:attrNameLst>
                                      </p:cBhvr>
                                      <p:to>
                                        <p:strVal val="visible"/>
                                      </p:to>
                                    </p:set>
                                    <p:animEffect transition="in" filter="fade">
                                      <p:cBhvr>
                                        <p:cTn id="17" dur="500"/>
                                        <p:tgtEl>
                                          <p:spTgt spid="10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1"/>
                                        </p:tgtEl>
                                        <p:attrNameLst>
                                          <p:attrName>style.visibility</p:attrName>
                                        </p:attrNameLst>
                                      </p:cBhvr>
                                      <p:to>
                                        <p:strVal val="visible"/>
                                      </p:to>
                                    </p:set>
                                    <p:animEffect transition="in" filter="fade">
                                      <p:cBhvr>
                                        <p:cTn id="22" dur="500"/>
                                        <p:tgtEl>
                                          <p:spTgt spid="1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13"/>
                                        </p:tgtEl>
                                        <p:attrNameLst>
                                          <p:attrName>style.visibility</p:attrName>
                                        </p:attrNameLst>
                                      </p:cBhvr>
                                      <p:to>
                                        <p:strVal val="visible"/>
                                      </p:to>
                                    </p:set>
                                    <p:animEffect transition="in" filter="fade">
                                      <p:cBhvr>
                                        <p:cTn id="27" dur="500"/>
                                        <p:tgtEl>
                                          <p:spTgt spid="11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15"/>
                                        </p:tgtEl>
                                        <p:attrNameLst>
                                          <p:attrName>style.visibility</p:attrName>
                                        </p:attrNameLst>
                                      </p:cBhvr>
                                      <p:to>
                                        <p:strVal val="visible"/>
                                      </p:to>
                                    </p:set>
                                    <p:animEffect transition="in" filter="fade">
                                      <p:cBhvr>
                                        <p:cTn id="32" dur="500"/>
                                        <p:tgtEl>
                                          <p:spTgt spid="115"/>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17"/>
                                        </p:tgtEl>
                                        <p:attrNameLst>
                                          <p:attrName>style.visibility</p:attrName>
                                        </p:attrNameLst>
                                      </p:cBhvr>
                                      <p:to>
                                        <p:strVal val="visible"/>
                                      </p:to>
                                    </p:set>
                                    <p:animEffect transition="in" filter="fade">
                                      <p:cBhvr>
                                        <p:cTn id="37" dur="500"/>
                                        <p:tgtEl>
                                          <p:spTgt spid="117"/>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19"/>
                                        </p:tgtEl>
                                        <p:attrNameLst>
                                          <p:attrName>style.visibility</p:attrName>
                                        </p:attrNameLst>
                                      </p:cBhvr>
                                      <p:to>
                                        <p:strVal val="visible"/>
                                      </p:to>
                                    </p:set>
                                    <p:animEffect transition="in" filter="fade">
                                      <p:cBhvr>
                                        <p:cTn id="42" dur="500"/>
                                        <p:tgtEl>
                                          <p:spTgt spid="1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8432B4-B890-44FB-9DB2-6C0F2AD0C72E}"/>
              </a:ext>
            </a:extLst>
          </p:cNvPr>
          <p:cNvSpPr>
            <a:spLocks noGrp="1"/>
          </p:cNvSpPr>
          <p:nvPr>
            <p:ph type="title"/>
          </p:nvPr>
        </p:nvSpPr>
        <p:spPr/>
        <p:txBody>
          <a:bodyPr>
            <a:normAutofit fontScale="90000"/>
          </a:bodyPr>
          <a:lstStyle/>
          <a:p>
            <a:r>
              <a:rPr lang="en-US" dirty="0"/>
              <a:t>Who is </a:t>
            </a:r>
            <a:r>
              <a:rPr lang="en-US" dirty="0">
                <a:solidFill>
                  <a:srgbClr val="611C97"/>
                </a:solidFill>
              </a:rPr>
              <a:t>Chad Green</a:t>
            </a:r>
          </a:p>
        </p:txBody>
      </p:sp>
      <p:sp>
        <p:nvSpPr>
          <p:cNvPr id="3" name="Content Placeholder 2">
            <a:extLst>
              <a:ext uri="{FF2B5EF4-FFF2-40B4-BE49-F238E27FC236}">
                <a16:creationId xmlns:a16="http://schemas.microsoft.com/office/drawing/2014/main" id="{97E4DD92-AC64-407C-842A-9E8A627BC70B}"/>
              </a:ext>
            </a:extLst>
          </p:cNvPr>
          <p:cNvSpPr>
            <a:spLocks noGrp="1"/>
          </p:cNvSpPr>
          <p:nvPr>
            <p:ph idx="1"/>
          </p:nvPr>
        </p:nvSpPr>
        <p:spPr>
          <a:xfrm>
            <a:off x="293255" y="960583"/>
            <a:ext cx="5932054" cy="969818"/>
          </a:xfrm>
        </p:spPr>
        <p:txBody>
          <a:bodyPr/>
          <a:lstStyle/>
          <a:p>
            <a:pPr marL="0" indent="0">
              <a:buNone/>
            </a:pPr>
            <a:r>
              <a:rPr lang="en-US" dirty="0"/>
              <a:t>Director of IT Architecture</a:t>
            </a:r>
            <a:br>
              <a:rPr lang="en-US" dirty="0"/>
            </a:br>
            <a:r>
              <a:rPr lang="en-US" dirty="0"/>
              <a:t>Atria Senior Living / Glennis Solutions</a:t>
            </a:r>
          </a:p>
        </p:txBody>
      </p:sp>
      <p:pic>
        <p:nvPicPr>
          <p:cNvPr id="4" name="Picture 3">
            <a:extLst>
              <a:ext uri="{FF2B5EF4-FFF2-40B4-BE49-F238E27FC236}">
                <a16:creationId xmlns:a16="http://schemas.microsoft.com/office/drawing/2014/main" id="{3884AB81-BCA9-4595-9C8F-B0755E89F9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02305" y="0"/>
            <a:ext cx="3632677" cy="4845690"/>
          </a:xfrm>
          <a:prstGeom prst="rect">
            <a:avLst/>
          </a:prstGeom>
        </p:spPr>
      </p:pic>
      <p:sp>
        <p:nvSpPr>
          <p:cNvPr id="6" name="Content Placeholder 2">
            <a:extLst>
              <a:ext uri="{FF2B5EF4-FFF2-40B4-BE49-F238E27FC236}">
                <a16:creationId xmlns:a16="http://schemas.microsoft.com/office/drawing/2014/main" id="{0C78A612-6797-433F-A9D8-F3F571C58DA7}"/>
              </a:ext>
            </a:extLst>
          </p:cNvPr>
          <p:cNvSpPr txBox="1">
            <a:spLocks/>
          </p:cNvSpPr>
          <p:nvPr/>
        </p:nvSpPr>
        <p:spPr>
          <a:xfrm>
            <a:off x="924973" y="2756170"/>
            <a:ext cx="6177967" cy="359612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dirty="0">
                <a:solidFill>
                  <a:schemeClr val="tx1"/>
                </a:solidFill>
              </a:rPr>
              <a:t>chadgreen@chadgreen.com</a:t>
            </a:r>
          </a:p>
          <a:p>
            <a:pPr marL="0" indent="0">
              <a:buFont typeface="Arial" panose="020B0604020202020204" pitchFamily="34" charset="0"/>
              <a:buNone/>
            </a:pPr>
            <a:r>
              <a:rPr lang="en-US" sz="4000" dirty="0">
                <a:solidFill>
                  <a:schemeClr val="tx1"/>
                </a:solidFill>
              </a:rPr>
              <a:t>TaleLearnCode</a:t>
            </a:r>
          </a:p>
          <a:p>
            <a:pPr marL="0" indent="0">
              <a:buFont typeface="Arial" panose="020B0604020202020204" pitchFamily="34" charset="0"/>
              <a:buNone/>
            </a:pPr>
            <a:r>
              <a:rPr lang="en-US" sz="4000" dirty="0">
                <a:solidFill>
                  <a:schemeClr val="tx1"/>
                </a:solidFill>
              </a:rPr>
              <a:t>ChadGreen.com</a:t>
            </a:r>
          </a:p>
          <a:p>
            <a:pPr marL="0" indent="0">
              <a:buFont typeface="Arial" panose="020B0604020202020204" pitchFamily="34" charset="0"/>
              <a:buNone/>
            </a:pPr>
            <a:r>
              <a:rPr lang="en-US" sz="4000" dirty="0" err="1">
                <a:solidFill>
                  <a:schemeClr val="tx1"/>
                </a:solidFill>
              </a:rPr>
              <a:t>ChadGreen</a:t>
            </a:r>
            <a:r>
              <a:rPr lang="en-US" sz="4000" dirty="0">
                <a:solidFill>
                  <a:schemeClr val="tx1"/>
                </a:solidFill>
              </a:rPr>
              <a:t> &amp; TaleLearnCode</a:t>
            </a:r>
          </a:p>
          <a:p>
            <a:pPr marL="0" indent="0">
              <a:buFont typeface="Arial" panose="020B0604020202020204" pitchFamily="34" charset="0"/>
              <a:buNone/>
            </a:pPr>
            <a:r>
              <a:rPr lang="en-US" sz="4000" dirty="0" err="1">
                <a:solidFill>
                  <a:schemeClr val="tx1"/>
                </a:solidFill>
              </a:rPr>
              <a:t>ChadwickEGreen</a:t>
            </a:r>
            <a:endParaRPr lang="en-US" sz="4000" dirty="0">
              <a:solidFill>
                <a:schemeClr val="tx1"/>
              </a:solidFill>
            </a:endParaRPr>
          </a:p>
        </p:txBody>
      </p:sp>
      <p:pic>
        <p:nvPicPr>
          <p:cNvPr id="8" name="Picture 7">
            <a:extLst>
              <a:ext uri="{FF2B5EF4-FFF2-40B4-BE49-F238E27FC236}">
                <a16:creationId xmlns:a16="http://schemas.microsoft.com/office/drawing/2014/main" id="{9E88A843-8ECE-4CE4-9F93-FABE5A61DE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2348" y="2867007"/>
            <a:ext cx="489978" cy="450483"/>
          </a:xfrm>
          <a:prstGeom prst="rect">
            <a:avLst/>
          </a:prstGeom>
        </p:spPr>
      </p:pic>
      <p:pic>
        <p:nvPicPr>
          <p:cNvPr id="10" name="Picture 9">
            <a:extLst>
              <a:ext uri="{FF2B5EF4-FFF2-40B4-BE49-F238E27FC236}">
                <a16:creationId xmlns:a16="http://schemas.microsoft.com/office/drawing/2014/main" id="{8E502026-C8A3-4F6E-89FA-26986CF1786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1584" y="3553081"/>
            <a:ext cx="480742" cy="480742"/>
          </a:xfrm>
          <a:prstGeom prst="rect">
            <a:avLst/>
          </a:prstGeom>
        </p:spPr>
      </p:pic>
      <p:pic>
        <p:nvPicPr>
          <p:cNvPr id="12" name="Picture 11">
            <a:extLst>
              <a:ext uri="{FF2B5EF4-FFF2-40B4-BE49-F238E27FC236}">
                <a16:creationId xmlns:a16="http://schemas.microsoft.com/office/drawing/2014/main" id="{6C15DD9A-5029-428A-B746-F9A020C8AE2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1584" y="4129357"/>
            <a:ext cx="489978" cy="489978"/>
          </a:xfrm>
          <a:prstGeom prst="rect">
            <a:avLst/>
          </a:prstGeom>
          <a:ln>
            <a:noFill/>
          </a:ln>
        </p:spPr>
      </p:pic>
      <p:pic>
        <p:nvPicPr>
          <p:cNvPr id="14" name="Picture 13">
            <a:extLst>
              <a:ext uri="{FF2B5EF4-FFF2-40B4-BE49-F238E27FC236}">
                <a16:creationId xmlns:a16="http://schemas.microsoft.com/office/drawing/2014/main" id="{7EC88001-E4F3-4839-89A7-6EA2BB7993D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1584" y="4845690"/>
            <a:ext cx="480742" cy="480742"/>
          </a:xfrm>
          <a:prstGeom prst="rect">
            <a:avLst/>
          </a:prstGeom>
        </p:spPr>
      </p:pic>
      <p:pic>
        <p:nvPicPr>
          <p:cNvPr id="16" name="Picture 15">
            <a:extLst>
              <a:ext uri="{FF2B5EF4-FFF2-40B4-BE49-F238E27FC236}">
                <a16:creationId xmlns:a16="http://schemas.microsoft.com/office/drawing/2014/main" id="{72ACD266-D8DC-4229-8661-400961E4683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34509" y="5483810"/>
            <a:ext cx="445655" cy="445655"/>
          </a:xfrm>
          <a:prstGeom prst="rect">
            <a:avLst/>
          </a:prstGeom>
        </p:spPr>
      </p:pic>
      <p:pic>
        <p:nvPicPr>
          <p:cNvPr id="20" name="Picture 19">
            <a:extLst>
              <a:ext uri="{FF2B5EF4-FFF2-40B4-BE49-F238E27FC236}">
                <a16:creationId xmlns:a16="http://schemas.microsoft.com/office/drawing/2014/main" id="{082F78C7-B102-4AAA-B86C-4B44E3D05DA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091398" y="5250448"/>
            <a:ext cx="2513040" cy="912378"/>
          </a:xfrm>
          <a:prstGeom prst="rect">
            <a:avLst/>
          </a:prstGeom>
        </p:spPr>
      </p:pic>
      <p:pic>
        <p:nvPicPr>
          <p:cNvPr id="22" name="Picture 21">
            <a:extLst>
              <a:ext uri="{FF2B5EF4-FFF2-40B4-BE49-F238E27FC236}">
                <a16:creationId xmlns:a16="http://schemas.microsoft.com/office/drawing/2014/main" id="{CA611162-AFD1-4E0A-B4B0-6B97D94D167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34509" y="1944229"/>
            <a:ext cx="1497768" cy="612347"/>
          </a:xfrm>
          <a:prstGeom prst="rect">
            <a:avLst/>
          </a:prstGeom>
        </p:spPr>
      </p:pic>
    </p:spTree>
    <p:extLst>
      <p:ext uri="{BB962C8B-B14F-4D97-AF65-F5344CB8AC3E}">
        <p14:creationId xmlns:p14="http://schemas.microsoft.com/office/powerpoint/2010/main" val="4236698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39792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56E4EF-8999-48F4-BE31-03E8AF85AD70}"/>
              </a:ext>
            </a:extLst>
          </p:cNvPr>
          <p:cNvSpPr>
            <a:spLocks noGrp="1"/>
          </p:cNvSpPr>
          <p:nvPr>
            <p:ph type="title"/>
          </p:nvPr>
        </p:nvSpPr>
        <p:spPr>
          <a:xfrm>
            <a:off x="293254" y="208108"/>
            <a:ext cx="5129646" cy="1849292"/>
          </a:xfrm>
        </p:spPr>
        <p:txBody>
          <a:bodyPr/>
          <a:lstStyle/>
          <a:p>
            <a:r>
              <a:rPr lang="en-US" dirty="0">
                <a:solidFill>
                  <a:srgbClr val="611C97"/>
                </a:solidFill>
              </a:rPr>
              <a:t>Elements in an Azure Cosmos DB Account</a:t>
            </a:r>
          </a:p>
        </p:txBody>
      </p:sp>
      <p:sp>
        <p:nvSpPr>
          <p:cNvPr id="4" name="Text Placeholder 3">
            <a:extLst>
              <a:ext uri="{FF2B5EF4-FFF2-40B4-BE49-F238E27FC236}">
                <a16:creationId xmlns:a16="http://schemas.microsoft.com/office/drawing/2014/main" id="{C8B8A442-7F5F-4D2F-A8B7-44AE08684D56}"/>
              </a:ext>
            </a:extLst>
          </p:cNvPr>
          <p:cNvSpPr>
            <a:spLocks noGrp="1"/>
          </p:cNvSpPr>
          <p:nvPr>
            <p:ph type="body" sz="half" idx="2"/>
          </p:nvPr>
        </p:nvSpPr>
        <p:spPr>
          <a:xfrm>
            <a:off x="293254" y="2057400"/>
            <a:ext cx="5218546" cy="3811588"/>
          </a:xfrm>
        </p:spPr>
        <p:txBody>
          <a:bodyPr>
            <a:normAutofit/>
          </a:bodyPr>
          <a:lstStyle/>
          <a:p>
            <a:pPr marL="285750" indent="-285750">
              <a:buFont typeface="Arial" panose="020B0604020202020204" pitchFamily="34" charset="0"/>
              <a:buChar char="•"/>
            </a:pPr>
            <a:r>
              <a:rPr lang="en-US" sz="2400" dirty="0"/>
              <a:t>Provision Azure Cosmos DB Account</a:t>
            </a:r>
          </a:p>
          <a:p>
            <a:pPr marL="285750" indent="-285750">
              <a:buFont typeface="Arial" panose="020B0604020202020204" pitchFamily="34" charset="0"/>
              <a:buChar char="•"/>
            </a:pPr>
            <a:r>
              <a:rPr lang="en-US" sz="2400" dirty="0"/>
              <a:t>Create database in that account</a:t>
            </a:r>
          </a:p>
          <a:p>
            <a:pPr marL="285750" indent="-285750">
              <a:buFont typeface="Arial" panose="020B0604020202020204" pitchFamily="34" charset="0"/>
              <a:buChar char="•"/>
            </a:pPr>
            <a:r>
              <a:rPr lang="en-US" sz="2400" dirty="0"/>
              <a:t>Add containers on those databases</a:t>
            </a:r>
          </a:p>
          <a:p>
            <a:pPr marL="285750" indent="-285750">
              <a:buFont typeface="Arial" panose="020B0604020202020204" pitchFamily="34" charset="0"/>
              <a:buChar char="•"/>
            </a:pPr>
            <a:r>
              <a:rPr lang="en-US" sz="2400" dirty="0"/>
              <a:t>Container can be realized based upon the data API</a:t>
            </a:r>
          </a:p>
        </p:txBody>
      </p:sp>
      <p:pic>
        <p:nvPicPr>
          <p:cNvPr id="14" name="Picture 13">
            <a:extLst>
              <a:ext uri="{FF2B5EF4-FFF2-40B4-BE49-F238E27FC236}">
                <a16:creationId xmlns:a16="http://schemas.microsoft.com/office/drawing/2014/main" id="{2F87DE93-4E42-4B28-85E4-B9286915C315}"/>
              </a:ext>
            </a:extLst>
          </p:cNvPr>
          <p:cNvPicPr>
            <a:picLocks noChangeAspect="1"/>
          </p:cNvPicPr>
          <p:nvPr/>
        </p:nvPicPr>
        <p:blipFill>
          <a:blip r:embed="rId2"/>
          <a:stretch>
            <a:fillRect/>
          </a:stretch>
        </p:blipFill>
        <p:spPr>
          <a:xfrm>
            <a:off x="7240212" y="208108"/>
            <a:ext cx="4001396" cy="6248400"/>
          </a:xfrm>
          <a:prstGeom prst="rect">
            <a:avLst/>
          </a:prstGeom>
        </p:spPr>
      </p:pic>
      <p:pic>
        <p:nvPicPr>
          <p:cNvPr id="18" name="Picture 17">
            <a:extLst>
              <a:ext uri="{FF2B5EF4-FFF2-40B4-BE49-F238E27FC236}">
                <a16:creationId xmlns:a16="http://schemas.microsoft.com/office/drawing/2014/main" id="{F4978846-56D4-4734-B231-84402682EE46}"/>
              </a:ext>
            </a:extLst>
          </p:cNvPr>
          <p:cNvPicPr>
            <a:picLocks noChangeAspect="1"/>
          </p:cNvPicPr>
          <p:nvPr/>
        </p:nvPicPr>
        <p:blipFill>
          <a:blip r:embed="rId3"/>
          <a:stretch>
            <a:fillRect/>
          </a:stretch>
        </p:blipFill>
        <p:spPr>
          <a:xfrm>
            <a:off x="293254" y="4560953"/>
            <a:ext cx="7237789" cy="1720640"/>
          </a:xfrm>
          <a:prstGeom prst="rect">
            <a:avLst/>
          </a:prstGeom>
        </p:spPr>
      </p:pic>
    </p:spTree>
    <p:extLst>
      <p:ext uri="{BB962C8B-B14F-4D97-AF65-F5344CB8AC3E}">
        <p14:creationId xmlns:p14="http://schemas.microsoft.com/office/powerpoint/2010/main" val="1870870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animEffect transition="in" filter="fade">
                                      <p:cBhvr>
                                        <p:cTn id="15" dur="500"/>
                                        <p:tgtEl>
                                          <p:spTgt spid="4">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
                                            <p:txEl>
                                              <p:pRg st="2" end="2"/>
                                            </p:txEl>
                                          </p:spTgt>
                                        </p:tgtEl>
                                        <p:attrNameLst>
                                          <p:attrName>style.visibility</p:attrName>
                                        </p:attrNameLst>
                                      </p:cBhvr>
                                      <p:to>
                                        <p:strVal val="visible"/>
                                      </p:to>
                                    </p:set>
                                    <p:animEffect transition="in" filter="fade">
                                      <p:cBhvr>
                                        <p:cTn id="20" dur="500"/>
                                        <p:tgtEl>
                                          <p:spTgt spid="4">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4">
                                            <p:txEl>
                                              <p:pRg st="3" end="3"/>
                                            </p:txEl>
                                          </p:spTgt>
                                        </p:tgtEl>
                                        <p:attrNameLst>
                                          <p:attrName>style.visibility</p:attrName>
                                        </p:attrNameLst>
                                      </p:cBhvr>
                                      <p:to>
                                        <p:strVal val="visible"/>
                                      </p:to>
                                    </p:set>
                                    <p:animEffect transition="in" filter="fade">
                                      <p:cBhvr>
                                        <p:cTn id="25" dur="500"/>
                                        <p:tgtEl>
                                          <p:spTgt spid="4">
                                            <p:txEl>
                                              <p:pRg st="3" end="3"/>
                                            </p:txEl>
                                          </p:spTgt>
                                        </p:tgtEl>
                                      </p:cBhvr>
                                    </p:animEffect>
                                  </p:childTnLst>
                                </p:cTn>
                              </p:par>
                              <p:par>
                                <p:cTn id="26" presetID="9" presetClass="entr" presetSubtype="0" fill="hold" nodeType="with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dissolve">
                                      <p:cBhvr>
                                        <p:cTn id="28"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56E4EF-8999-48F4-BE31-03E8AF85AD70}"/>
              </a:ext>
            </a:extLst>
          </p:cNvPr>
          <p:cNvSpPr>
            <a:spLocks noGrp="1"/>
          </p:cNvSpPr>
          <p:nvPr>
            <p:ph type="title"/>
          </p:nvPr>
        </p:nvSpPr>
        <p:spPr>
          <a:xfrm>
            <a:off x="293254" y="208108"/>
            <a:ext cx="5129646" cy="1849292"/>
          </a:xfrm>
        </p:spPr>
        <p:txBody>
          <a:bodyPr/>
          <a:lstStyle/>
          <a:p>
            <a:r>
              <a:rPr lang="en-US" dirty="0">
                <a:solidFill>
                  <a:srgbClr val="611C97"/>
                </a:solidFill>
              </a:rPr>
              <a:t>Elements in an Azure Cosmos DB Account</a:t>
            </a:r>
          </a:p>
        </p:txBody>
      </p:sp>
      <p:sp>
        <p:nvSpPr>
          <p:cNvPr id="4" name="Text Placeholder 3">
            <a:extLst>
              <a:ext uri="{FF2B5EF4-FFF2-40B4-BE49-F238E27FC236}">
                <a16:creationId xmlns:a16="http://schemas.microsoft.com/office/drawing/2014/main" id="{C8B8A442-7F5F-4D2F-A8B7-44AE08684D56}"/>
              </a:ext>
            </a:extLst>
          </p:cNvPr>
          <p:cNvSpPr>
            <a:spLocks noGrp="1"/>
          </p:cNvSpPr>
          <p:nvPr>
            <p:ph type="body" sz="half" idx="2"/>
          </p:nvPr>
        </p:nvSpPr>
        <p:spPr>
          <a:xfrm>
            <a:off x="293254" y="2057400"/>
            <a:ext cx="5218546" cy="3811588"/>
          </a:xfrm>
        </p:spPr>
        <p:txBody>
          <a:bodyPr>
            <a:normAutofit/>
          </a:bodyPr>
          <a:lstStyle/>
          <a:p>
            <a:pPr marL="285750" indent="-285750">
              <a:buFont typeface="Arial" panose="020B0604020202020204" pitchFamily="34" charset="0"/>
              <a:buChar char="•"/>
            </a:pPr>
            <a:r>
              <a:rPr lang="en-US" sz="2400" dirty="0"/>
              <a:t>Provision Azure Cosmos DB Account</a:t>
            </a:r>
          </a:p>
          <a:p>
            <a:pPr marL="285750" indent="-285750">
              <a:buFont typeface="Arial" panose="020B0604020202020204" pitchFamily="34" charset="0"/>
              <a:buChar char="•"/>
            </a:pPr>
            <a:r>
              <a:rPr lang="en-US" sz="2400" dirty="0"/>
              <a:t>Create database in that account</a:t>
            </a:r>
          </a:p>
          <a:p>
            <a:pPr marL="285750" indent="-285750">
              <a:buFont typeface="Arial" panose="020B0604020202020204" pitchFamily="34" charset="0"/>
              <a:buChar char="•"/>
            </a:pPr>
            <a:r>
              <a:rPr lang="en-US" sz="2400" dirty="0"/>
              <a:t>Add containers on those databases</a:t>
            </a:r>
          </a:p>
          <a:p>
            <a:pPr marL="285750" indent="-285750">
              <a:buFont typeface="Arial" panose="020B0604020202020204" pitchFamily="34" charset="0"/>
              <a:buChar char="•"/>
            </a:pPr>
            <a:r>
              <a:rPr lang="en-US" sz="2400" dirty="0"/>
              <a:t>Container can be realized based upon the data API</a:t>
            </a:r>
          </a:p>
        </p:txBody>
      </p:sp>
      <p:pic>
        <p:nvPicPr>
          <p:cNvPr id="14" name="Picture 13">
            <a:extLst>
              <a:ext uri="{FF2B5EF4-FFF2-40B4-BE49-F238E27FC236}">
                <a16:creationId xmlns:a16="http://schemas.microsoft.com/office/drawing/2014/main" id="{2F87DE93-4E42-4B28-85E4-B9286915C315}"/>
              </a:ext>
            </a:extLst>
          </p:cNvPr>
          <p:cNvPicPr>
            <a:picLocks noChangeAspect="1"/>
          </p:cNvPicPr>
          <p:nvPr/>
        </p:nvPicPr>
        <p:blipFill>
          <a:blip r:embed="rId2"/>
          <a:stretch>
            <a:fillRect/>
          </a:stretch>
        </p:blipFill>
        <p:spPr>
          <a:xfrm>
            <a:off x="7240212" y="208108"/>
            <a:ext cx="4001396" cy="6248400"/>
          </a:xfrm>
          <a:prstGeom prst="rect">
            <a:avLst/>
          </a:prstGeom>
        </p:spPr>
      </p:pic>
      <p:pic>
        <p:nvPicPr>
          <p:cNvPr id="18" name="Picture 17">
            <a:extLst>
              <a:ext uri="{FF2B5EF4-FFF2-40B4-BE49-F238E27FC236}">
                <a16:creationId xmlns:a16="http://schemas.microsoft.com/office/drawing/2014/main" id="{F4978846-56D4-4734-B231-84402682EE46}"/>
              </a:ext>
            </a:extLst>
          </p:cNvPr>
          <p:cNvPicPr>
            <a:picLocks noChangeAspect="1"/>
          </p:cNvPicPr>
          <p:nvPr/>
        </p:nvPicPr>
        <p:blipFill>
          <a:blip r:embed="rId3"/>
          <a:stretch>
            <a:fillRect/>
          </a:stretch>
        </p:blipFill>
        <p:spPr>
          <a:xfrm>
            <a:off x="293254" y="4560953"/>
            <a:ext cx="7237789" cy="1720640"/>
          </a:xfrm>
          <a:prstGeom prst="rect">
            <a:avLst/>
          </a:prstGeom>
        </p:spPr>
      </p:pic>
    </p:spTree>
    <p:extLst>
      <p:ext uri="{BB962C8B-B14F-4D97-AF65-F5344CB8AC3E}">
        <p14:creationId xmlns:p14="http://schemas.microsoft.com/office/powerpoint/2010/main" val="2990798957"/>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xit" presetSubtype="0" fill="hold" nodeType="withEffect">
                                  <p:stCondLst>
                                    <p:cond delay="0"/>
                                  </p:stCondLst>
                                  <p:childTnLst>
                                    <p:animEffect transition="out" filter="dissolve">
                                      <p:cBhvr>
                                        <p:cTn id="6" dur="500"/>
                                        <p:tgtEl>
                                          <p:spTgt spid="14"/>
                                        </p:tgtEl>
                                      </p:cBhvr>
                                    </p:animEffect>
                                    <p:set>
                                      <p:cBhvr>
                                        <p:cTn id="7" dur="1" fill="hold">
                                          <p:stCondLst>
                                            <p:cond delay="499"/>
                                          </p:stCondLst>
                                        </p:cTn>
                                        <p:tgtEl>
                                          <p:spTgt spid="14"/>
                                        </p:tgtEl>
                                        <p:attrNameLst>
                                          <p:attrName>style.visibility</p:attrName>
                                        </p:attrNameLst>
                                      </p:cBhvr>
                                      <p:to>
                                        <p:strVal val="hidden"/>
                                      </p:to>
                                    </p:set>
                                  </p:childTnLst>
                                </p:cTn>
                              </p:par>
                              <p:par>
                                <p:cTn id="8" presetID="9" presetClass="exit" presetSubtype="0" fill="hold" nodeType="withEffect">
                                  <p:stCondLst>
                                    <p:cond delay="0"/>
                                  </p:stCondLst>
                                  <p:childTnLst>
                                    <p:animEffect transition="out" filter="dissolve">
                                      <p:cBhvr>
                                        <p:cTn id="9" dur="500"/>
                                        <p:tgtEl>
                                          <p:spTgt spid="18"/>
                                        </p:tgtEl>
                                      </p:cBhvr>
                                    </p:animEffect>
                                    <p:set>
                                      <p:cBhvr>
                                        <p:cTn id="10" dur="1" fill="hold">
                                          <p:stCondLst>
                                            <p:cond delay="499"/>
                                          </p:stCondLst>
                                        </p:cTn>
                                        <p:tgtEl>
                                          <p:spTgt spid="1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56E4EF-8999-48F4-BE31-03E8AF85AD70}"/>
              </a:ext>
            </a:extLst>
          </p:cNvPr>
          <p:cNvSpPr>
            <a:spLocks noGrp="1"/>
          </p:cNvSpPr>
          <p:nvPr>
            <p:ph type="title"/>
          </p:nvPr>
        </p:nvSpPr>
        <p:spPr>
          <a:xfrm>
            <a:off x="293254" y="208108"/>
            <a:ext cx="5129646" cy="1849292"/>
          </a:xfrm>
        </p:spPr>
        <p:txBody>
          <a:bodyPr/>
          <a:lstStyle/>
          <a:p>
            <a:r>
              <a:rPr lang="en-US" dirty="0">
                <a:solidFill>
                  <a:srgbClr val="611C97"/>
                </a:solidFill>
              </a:rPr>
              <a:t>Elements in an Azure Cosmos DB Account</a:t>
            </a:r>
          </a:p>
        </p:txBody>
      </p:sp>
      <p:sp>
        <p:nvSpPr>
          <p:cNvPr id="4" name="Text Placeholder 3">
            <a:extLst>
              <a:ext uri="{FF2B5EF4-FFF2-40B4-BE49-F238E27FC236}">
                <a16:creationId xmlns:a16="http://schemas.microsoft.com/office/drawing/2014/main" id="{C8B8A442-7F5F-4D2F-A8B7-44AE08684D56}"/>
              </a:ext>
            </a:extLst>
          </p:cNvPr>
          <p:cNvSpPr>
            <a:spLocks noGrp="1"/>
          </p:cNvSpPr>
          <p:nvPr>
            <p:ph type="body" sz="half" idx="2"/>
          </p:nvPr>
        </p:nvSpPr>
        <p:spPr>
          <a:xfrm>
            <a:off x="293254" y="2057400"/>
            <a:ext cx="5218546" cy="3811588"/>
          </a:xfrm>
        </p:spPr>
        <p:txBody>
          <a:bodyPr>
            <a:normAutofit/>
          </a:bodyPr>
          <a:lstStyle/>
          <a:p>
            <a:pPr marL="285750" indent="-285750">
              <a:buFont typeface="Arial" panose="020B0604020202020204" pitchFamily="34" charset="0"/>
              <a:buChar char="•"/>
            </a:pPr>
            <a:r>
              <a:rPr lang="en-US" sz="2400" dirty="0"/>
              <a:t>Provision Azure Cosmos DB Account</a:t>
            </a:r>
          </a:p>
          <a:p>
            <a:pPr marL="285750" indent="-285750">
              <a:buFont typeface="Arial" panose="020B0604020202020204" pitchFamily="34" charset="0"/>
              <a:buChar char="•"/>
            </a:pPr>
            <a:r>
              <a:rPr lang="en-US" sz="2400" dirty="0"/>
              <a:t>Create database in that account</a:t>
            </a:r>
          </a:p>
          <a:p>
            <a:pPr marL="285750" indent="-285750">
              <a:buFont typeface="Arial" panose="020B0604020202020204" pitchFamily="34" charset="0"/>
              <a:buChar char="•"/>
            </a:pPr>
            <a:r>
              <a:rPr lang="en-US" sz="2400" dirty="0"/>
              <a:t>Add containers on those databases</a:t>
            </a:r>
          </a:p>
          <a:p>
            <a:pPr marL="285750" indent="-285750">
              <a:buFont typeface="Arial" panose="020B0604020202020204" pitchFamily="34" charset="0"/>
              <a:buChar char="•"/>
            </a:pPr>
            <a:r>
              <a:rPr lang="en-US" sz="2400" dirty="0"/>
              <a:t>Container can be realized based upon the data API</a:t>
            </a:r>
          </a:p>
          <a:p>
            <a:pPr marL="285750" indent="-285750">
              <a:buFont typeface="Arial" panose="020B0604020202020204" pitchFamily="34" charset="0"/>
              <a:buChar char="•"/>
            </a:pPr>
            <a:r>
              <a:rPr lang="en-US" sz="2400" dirty="0"/>
              <a:t>Items are realized based upon the data API</a:t>
            </a:r>
          </a:p>
        </p:txBody>
      </p:sp>
      <p:pic>
        <p:nvPicPr>
          <p:cNvPr id="9" name="Picture 8">
            <a:extLst>
              <a:ext uri="{FF2B5EF4-FFF2-40B4-BE49-F238E27FC236}">
                <a16:creationId xmlns:a16="http://schemas.microsoft.com/office/drawing/2014/main" id="{5714A3D0-B2CB-4139-A003-0BD168DB3B8C}"/>
              </a:ext>
            </a:extLst>
          </p:cNvPr>
          <p:cNvPicPr>
            <a:picLocks noChangeAspect="1"/>
          </p:cNvPicPr>
          <p:nvPr/>
        </p:nvPicPr>
        <p:blipFill>
          <a:blip r:embed="rId2"/>
          <a:stretch>
            <a:fillRect/>
          </a:stretch>
        </p:blipFill>
        <p:spPr>
          <a:xfrm>
            <a:off x="6769102" y="208108"/>
            <a:ext cx="5295900" cy="5038725"/>
          </a:xfrm>
          <a:prstGeom prst="rect">
            <a:avLst/>
          </a:prstGeom>
        </p:spPr>
      </p:pic>
      <p:pic>
        <p:nvPicPr>
          <p:cNvPr id="11" name="Picture 10">
            <a:extLst>
              <a:ext uri="{FF2B5EF4-FFF2-40B4-BE49-F238E27FC236}">
                <a16:creationId xmlns:a16="http://schemas.microsoft.com/office/drawing/2014/main" id="{C45B4102-BDB9-486D-933A-C42D9365B6AB}"/>
              </a:ext>
            </a:extLst>
          </p:cNvPr>
          <p:cNvPicPr>
            <a:picLocks noChangeAspect="1"/>
          </p:cNvPicPr>
          <p:nvPr/>
        </p:nvPicPr>
        <p:blipFill>
          <a:blip r:embed="rId3"/>
          <a:stretch>
            <a:fillRect/>
          </a:stretch>
        </p:blipFill>
        <p:spPr>
          <a:xfrm>
            <a:off x="876300" y="4745037"/>
            <a:ext cx="7810500" cy="1533525"/>
          </a:xfrm>
          <a:prstGeom prst="rect">
            <a:avLst/>
          </a:prstGeom>
        </p:spPr>
      </p:pic>
    </p:spTree>
    <p:extLst>
      <p:ext uri="{BB962C8B-B14F-4D97-AF65-F5344CB8AC3E}">
        <p14:creationId xmlns:p14="http://schemas.microsoft.com/office/powerpoint/2010/main" val="4076562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4" end="4"/>
                                            </p:txEl>
                                          </p:spTgt>
                                        </p:tgtEl>
                                        <p:attrNameLst>
                                          <p:attrName>style.visibility</p:attrName>
                                        </p:attrNameLst>
                                      </p:cBhvr>
                                      <p:to>
                                        <p:strVal val="visible"/>
                                      </p:to>
                                    </p:set>
                                    <p:animEffect transition="in" filter="fade">
                                      <p:cBhvr>
                                        <p:cTn id="12" dur="500"/>
                                        <p:tgtEl>
                                          <p:spTgt spid="4">
                                            <p:txEl>
                                              <p:pRg st="4" end="4"/>
                                            </p:txEl>
                                          </p:spTgt>
                                        </p:tgtEl>
                                      </p:cBhvr>
                                    </p:animEffect>
                                  </p:childTnLst>
                                </p:cTn>
                              </p:par>
                              <p:par>
                                <p:cTn id="13" presetID="9"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dissolve">
                                      <p:cBhvr>
                                        <p:cTn id="1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56E4EF-8999-48F4-BE31-03E8AF85AD70}"/>
              </a:ext>
            </a:extLst>
          </p:cNvPr>
          <p:cNvSpPr>
            <a:spLocks noGrp="1"/>
          </p:cNvSpPr>
          <p:nvPr>
            <p:ph type="title"/>
          </p:nvPr>
        </p:nvSpPr>
        <p:spPr>
          <a:xfrm>
            <a:off x="293254" y="208108"/>
            <a:ext cx="5129646" cy="1849292"/>
          </a:xfrm>
        </p:spPr>
        <p:txBody>
          <a:bodyPr/>
          <a:lstStyle/>
          <a:p>
            <a:r>
              <a:rPr lang="en-US" dirty="0">
                <a:solidFill>
                  <a:srgbClr val="611C97"/>
                </a:solidFill>
              </a:rPr>
              <a:t>Elements in an Azure Cosmos DB Account</a:t>
            </a:r>
          </a:p>
        </p:txBody>
      </p:sp>
      <p:sp>
        <p:nvSpPr>
          <p:cNvPr id="4" name="Text Placeholder 3">
            <a:extLst>
              <a:ext uri="{FF2B5EF4-FFF2-40B4-BE49-F238E27FC236}">
                <a16:creationId xmlns:a16="http://schemas.microsoft.com/office/drawing/2014/main" id="{C8B8A442-7F5F-4D2F-A8B7-44AE08684D56}"/>
              </a:ext>
            </a:extLst>
          </p:cNvPr>
          <p:cNvSpPr>
            <a:spLocks noGrp="1"/>
          </p:cNvSpPr>
          <p:nvPr>
            <p:ph type="body" sz="half" idx="2"/>
          </p:nvPr>
        </p:nvSpPr>
        <p:spPr>
          <a:xfrm>
            <a:off x="293254" y="2057400"/>
            <a:ext cx="5218546" cy="3811588"/>
          </a:xfrm>
        </p:spPr>
        <p:txBody>
          <a:bodyPr>
            <a:normAutofit/>
          </a:bodyPr>
          <a:lstStyle/>
          <a:p>
            <a:pPr marL="285750" indent="-285750">
              <a:buFont typeface="Arial" panose="020B0604020202020204" pitchFamily="34" charset="0"/>
              <a:buChar char="•"/>
            </a:pPr>
            <a:r>
              <a:rPr lang="en-US" sz="2400" dirty="0"/>
              <a:t>Provision Azure Cosmos DB Account</a:t>
            </a:r>
          </a:p>
          <a:p>
            <a:pPr marL="285750" indent="-285750">
              <a:buFont typeface="Arial" panose="020B0604020202020204" pitchFamily="34" charset="0"/>
              <a:buChar char="•"/>
            </a:pPr>
            <a:r>
              <a:rPr lang="en-US" sz="2400" dirty="0"/>
              <a:t>Create database in that account</a:t>
            </a:r>
          </a:p>
          <a:p>
            <a:pPr marL="285750" indent="-285750">
              <a:buFont typeface="Arial" panose="020B0604020202020204" pitchFamily="34" charset="0"/>
              <a:buChar char="•"/>
            </a:pPr>
            <a:r>
              <a:rPr lang="en-US" sz="2400" dirty="0"/>
              <a:t>Add containers on those databases</a:t>
            </a:r>
          </a:p>
          <a:p>
            <a:pPr marL="285750" indent="-285750">
              <a:buFont typeface="Arial" panose="020B0604020202020204" pitchFamily="34" charset="0"/>
              <a:buChar char="•"/>
            </a:pPr>
            <a:r>
              <a:rPr lang="en-US" sz="2400" dirty="0"/>
              <a:t>Container can be realized based upon the data API</a:t>
            </a:r>
          </a:p>
          <a:p>
            <a:pPr marL="285750" indent="-285750">
              <a:buFont typeface="Arial" panose="020B0604020202020204" pitchFamily="34" charset="0"/>
              <a:buChar char="•"/>
            </a:pPr>
            <a:r>
              <a:rPr lang="en-US" sz="2400" dirty="0"/>
              <a:t>Items are realized based upon the data API</a:t>
            </a:r>
          </a:p>
        </p:txBody>
      </p:sp>
      <p:pic>
        <p:nvPicPr>
          <p:cNvPr id="9" name="Picture 8">
            <a:extLst>
              <a:ext uri="{FF2B5EF4-FFF2-40B4-BE49-F238E27FC236}">
                <a16:creationId xmlns:a16="http://schemas.microsoft.com/office/drawing/2014/main" id="{5714A3D0-B2CB-4139-A003-0BD168DB3B8C}"/>
              </a:ext>
            </a:extLst>
          </p:cNvPr>
          <p:cNvPicPr>
            <a:picLocks noChangeAspect="1"/>
          </p:cNvPicPr>
          <p:nvPr/>
        </p:nvPicPr>
        <p:blipFill>
          <a:blip r:embed="rId2"/>
          <a:stretch>
            <a:fillRect/>
          </a:stretch>
        </p:blipFill>
        <p:spPr>
          <a:xfrm>
            <a:off x="6769102" y="208108"/>
            <a:ext cx="5295900" cy="5038725"/>
          </a:xfrm>
          <a:prstGeom prst="rect">
            <a:avLst/>
          </a:prstGeom>
        </p:spPr>
      </p:pic>
      <p:pic>
        <p:nvPicPr>
          <p:cNvPr id="11" name="Picture 10">
            <a:extLst>
              <a:ext uri="{FF2B5EF4-FFF2-40B4-BE49-F238E27FC236}">
                <a16:creationId xmlns:a16="http://schemas.microsoft.com/office/drawing/2014/main" id="{C45B4102-BDB9-486D-933A-C42D9365B6AB}"/>
              </a:ext>
            </a:extLst>
          </p:cNvPr>
          <p:cNvPicPr>
            <a:picLocks noChangeAspect="1"/>
          </p:cNvPicPr>
          <p:nvPr/>
        </p:nvPicPr>
        <p:blipFill>
          <a:blip r:embed="rId3"/>
          <a:stretch>
            <a:fillRect/>
          </a:stretch>
        </p:blipFill>
        <p:spPr>
          <a:xfrm>
            <a:off x="876300" y="4745037"/>
            <a:ext cx="7810500" cy="1533525"/>
          </a:xfrm>
          <a:prstGeom prst="rect">
            <a:avLst/>
          </a:prstGeom>
        </p:spPr>
      </p:pic>
    </p:spTree>
    <p:extLst>
      <p:ext uri="{BB962C8B-B14F-4D97-AF65-F5344CB8AC3E}">
        <p14:creationId xmlns:p14="http://schemas.microsoft.com/office/powerpoint/2010/main" val="1337749339"/>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nodeType="clickEffect">
                                  <p:stCondLst>
                                    <p:cond delay="0"/>
                                  </p:stCondLst>
                                  <p:childTnLst>
                                    <p:animEffect transition="out" filter="dissolve">
                                      <p:cBhvr>
                                        <p:cTn id="6" dur="500"/>
                                        <p:tgtEl>
                                          <p:spTgt spid="11"/>
                                        </p:tgtEl>
                                      </p:cBhvr>
                                    </p:animEffect>
                                    <p:set>
                                      <p:cBhvr>
                                        <p:cTn id="7" dur="1" fill="hold">
                                          <p:stCondLst>
                                            <p:cond delay="49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56E4EF-8999-48F4-BE31-03E8AF85AD70}"/>
              </a:ext>
            </a:extLst>
          </p:cNvPr>
          <p:cNvSpPr>
            <a:spLocks noGrp="1"/>
          </p:cNvSpPr>
          <p:nvPr>
            <p:ph type="title"/>
          </p:nvPr>
        </p:nvSpPr>
        <p:spPr>
          <a:xfrm>
            <a:off x="293254" y="208108"/>
            <a:ext cx="5129646" cy="1849292"/>
          </a:xfrm>
        </p:spPr>
        <p:txBody>
          <a:bodyPr/>
          <a:lstStyle/>
          <a:p>
            <a:r>
              <a:rPr lang="en-US" dirty="0">
                <a:solidFill>
                  <a:srgbClr val="611C97"/>
                </a:solidFill>
              </a:rPr>
              <a:t>Elements in an Azure Cosmos DB Account</a:t>
            </a:r>
          </a:p>
        </p:txBody>
      </p:sp>
      <p:sp>
        <p:nvSpPr>
          <p:cNvPr id="4" name="Text Placeholder 3">
            <a:extLst>
              <a:ext uri="{FF2B5EF4-FFF2-40B4-BE49-F238E27FC236}">
                <a16:creationId xmlns:a16="http://schemas.microsoft.com/office/drawing/2014/main" id="{C8B8A442-7F5F-4D2F-A8B7-44AE08684D56}"/>
              </a:ext>
            </a:extLst>
          </p:cNvPr>
          <p:cNvSpPr>
            <a:spLocks noGrp="1"/>
          </p:cNvSpPr>
          <p:nvPr>
            <p:ph type="body" sz="half" idx="2"/>
          </p:nvPr>
        </p:nvSpPr>
        <p:spPr>
          <a:xfrm>
            <a:off x="293254" y="2057400"/>
            <a:ext cx="5218546" cy="3811588"/>
          </a:xfrm>
        </p:spPr>
        <p:txBody>
          <a:bodyPr>
            <a:normAutofit/>
          </a:bodyPr>
          <a:lstStyle/>
          <a:p>
            <a:pPr marL="285750" indent="-285750">
              <a:buFont typeface="Arial" panose="020B0604020202020204" pitchFamily="34" charset="0"/>
              <a:buChar char="•"/>
            </a:pPr>
            <a:r>
              <a:rPr lang="en-US" sz="2400" dirty="0"/>
              <a:t>Provision Azure Cosmos DB Account</a:t>
            </a:r>
          </a:p>
          <a:p>
            <a:pPr marL="285750" indent="-285750">
              <a:buFont typeface="Arial" panose="020B0604020202020204" pitchFamily="34" charset="0"/>
              <a:buChar char="•"/>
            </a:pPr>
            <a:r>
              <a:rPr lang="en-US" sz="2400" dirty="0"/>
              <a:t>Create database in that account</a:t>
            </a:r>
          </a:p>
          <a:p>
            <a:pPr marL="285750" indent="-285750">
              <a:buFont typeface="Arial" panose="020B0604020202020204" pitchFamily="34" charset="0"/>
              <a:buChar char="•"/>
            </a:pPr>
            <a:r>
              <a:rPr lang="en-US" sz="2400" dirty="0"/>
              <a:t>Add containers on those databases</a:t>
            </a:r>
          </a:p>
          <a:p>
            <a:pPr marL="285750" indent="-285750">
              <a:buFont typeface="Arial" panose="020B0604020202020204" pitchFamily="34" charset="0"/>
              <a:buChar char="•"/>
            </a:pPr>
            <a:r>
              <a:rPr lang="en-US" sz="2400" dirty="0"/>
              <a:t>Container can be realized based upon the data API</a:t>
            </a:r>
          </a:p>
          <a:p>
            <a:pPr marL="285750" indent="-285750">
              <a:buFont typeface="Arial" panose="020B0604020202020204" pitchFamily="34" charset="0"/>
              <a:buChar char="•"/>
            </a:pPr>
            <a:r>
              <a:rPr lang="en-US" sz="2400" dirty="0"/>
              <a:t>Items are realized based upon the data API</a:t>
            </a:r>
          </a:p>
        </p:txBody>
      </p:sp>
      <p:pic>
        <p:nvPicPr>
          <p:cNvPr id="9" name="Picture 8">
            <a:extLst>
              <a:ext uri="{FF2B5EF4-FFF2-40B4-BE49-F238E27FC236}">
                <a16:creationId xmlns:a16="http://schemas.microsoft.com/office/drawing/2014/main" id="{5714A3D0-B2CB-4139-A003-0BD168DB3B8C}"/>
              </a:ext>
            </a:extLst>
          </p:cNvPr>
          <p:cNvPicPr>
            <a:picLocks noChangeAspect="1"/>
          </p:cNvPicPr>
          <p:nvPr/>
        </p:nvPicPr>
        <p:blipFill>
          <a:blip r:embed="rId2"/>
          <a:stretch>
            <a:fillRect/>
          </a:stretch>
        </p:blipFill>
        <p:spPr>
          <a:xfrm>
            <a:off x="6769102" y="208108"/>
            <a:ext cx="5295900" cy="5038725"/>
          </a:xfrm>
          <a:prstGeom prst="rect">
            <a:avLst/>
          </a:prstGeom>
        </p:spPr>
      </p:pic>
      <p:pic>
        <p:nvPicPr>
          <p:cNvPr id="5" name="Picture 4">
            <a:extLst>
              <a:ext uri="{FF2B5EF4-FFF2-40B4-BE49-F238E27FC236}">
                <a16:creationId xmlns:a16="http://schemas.microsoft.com/office/drawing/2014/main" id="{F25D3428-2BF2-4BF5-A82F-3FF027F96AD1}"/>
              </a:ext>
            </a:extLst>
          </p:cNvPr>
          <p:cNvPicPr>
            <a:picLocks noChangeAspect="1"/>
          </p:cNvPicPr>
          <p:nvPr/>
        </p:nvPicPr>
        <p:blipFill>
          <a:blip r:embed="rId3"/>
          <a:stretch>
            <a:fillRect/>
          </a:stretch>
        </p:blipFill>
        <p:spPr>
          <a:xfrm>
            <a:off x="6858002" y="4430567"/>
            <a:ext cx="4610100" cy="2257425"/>
          </a:xfrm>
          <a:prstGeom prst="rect">
            <a:avLst/>
          </a:prstGeom>
        </p:spPr>
      </p:pic>
    </p:spTree>
    <p:extLst>
      <p:ext uri="{BB962C8B-B14F-4D97-AF65-F5344CB8AC3E}">
        <p14:creationId xmlns:p14="http://schemas.microsoft.com/office/powerpoint/2010/main" val="1406886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99DA85-0B8C-44DE-A5FE-769DD0FE7F93}"/>
              </a:ext>
            </a:extLst>
          </p:cNvPr>
          <p:cNvSpPr>
            <a:spLocks noGrp="1"/>
          </p:cNvSpPr>
          <p:nvPr>
            <p:ph type="title"/>
          </p:nvPr>
        </p:nvSpPr>
        <p:spPr/>
        <p:txBody>
          <a:bodyPr>
            <a:normAutofit fontScale="90000"/>
          </a:bodyPr>
          <a:lstStyle/>
          <a:p>
            <a:r>
              <a:rPr lang="en-US" dirty="0">
                <a:solidFill>
                  <a:srgbClr val="611C97"/>
                </a:solidFill>
              </a:rPr>
              <a:t>Azure Cosmos DB Architecture</a:t>
            </a:r>
          </a:p>
        </p:txBody>
      </p:sp>
      <p:sp>
        <p:nvSpPr>
          <p:cNvPr id="3" name="Oval 2">
            <a:extLst>
              <a:ext uri="{FF2B5EF4-FFF2-40B4-BE49-F238E27FC236}">
                <a16:creationId xmlns:a16="http://schemas.microsoft.com/office/drawing/2014/main" id="{B55ADF74-77B2-4926-A926-3478A3DFE424}"/>
              </a:ext>
            </a:extLst>
          </p:cNvPr>
          <p:cNvSpPr/>
          <p:nvPr/>
        </p:nvSpPr>
        <p:spPr>
          <a:xfrm>
            <a:off x="4395787" y="2633662"/>
            <a:ext cx="3400425" cy="1590675"/>
          </a:xfrm>
          <a:prstGeom prst="ellipse">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t>Record</a:t>
            </a:r>
            <a:endParaRPr lang="en-US" dirty="0"/>
          </a:p>
        </p:txBody>
      </p:sp>
      <p:sp>
        <p:nvSpPr>
          <p:cNvPr id="6" name="Oval 5">
            <a:extLst>
              <a:ext uri="{FF2B5EF4-FFF2-40B4-BE49-F238E27FC236}">
                <a16:creationId xmlns:a16="http://schemas.microsoft.com/office/drawing/2014/main" id="{58B1217C-3C02-41FD-8231-58277B45C09E}"/>
              </a:ext>
            </a:extLst>
          </p:cNvPr>
          <p:cNvSpPr/>
          <p:nvPr/>
        </p:nvSpPr>
        <p:spPr>
          <a:xfrm>
            <a:off x="293254" y="2633661"/>
            <a:ext cx="3400425" cy="1590675"/>
          </a:xfrm>
          <a:prstGeom prst="ellipse">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t>Atom</a:t>
            </a:r>
            <a:endParaRPr lang="en-US" dirty="0"/>
          </a:p>
        </p:txBody>
      </p:sp>
      <p:sp>
        <p:nvSpPr>
          <p:cNvPr id="7" name="Oval 6">
            <a:extLst>
              <a:ext uri="{FF2B5EF4-FFF2-40B4-BE49-F238E27FC236}">
                <a16:creationId xmlns:a16="http://schemas.microsoft.com/office/drawing/2014/main" id="{A8156BE8-99A2-498B-8273-16217A7BD1B4}"/>
              </a:ext>
            </a:extLst>
          </p:cNvPr>
          <p:cNvSpPr/>
          <p:nvPr/>
        </p:nvSpPr>
        <p:spPr>
          <a:xfrm>
            <a:off x="8498321" y="2633660"/>
            <a:ext cx="3400425" cy="1590675"/>
          </a:xfrm>
          <a:prstGeom prst="ellipse">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t>Sequence</a:t>
            </a:r>
            <a:endParaRPr lang="en-US" dirty="0"/>
          </a:p>
        </p:txBody>
      </p:sp>
    </p:spTree>
    <p:extLst>
      <p:ext uri="{BB962C8B-B14F-4D97-AF65-F5344CB8AC3E}">
        <p14:creationId xmlns:p14="http://schemas.microsoft.com/office/powerpoint/2010/main" val="20982820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169308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E964F5-C7DC-476E-9072-551F990037C3}"/>
              </a:ext>
            </a:extLst>
          </p:cNvPr>
          <p:cNvSpPr>
            <a:spLocks noGrp="1"/>
          </p:cNvSpPr>
          <p:nvPr>
            <p:ph type="title"/>
          </p:nvPr>
        </p:nvSpPr>
        <p:spPr/>
        <p:txBody>
          <a:bodyPr>
            <a:normAutofit fontScale="90000"/>
          </a:bodyPr>
          <a:lstStyle/>
          <a:p>
            <a:r>
              <a:rPr lang="en-US" dirty="0">
                <a:solidFill>
                  <a:srgbClr val="611C97"/>
                </a:solidFill>
              </a:rPr>
              <a:t>Request Units (RUs)</a:t>
            </a:r>
          </a:p>
        </p:txBody>
      </p:sp>
      <p:pic>
        <p:nvPicPr>
          <p:cNvPr id="5" name="Content Placeholder 4">
            <a:extLst>
              <a:ext uri="{FF2B5EF4-FFF2-40B4-BE49-F238E27FC236}">
                <a16:creationId xmlns:a16="http://schemas.microsoft.com/office/drawing/2014/main" id="{F8642F4D-3BE6-4859-9F79-E866927B5D2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439058" y="960438"/>
            <a:ext cx="9283721" cy="5375275"/>
          </a:xfrm>
        </p:spPr>
      </p:pic>
    </p:spTree>
    <p:extLst>
      <p:ext uri="{BB962C8B-B14F-4D97-AF65-F5344CB8AC3E}">
        <p14:creationId xmlns:p14="http://schemas.microsoft.com/office/powerpoint/2010/main" val="20857564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FEE0F2-D02E-4337-8C48-012AD7EE9BBD}"/>
              </a:ext>
            </a:extLst>
          </p:cNvPr>
          <p:cNvSpPr>
            <a:spLocks noGrp="1"/>
          </p:cNvSpPr>
          <p:nvPr>
            <p:ph type="title"/>
          </p:nvPr>
        </p:nvSpPr>
        <p:spPr/>
        <p:txBody>
          <a:bodyPr>
            <a:normAutofit fontScale="90000"/>
          </a:bodyPr>
          <a:lstStyle/>
          <a:p>
            <a:r>
              <a:rPr lang="en-US" dirty="0">
                <a:solidFill>
                  <a:srgbClr val="611C97"/>
                </a:solidFill>
              </a:rPr>
              <a:t>Request Unit Considerations</a:t>
            </a:r>
          </a:p>
        </p:txBody>
      </p:sp>
      <p:sp>
        <p:nvSpPr>
          <p:cNvPr id="5" name="Rectangle 4">
            <a:extLst>
              <a:ext uri="{FF2B5EF4-FFF2-40B4-BE49-F238E27FC236}">
                <a16:creationId xmlns:a16="http://schemas.microsoft.com/office/drawing/2014/main" id="{E3D632E8-735B-4919-919B-13A474C680E5}"/>
              </a:ext>
            </a:extLst>
          </p:cNvPr>
          <p:cNvSpPr/>
          <p:nvPr/>
        </p:nvSpPr>
        <p:spPr>
          <a:xfrm>
            <a:off x="928687" y="1276350"/>
            <a:ext cx="2619375" cy="962025"/>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Montserrat SemiBold" panose="00000700000000000000" pitchFamily="2" charset="0"/>
              </a:rPr>
              <a:t>Item Size</a:t>
            </a:r>
          </a:p>
        </p:txBody>
      </p:sp>
    </p:spTree>
    <p:extLst>
      <p:ext uri="{BB962C8B-B14F-4D97-AF65-F5344CB8AC3E}">
        <p14:creationId xmlns:p14="http://schemas.microsoft.com/office/powerpoint/2010/main" val="813062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036823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FEE0F2-D02E-4337-8C48-012AD7EE9BBD}"/>
              </a:ext>
            </a:extLst>
          </p:cNvPr>
          <p:cNvSpPr>
            <a:spLocks noGrp="1"/>
          </p:cNvSpPr>
          <p:nvPr>
            <p:ph type="title"/>
          </p:nvPr>
        </p:nvSpPr>
        <p:spPr/>
        <p:txBody>
          <a:bodyPr>
            <a:normAutofit fontScale="90000"/>
          </a:bodyPr>
          <a:lstStyle/>
          <a:p>
            <a:r>
              <a:rPr lang="en-US" dirty="0">
                <a:solidFill>
                  <a:srgbClr val="611C97"/>
                </a:solidFill>
              </a:rPr>
              <a:t>Request Unit Considerations</a:t>
            </a:r>
          </a:p>
        </p:txBody>
      </p:sp>
      <p:sp>
        <p:nvSpPr>
          <p:cNvPr id="4" name="Rectangle 3">
            <a:extLst>
              <a:ext uri="{FF2B5EF4-FFF2-40B4-BE49-F238E27FC236}">
                <a16:creationId xmlns:a16="http://schemas.microsoft.com/office/drawing/2014/main" id="{DC059E25-60FA-4233-9AD5-112FCAF7D530}"/>
              </a:ext>
            </a:extLst>
          </p:cNvPr>
          <p:cNvSpPr/>
          <p:nvPr/>
        </p:nvSpPr>
        <p:spPr>
          <a:xfrm>
            <a:off x="4786312" y="1276350"/>
            <a:ext cx="2619375" cy="962025"/>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Montserrat SemiBold" panose="00000700000000000000" pitchFamily="2" charset="0"/>
              </a:rPr>
              <a:t>Item Indexing</a:t>
            </a:r>
          </a:p>
        </p:txBody>
      </p:sp>
      <p:sp>
        <p:nvSpPr>
          <p:cNvPr id="5" name="Rectangle 4">
            <a:extLst>
              <a:ext uri="{FF2B5EF4-FFF2-40B4-BE49-F238E27FC236}">
                <a16:creationId xmlns:a16="http://schemas.microsoft.com/office/drawing/2014/main" id="{E3D632E8-735B-4919-919B-13A474C680E5}"/>
              </a:ext>
            </a:extLst>
          </p:cNvPr>
          <p:cNvSpPr/>
          <p:nvPr/>
        </p:nvSpPr>
        <p:spPr>
          <a:xfrm>
            <a:off x="928687" y="1276350"/>
            <a:ext cx="2619375" cy="962025"/>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Montserrat SemiBold" panose="00000700000000000000" pitchFamily="2" charset="0"/>
              </a:rPr>
              <a:t>Item Size</a:t>
            </a:r>
          </a:p>
        </p:txBody>
      </p:sp>
    </p:spTree>
    <p:extLst>
      <p:ext uri="{BB962C8B-B14F-4D97-AF65-F5344CB8AC3E}">
        <p14:creationId xmlns:p14="http://schemas.microsoft.com/office/powerpoint/2010/main" val="1084682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FEE0F2-D02E-4337-8C48-012AD7EE9BBD}"/>
              </a:ext>
            </a:extLst>
          </p:cNvPr>
          <p:cNvSpPr>
            <a:spLocks noGrp="1"/>
          </p:cNvSpPr>
          <p:nvPr>
            <p:ph type="title"/>
          </p:nvPr>
        </p:nvSpPr>
        <p:spPr/>
        <p:txBody>
          <a:bodyPr>
            <a:normAutofit fontScale="90000"/>
          </a:bodyPr>
          <a:lstStyle/>
          <a:p>
            <a:r>
              <a:rPr lang="en-US" dirty="0">
                <a:solidFill>
                  <a:srgbClr val="611C97"/>
                </a:solidFill>
              </a:rPr>
              <a:t>Request Unit Considerations</a:t>
            </a:r>
          </a:p>
        </p:txBody>
      </p:sp>
      <p:sp>
        <p:nvSpPr>
          <p:cNvPr id="4" name="Rectangle 3">
            <a:extLst>
              <a:ext uri="{FF2B5EF4-FFF2-40B4-BE49-F238E27FC236}">
                <a16:creationId xmlns:a16="http://schemas.microsoft.com/office/drawing/2014/main" id="{DC059E25-60FA-4233-9AD5-112FCAF7D530}"/>
              </a:ext>
            </a:extLst>
          </p:cNvPr>
          <p:cNvSpPr/>
          <p:nvPr/>
        </p:nvSpPr>
        <p:spPr>
          <a:xfrm>
            <a:off x="4786312" y="1276350"/>
            <a:ext cx="2619375" cy="962025"/>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Montserrat SemiBold" panose="00000700000000000000" pitchFamily="2" charset="0"/>
              </a:rPr>
              <a:t>Item Indexing</a:t>
            </a:r>
          </a:p>
        </p:txBody>
      </p:sp>
      <p:sp>
        <p:nvSpPr>
          <p:cNvPr id="5" name="Rectangle 4">
            <a:extLst>
              <a:ext uri="{FF2B5EF4-FFF2-40B4-BE49-F238E27FC236}">
                <a16:creationId xmlns:a16="http://schemas.microsoft.com/office/drawing/2014/main" id="{E3D632E8-735B-4919-919B-13A474C680E5}"/>
              </a:ext>
            </a:extLst>
          </p:cNvPr>
          <p:cNvSpPr/>
          <p:nvPr/>
        </p:nvSpPr>
        <p:spPr>
          <a:xfrm>
            <a:off x="928687" y="1276350"/>
            <a:ext cx="2619375" cy="962025"/>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Montserrat SemiBold" panose="00000700000000000000" pitchFamily="2" charset="0"/>
              </a:rPr>
              <a:t>Item Size</a:t>
            </a:r>
          </a:p>
        </p:txBody>
      </p:sp>
      <p:sp>
        <p:nvSpPr>
          <p:cNvPr id="6" name="Rectangle 5">
            <a:extLst>
              <a:ext uri="{FF2B5EF4-FFF2-40B4-BE49-F238E27FC236}">
                <a16:creationId xmlns:a16="http://schemas.microsoft.com/office/drawing/2014/main" id="{025EBFD6-255A-437E-8E89-AC8F824A6A07}"/>
              </a:ext>
            </a:extLst>
          </p:cNvPr>
          <p:cNvSpPr/>
          <p:nvPr/>
        </p:nvSpPr>
        <p:spPr>
          <a:xfrm>
            <a:off x="8643938" y="1276349"/>
            <a:ext cx="2619375" cy="962025"/>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Montserrat SemiBold" panose="00000700000000000000" pitchFamily="2" charset="0"/>
              </a:rPr>
              <a:t>Item Property Count</a:t>
            </a:r>
          </a:p>
        </p:txBody>
      </p:sp>
    </p:spTree>
    <p:extLst>
      <p:ext uri="{BB962C8B-B14F-4D97-AF65-F5344CB8AC3E}">
        <p14:creationId xmlns:p14="http://schemas.microsoft.com/office/powerpoint/2010/main" val="673338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FEE0F2-D02E-4337-8C48-012AD7EE9BBD}"/>
              </a:ext>
            </a:extLst>
          </p:cNvPr>
          <p:cNvSpPr>
            <a:spLocks noGrp="1"/>
          </p:cNvSpPr>
          <p:nvPr>
            <p:ph type="title"/>
          </p:nvPr>
        </p:nvSpPr>
        <p:spPr/>
        <p:txBody>
          <a:bodyPr>
            <a:normAutofit fontScale="90000"/>
          </a:bodyPr>
          <a:lstStyle/>
          <a:p>
            <a:r>
              <a:rPr lang="en-US" dirty="0">
                <a:solidFill>
                  <a:srgbClr val="611C97"/>
                </a:solidFill>
              </a:rPr>
              <a:t>Request Unit Considerations</a:t>
            </a:r>
          </a:p>
        </p:txBody>
      </p:sp>
      <p:sp>
        <p:nvSpPr>
          <p:cNvPr id="4" name="Rectangle 3">
            <a:extLst>
              <a:ext uri="{FF2B5EF4-FFF2-40B4-BE49-F238E27FC236}">
                <a16:creationId xmlns:a16="http://schemas.microsoft.com/office/drawing/2014/main" id="{DC059E25-60FA-4233-9AD5-112FCAF7D530}"/>
              </a:ext>
            </a:extLst>
          </p:cNvPr>
          <p:cNvSpPr/>
          <p:nvPr/>
        </p:nvSpPr>
        <p:spPr>
          <a:xfrm>
            <a:off x="4786312" y="1276350"/>
            <a:ext cx="2619375" cy="962025"/>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Montserrat SemiBold" panose="00000700000000000000" pitchFamily="2" charset="0"/>
              </a:rPr>
              <a:t>Item Indexing</a:t>
            </a:r>
          </a:p>
        </p:txBody>
      </p:sp>
      <p:sp>
        <p:nvSpPr>
          <p:cNvPr id="5" name="Rectangle 4">
            <a:extLst>
              <a:ext uri="{FF2B5EF4-FFF2-40B4-BE49-F238E27FC236}">
                <a16:creationId xmlns:a16="http://schemas.microsoft.com/office/drawing/2014/main" id="{E3D632E8-735B-4919-919B-13A474C680E5}"/>
              </a:ext>
            </a:extLst>
          </p:cNvPr>
          <p:cNvSpPr/>
          <p:nvPr/>
        </p:nvSpPr>
        <p:spPr>
          <a:xfrm>
            <a:off x="928687" y="1276350"/>
            <a:ext cx="2619375" cy="962025"/>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Montserrat SemiBold" panose="00000700000000000000" pitchFamily="2" charset="0"/>
              </a:rPr>
              <a:t>Item Size</a:t>
            </a:r>
          </a:p>
        </p:txBody>
      </p:sp>
      <p:sp>
        <p:nvSpPr>
          <p:cNvPr id="6" name="Rectangle 5">
            <a:extLst>
              <a:ext uri="{FF2B5EF4-FFF2-40B4-BE49-F238E27FC236}">
                <a16:creationId xmlns:a16="http://schemas.microsoft.com/office/drawing/2014/main" id="{025EBFD6-255A-437E-8E89-AC8F824A6A07}"/>
              </a:ext>
            </a:extLst>
          </p:cNvPr>
          <p:cNvSpPr/>
          <p:nvPr/>
        </p:nvSpPr>
        <p:spPr>
          <a:xfrm>
            <a:off x="8643938" y="1276349"/>
            <a:ext cx="2619375" cy="962025"/>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Montserrat SemiBold" panose="00000700000000000000" pitchFamily="2" charset="0"/>
              </a:rPr>
              <a:t>Item Property Count</a:t>
            </a:r>
          </a:p>
        </p:txBody>
      </p:sp>
      <p:sp>
        <p:nvSpPr>
          <p:cNvPr id="8" name="Rectangle 7">
            <a:extLst>
              <a:ext uri="{FF2B5EF4-FFF2-40B4-BE49-F238E27FC236}">
                <a16:creationId xmlns:a16="http://schemas.microsoft.com/office/drawing/2014/main" id="{A7A0CE65-43F7-497A-83CB-BDE88D20A3F3}"/>
              </a:ext>
            </a:extLst>
          </p:cNvPr>
          <p:cNvSpPr/>
          <p:nvPr/>
        </p:nvSpPr>
        <p:spPr>
          <a:xfrm>
            <a:off x="928687" y="2947987"/>
            <a:ext cx="2619375" cy="962025"/>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Montserrat SemiBold" panose="00000700000000000000" pitchFamily="2" charset="0"/>
              </a:rPr>
              <a:t>Indexed Properties</a:t>
            </a:r>
          </a:p>
        </p:txBody>
      </p:sp>
    </p:spTree>
    <p:extLst>
      <p:ext uri="{BB962C8B-B14F-4D97-AF65-F5344CB8AC3E}">
        <p14:creationId xmlns:p14="http://schemas.microsoft.com/office/powerpoint/2010/main" val="3484916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FEE0F2-D02E-4337-8C48-012AD7EE9BBD}"/>
              </a:ext>
            </a:extLst>
          </p:cNvPr>
          <p:cNvSpPr>
            <a:spLocks noGrp="1"/>
          </p:cNvSpPr>
          <p:nvPr>
            <p:ph type="title"/>
          </p:nvPr>
        </p:nvSpPr>
        <p:spPr/>
        <p:txBody>
          <a:bodyPr>
            <a:normAutofit fontScale="90000"/>
          </a:bodyPr>
          <a:lstStyle/>
          <a:p>
            <a:r>
              <a:rPr lang="en-US" dirty="0">
                <a:solidFill>
                  <a:srgbClr val="611C97"/>
                </a:solidFill>
              </a:rPr>
              <a:t>Request Unit Considerations</a:t>
            </a:r>
          </a:p>
        </p:txBody>
      </p:sp>
      <p:sp>
        <p:nvSpPr>
          <p:cNvPr id="4" name="Rectangle 3">
            <a:extLst>
              <a:ext uri="{FF2B5EF4-FFF2-40B4-BE49-F238E27FC236}">
                <a16:creationId xmlns:a16="http://schemas.microsoft.com/office/drawing/2014/main" id="{DC059E25-60FA-4233-9AD5-112FCAF7D530}"/>
              </a:ext>
            </a:extLst>
          </p:cNvPr>
          <p:cNvSpPr/>
          <p:nvPr/>
        </p:nvSpPr>
        <p:spPr>
          <a:xfrm>
            <a:off x="4786312" y="1276350"/>
            <a:ext cx="2619375" cy="962025"/>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Montserrat SemiBold" panose="00000700000000000000" pitchFamily="2" charset="0"/>
              </a:rPr>
              <a:t>Item Indexing</a:t>
            </a:r>
          </a:p>
        </p:txBody>
      </p:sp>
      <p:sp>
        <p:nvSpPr>
          <p:cNvPr id="5" name="Rectangle 4">
            <a:extLst>
              <a:ext uri="{FF2B5EF4-FFF2-40B4-BE49-F238E27FC236}">
                <a16:creationId xmlns:a16="http://schemas.microsoft.com/office/drawing/2014/main" id="{E3D632E8-735B-4919-919B-13A474C680E5}"/>
              </a:ext>
            </a:extLst>
          </p:cNvPr>
          <p:cNvSpPr/>
          <p:nvPr/>
        </p:nvSpPr>
        <p:spPr>
          <a:xfrm>
            <a:off x="928687" y="1276350"/>
            <a:ext cx="2619375" cy="962025"/>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Montserrat SemiBold" panose="00000700000000000000" pitchFamily="2" charset="0"/>
              </a:rPr>
              <a:t>Item Size</a:t>
            </a:r>
          </a:p>
        </p:txBody>
      </p:sp>
      <p:sp>
        <p:nvSpPr>
          <p:cNvPr id="6" name="Rectangle 5">
            <a:extLst>
              <a:ext uri="{FF2B5EF4-FFF2-40B4-BE49-F238E27FC236}">
                <a16:creationId xmlns:a16="http://schemas.microsoft.com/office/drawing/2014/main" id="{025EBFD6-255A-437E-8E89-AC8F824A6A07}"/>
              </a:ext>
            </a:extLst>
          </p:cNvPr>
          <p:cNvSpPr/>
          <p:nvPr/>
        </p:nvSpPr>
        <p:spPr>
          <a:xfrm>
            <a:off x="8643938" y="1276349"/>
            <a:ext cx="2619375" cy="962025"/>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Montserrat SemiBold" panose="00000700000000000000" pitchFamily="2" charset="0"/>
              </a:rPr>
              <a:t>Item Property Count</a:t>
            </a:r>
          </a:p>
        </p:txBody>
      </p:sp>
      <p:sp>
        <p:nvSpPr>
          <p:cNvPr id="7" name="Rectangle 6">
            <a:extLst>
              <a:ext uri="{FF2B5EF4-FFF2-40B4-BE49-F238E27FC236}">
                <a16:creationId xmlns:a16="http://schemas.microsoft.com/office/drawing/2014/main" id="{E4350972-C380-4D77-B42F-73080F380DEB}"/>
              </a:ext>
            </a:extLst>
          </p:cNvPr>
          <p:cNvSpPr/>
          <p:nvPr/>
        </p:nvSpPr>
        <p:spPr>
          <a:xfrm>
            <a:off x="4786312" y="2947987"/>
            <a:ext cx="2619375" cy="962025"/>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Montserrat SemiBold" panose="00000700000000000000" pitchFamily="2" charset="0"/>
              </a:rPr>
              <a:t>Data Consistency</a:t>
            </a:r>
          </a:p>
        </p:txBody>
      </p:sp>
      <p:sp>
        <p:nvSpPr>
          <p:cNvPr id="8" name="Rectangle 7">
            <a:extLst>
              <a:ext uri="{FF2B5EF4-FFF2-40B4-BE49-F238E27FC236}">
                <a16:creationId xmlns:a16="http://schemas.microsoft.com/office/drawing/2014/main" id="{A7A0CE65-43F7-497A-83CB-BDE88D20A3F3}"/>
              </a:ext>
            </a:extLst>
          </p:cNvPr>
          <p:cNvSpPr/>
          <p:nvPr/>
        </p:nvSpPr>
        <p:spPr>
          <a:xfrm>
            <a:off x="928687" y="2947987"/>
            <a:ext cx="2619375" cy="962025"/>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Montserrat SemiBold" panose="00000700000000000000" pitchFamily="2" charset="0"/>
              </a:rPr>
              <a:t>Indexed Properties</a:t>
            </a:r>
          </a:p>
        </p:txBody>
      </p:sp>
    </p:spTree>
    <p:extLst>
      <p:ext uri="{BB962C8B-B14F-4D97-AF65-F5344CB8AC3E}">
        <p14:creationId xmlns:p14="http://schemas.microsoft.com/office/powerpoint/2010/main" val="3687592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FEE0F2-D02E-4337-8C48-012AD7EE9BBD}"/>
              </a:ext>
            </a:extLst>
          </p:cNvPr>
          <p:cNvSpPr>
            <a:spLocks noGrp="1"/>
          </p:cNvSpPr>
          <p:nvPr>
            <p:ph type="title"/>
          </p:nvPr>
        </p:nvSpPr>
        <p:spPr/>
        <p:txBody>
          <a:bodyPr>
            <a:normAutofit fontScale="90000"/>
          </a:bodyPr>
          <a:lstStyle/>
          <a:p>
            <a:r>
              <a:rPr lang="en-US" dirty="0">
                <a:solidFill>
                  <a:srgbClr val="611C97"/>
                </a:solidFill>
              </a:rPr>
              <a:t>Request Unit Considerations</a:t>
            </a:r>
          </a:p>
        </p:txBody>
      </p:sp>
      <p:sp>
        <p:nvSpPr>
          <p:cNvPr id="4" name="Rectangle 3">
            <a:extLst>
              <a:ext uri="{FF2B5EF4-FFF2-40B4-BE49-F238E27FC236}">
                <a16:creationId xmlns:a16="http://schemas.microsoft.com/office/drawing/2014/main" id="{DC059E25-60FA-4233-9AD5-112FCAF7D530}"/>
              </a:ext>
            </a:extLst>
          </p:cNvPr>
          <p:cNvSpPr/>
          <p:nvPr/>
        </p:nvSpPr>
        <p:spPr>
          <a:xfrm>
            <a:off x="4786312" y="1276350"/>
            <a:ext cx="2619375" cy="962025"/>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Montserrat SemiBold" panose="00000700000000000000" pitchFamily="2" charset="0"/>
              </a:rPr>
              <a:t>Item Indexing</a:t>
            </a:r>
          </a:p>
        </p:txBody>
      </p:sp>
      <p:sp>
        <p:nvSpPr>
          <p:cNvPr id="5" name="Rectangle 4">
            <a:extLst>
              <a:ext uri="{FF2B5EF4-FFF2-40B4-BE49-F238E27FC236}">
                <a16:creationId xmlns:a16="http://schemas.microsoft.com/office/drawing/2014/main" id="{E3D632E8-735B-4919-919B-13A474C680E5}"/>
              </a:ext>
            </a:extLst>
          </p:cNvPr>
          <p:cNvSpPr/>
          <p:nvPr/>
        </p:nvSpPr>
        <p:spPr>
          <a:xfrm>
            <a:off x="928687" y="1276350"/>
            <a:ext cx="2619375" cy="962025"/>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Montserrat SemiBold" panose="00000700000000000000" pitchFamily="2" charset="0"/>
              </a:rPr>
              <a:t>Item Size</a:t>
            </a:r>
          </a:p>
        </p:txBody>
      </p:sp>
      <p:sp>
        <p:nvSpPr>
          <p:cNvPr id="6" name="Rectangle 5">
            <a:extLst>
              <a:ext uri="{FF2B5EF4-FFF2-40B4-BE49-F238E27FC236}">
                <a16:creationId xmlns:a16="http://schemas.microsoft.com/office/drawing/2014/main" id="{025EBFD6-255A-437E-8E89-AC8F824A6A07}"/>
              </a:ext>
            </a:extLst>
          </p:cNvPr>
          <p:cNvSpPr/>
          <p:nvPr/>
        </p:nvSpPr>
        <p:spPr>
          <a:xfrm>
            <a:off x="8643938" y="1276349"/>
            <a:ext cx="2619375" cy="962025"/>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Montserrat SemiBold" panose="00000700000000000000" pitchFamily="2" charset="0"/>
              </a:rPr>
              <a:t>Item Property Count</a:t>
            </a:r>
          </a:p>
        </p:txBody>
      </p:sp>
      <p:sp>
        <p:nvSpPr>
          <p:cNvPr id="7" name="Rectangle 6">
            <a:extLst>
              <a:ext uri="{FF2B5EF4-FFF2-40B4-BE49-F238E27FC236}">
                <a16:creationId xmlns:a16="http://schemas.microsoft.com/office/drawing/2014/main" id="{E4350972-C380-4D77-B42F-73080F380DEB}"/>
              </a:ext>
            </a:extLst>
          </p:cNvPr>
          <p:cNvSpPr/>
          <p:nvPr/>
        </p:nvSpPr>
        <p:spPr>
          <a:xfrm>
            <a:off x="4786312" y="2947987"/>
            <a:ext cx="2619375" cy="962025"/>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Montserrat SemiBold" panose="00000700000000000000" pitchFamily="2" charset="0"/>
              </a:rPr>
              <a:t>Data Consistency</a:t>
            </a:r>
          </a:p>
        </p:txBody>
      </p:sp>
      <p:sp>
        <p:nvSpPr>
          <p:cNvPr id="8" name="Rectangle 7">
            <a:extLst>
              <a:ext uri="{FF2B5EF4-FFF2-40B4-BE49-F238E27FC236}">
                <a16:creationId xmlns:a16="http://schemas.microsoft.com/office/drawing/2014/main" id="{A7A0CE65-43F7-497A-83CB-BDE88D20A3F3}"/>
              </a:ext>
            </a:extLst>
          </p:cNvPr>
          <p:cNvSpPr/>
          <p:nvPr/>
        </p:nvSpPr>
        <p:spPr>
          <a:xfrm>
            <a:off x="928687" y="2947987"/>
            <a:ext cx="2619375" cy="962025"/>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Montserrat SemiBold" panose="00000700000000000000" pitchFamily="2" charset="0"/>
              </a:rPr>
              <a:t>Indexed Properties</a:t>
            </a:r>
          </a:p>
        </p:txBody>
      </p:sp>
      <p:sp>
        <p:nvSpPr>
          <p:cNvPr id="10" name="Rectangle 9">
            <a:extLst>
              <a:ext uri="{FF2B5EF4-FFF2-40B4-BE49-F238E27FC236}">
                <a16:creationId xmlns:a16="http://schemas.microsoft.com/office/drawing/2014/main" id="{3DABA568-E7D0-4820-A456-C7120AF3E4A0}"/>
              </a:ext>
            </a:extLst>
          </p:cNvPr>
          <p:cNvSpPr/>
          <p:nvPr/>
        </p:nvSpPr>
        <p:spPr>
          <a:xfrm>
            <a:off x="8643937" y="2947987"/>
            <a:ext cx="2619375" cy="962025"/>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Montserrat SemiBold" panose="00000700000000000000" pitchFamily="2" charset="0"/>
              </a:rPr>
              <a:t>Type of Reads</a:t>
            </a:r>
          </a:p>
        </p:txBody>
      </p:sp>
    </p:spTree>
    <p:extLst>
      <p:ext uri="{BB962C8B-B14F-4D97-AF65-F5344CB8AC3E}">
        <p14:creationId xmlns:p14="http://schemas.microsoft.com/office/powerpoint/2010/main" val="3362686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FEE0F2-D02E-4337-8C48-012AD7EE9BBD}"/>
              </a:ext>
            </a:extLst>
          </p:cNvPr>
          <p:cNvSpPr>
            <a:spLocks noGrp="1"/>
          </p:cNvSpPr>
          <p:nvPr>
            <p:ph type="title"/>
          </p:nvPr>
        </p:nvSpPr>
        <p:spPr/>
        <p:txBody>
          <a:bodyPr>
            <a:normAutofit fontScale="90000"/>
          </a:bodyPr>
          <a:lstStyle/>
          <a:p>
            <a:r>
              <a:rPr lang="en-US" dirty="0">
                <a:solidFill>
                  <a:srgbClr val="611C97"/>
                </a:solidFill>
              </a:rPr>
              <a:t>Request Unit Considerations</a:t>
            </a:r>
          </a:p>
        </p:txBody>
      </p:sp>
      <p:sp>
        <p:nvSpPr>
          <p:cNvPr id="4" name="Rectangle 3">
            <a:extLst>
              <a:ext uri="{FF2B5EF4-FFF2-40B4-BE49-F238E27FC236}">
                <a16:creationId xmlns:a16="http://schemas.microsoft.com/office/drawing/2014/main" id="{DC059E25-60FA-4233-9AD5-112FCAF7D530}"/>
              </a:ext>
            </a:extLst>
          </p:cNvPr>
          <p:cNvSpPr/>
          <p:nvPr/>
        </p:nvSpPr>
        <p:spPr>
          <a:xfrm>
            <a:off x="4786312" y="1276350"/>
            <a:ext cx="2619375" cy="962025"/>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Montserrat SemiBold" panose="00000700000000000000" pitchFamily="2" charset="0"/>
              </a:rPr>
              <a:t>Item Indexing</a:t>
            </a:r>
          </a:p>
        </p:txBody>
      </p:sp>
      <p:sp>
        <p:nvSpPr>
          <p:cNvPr id="5" name="Rectangle 4">
            <a:extLst>
              <a:ext uri="{FF2B5EF4-FFF2-40B4-BE49-F238E27FC236}">
                <a16:creationId xmlns:a16="http://schemas.microsoft.com/office/drawing/2014/main" id="{E3D632E8-735B-4919-919B-13A474C680E5}"/>
              </a:ext>
            </a:extLst>
          </p:cNvPr>
          <p:cNvSpPr/>
          <p:nvPr/>
        </p:nvSpPr>
        <p:spPr>
          <a:xfrm>
            <a:off x="928687" y="1276350"/>
            <a:ext cx="2619375" cy="962025"/>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Montserrat SemiBold" panose="00000700000000000000" pitchFamily="2" charset="0"/>
              </a:rPr>
              <a:t>Item Size</a:t>
            </a:r>
          </a:p>
        </p:txBody>
      </p:sp>
      <p:sp>
        <p:nvSpPr>
          <p:cNvPr id="6" name="Rectangle 5">
            <a:extLst>
              <a:ext uri="{FF2B5EF4-FFF2-40B4-BE49-F238E27FC236}">
                <a16:creationId xmlns:a16="http://schemas.microsoft.com/office/drawing/2014/main" id="{025EBFD6-255A-437E-8E89-AC8F824A6A07}"/>
              </a:ext>
            </a:extLst>
          </p:cNvPr>
          <p:cNvSpPr/>
          <p:nvPr/>
        </p:nvSpPr>
        <p:spPr>
          <a:xfrm>
            <a:off x="8643938" y="1276349"/>
            <a:ext cx="2619375" cy="962025"/>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Montserrat SemiBold" panose="00000700000000000000" pitchFamily="2" charset="0"/>
              </a:rPr>
              <a:t>Item Property Count</a:t>
            </a:r>
          </a:p>
        </p:txBody>
      </p:sp>
      <p:sp>
        <p:nvSpPr>
          <p:cNvPr id="7" name="Rectangle 6">
            <a:extLst>
              <a:ext uri="{FF2B5EF4-FFF2-40B4-BE49-F238E27FC236}">
                <a16:creationId xmlns:a16="http://schemas.microsoft.com/office/drawing/2014/main" id="{E4350972-C380-4D77-B42F-73080F380DEB}"/>
              </a:ext>
            </a:extLst>
          </p:cNvPr>
          <p:cNvSpPr/>
          <p:nvPr/>
        </p:nvSpPr>
        <p:spPr>
          <a:xfrm>
            <a:off x="4786312" y="2947987"/>
            <a:ext cx="2619375" cy="962025"/>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Montserrat SemiBold" panose="00000700000000000000" pitchFamily="2" charset="0"/>
              </a:rPr>
              <a:t>Data Consistency</a:t>
            </a:r>
          </a:p>
        </p:txBody>
      </p:sp>
      <p:sp>
        <p:nvSpPr>
          <p:cNvPr id="8" name="Rectangle 7">
            <a:extLst>
              <a:ext uri="{FF2B5EF4-FFF2-40B4-BE49-F238E27FC236}">
                <a16:creationId xmlns:a16="http://schemas.microsoft.com/office/drawing/2014/main" id="{A7A0CE65-43F7-497A-83CB-BDE88D20A3F3}"/>
              </a:ext>
            </a:extLst>
          </p:cNvPr>
          <p:cNvSpPr/>
          <p:nvPr/>
        </p:nvSpPr>
        <p:spPr>
          <a:xfrm>
            <a:off x="928687" y="2947987"/>
            <a:ext cx="2619375" cy="962025"/>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Montserrat SemiBold" panose="00000700000000000000" pitchFamily="2" charset="0"/>
              </a:rPr>
              <a:t>Indexed Properties</a:t>
            </a:r>
          </a:p>
        </p:txBody>
      </p:sp>
      <p:sp>
        <p:nvSpPr>
          <p:cNvPr id="9" name="Rectangle 8">
            <a:extLst>
              <a:ext uri="{FF2B5EF4-FFF2-40B4-BE49-F238E27FC236}">
                <a16:creationId xmlns:a16="http://schemas.microsoft.com/office/drawing/2014/main" id="{7DABBA24-F92E-42E1-9317-3978C38416AE}"/>
              </a:ext>
            </a:extLst>
          </p:cNvPr>
          <p:cNvSpPr/>
          <p:nvPr/>
        </p:nvSpPr>
        <p:spPr>
          <a:xfrm>
            <a:off x="2795587" y="4619623"/>
            <a:ext cx="2619375" cy="962025"/>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Montserrat SemiBold" panose="00000700000000000000" pitchFamily="2" charset="0"/>
              </a:rPr>
              <a:t>Query Patterns</a:t>
            </a:r>
          </a:p>
        </p:txBody>
      </p:sp>
      <p:sp>
        <p:nvSpPr>
          <p:cNvPr id="10" name="Rectangle 9">
            <a:extLst>
              <a:ext uri="{FF2B5EF4-FFF2-40B4-BE49-F238E27FC236}">
                <a16:creationId xmlns:a16="http://schemas.microsoft.com/office/drawing/2014/main" id="{3DABA568-E7D0-4820-A456-C7120AF3E4A0}"/>
              </a:ext>
            </a:extLst>
          </p:cNvPr>
          <p:cNvSpPr/>
          <p:nvPr/>
        </p:nvSpPr>
        <p:spPr>
          <a:xfrm>
            <a:off x="8643937" y="2947987"/>
            <a:ext cx="2619375" cy="962025"/>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Montserrat SemiBold" panose="00000700000000000000" pitchFamily="2" charset="0"/>
              </a:rPr>
              <a:t>Type of Reads</a:t>
            </a:r>
          </a:p>
        </p:txBody>
      </p:sp>
    </p:spTree>
    <p:extLst>
      <p:ext uri="{BB962C8B-B14F-4D97-AF65-F5344CB8AC3E}">
        <p14:creationId xmlns:p14="http://schemas.microsoft.com/office/powerpoint/2010/main" val="1973175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FEE0F2-D02E-4337-8C48-012AD7EE9BBD}"/>
              </a:ext>
            </a:extLst>
          </p:cNvPr>
          <p:cNvSpPr>
            <a:spLocks noGrp="1"/>
          </p:cNvSpPr>
          <p:nvPr>
            <p:ph type="title"/>
          </p:nvPr>
        </p:nvSpPr>
        <p:spPr/>
        <p:txBody>
          <a:bodyPr>
            <a:normAutofit fontScale="90000"/>
          </a:bodyPr>
          <a:lstStyle/>
          <a:p>
            <a:r>
              <a:rPr lang="en-US" dirty="0">
                <a:solidFill>
                  <a:srgbClr val="611C97"/>
                </a:solidFill>
              </a:rPr>
              <a:t>Request Unit Considerations</a:t>
            </a:r>
          </a:p>
        </p:txBody>
      </p:sp>
      <p:sp>
        <p:nvSpPr>
          <p:cNvPr id="4" name="Rectangle 3">
            <a:extLst>
              <a:ext uri="{FF2B5EF4-FFF2-40B4-BE49-F238E27FC236}">
                <a16:creationId xmlns:a16="http://schemas.microsoft.com/office/drawing/2014/main" id="{DC059E25-60FA-4233-9AD5-112FCAF7D530}"/>
              </a:ext>
            </a:extLst>
          </p:cNvPr>
          <p:cNvSpPr/>
          <p:nvPr/>
        </p:nvSpPr>
        <p:spPr>
          <a:xfrm>
            <a:off x="4786312" y="1276350"/>
            <a:ext cx="2619375" cy="962025"/>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Montserrat SemiBold" panose="00000700000000000000" pitchFamily="2" charset="0"/>
              </a:rPr>
              <a:t>Item Indexing</a:t>
            </a:r>
          </a:p>
        </p:txBody>
      </p:sp>
      <p:sp>
        <p:nvSpPr>
          <p:cNvPr id="5" name="Rectangle 4">
            <a:extLst>
              <a:ext uri="{FF2B5EF4-FFF2-40B4-BE49-F238E27FC236}">
                <a16:creationId xmlns:a16="http://schemas.microsoft.com/office/drawing/2014/main" id="{E3D632E8-735B-4919-919B-13A474C680E5}"/>
              </a:ext>
            </a:extLst>
          </p:cNvPr>
          <p:cNvSpPr/>
          <p:nvPr/>
        </p:nvSpPr>
        <p:spPr>
          <a:xfrm>
            <a:off x="928687" y="1276350"/>
            <a:ext cx="2619375" cy="962025"/>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Montserrat SemiBold" panose="00000700000000000000" pitchFamily="2" charset="0"/>
              </a:rPr>
              <a:t>Item Size</a:t>
            </a:r>
          </a:p>
        </p:txBody>
      </p:sp>
      <p:sp>
        <p:nvSpPr>
          <p:cNvPr id="6" name="Rectangle 5">
            <a:extLst>
              <a:ext uri="{FF2B5EF4-FFF2-40B4-BE49-F238E27FC236}">
                <a16:creationId xmlns:a16="http://schemas.microsoft.com/office/drawing/2014/main" id="{025EBFD6-255A-437E-8E89-AC8F824A6A07}"/>
              </a:ext>
            </a:extLst>
          </p:cNvPr>
          <p:cNvSpPr/>
          <p:nvPr/>
        </p:nvSpPr>
        <p:spPr>
          <a:xfrm>
            <a:off x="8643938" y="1276349"/>
            <a:ext cx="2619375" cy="962025"/>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Montserrat SemiBold" panose="00000700000000000000" pitchFamily="2" charset="0"/>
              </a:rPr>
              <a:t>Item Property Count</a:t>
            </a:r>
          </a:p>
        </p:txBody>
      </p:sp>
      <p:sp>
        <p:nvSpPr>
          <p:cNvPr id="7" name="Rectangle 6">
            <a:extLst>
              <a:ext uri="{FF2B5EF4-FFF2-40B4-BE49-F238E27FC236}">
                <a16:creationId xmlns:a16="http://schemas.microsoft.com/office/drawing/2014/main" id="{E4350972-C380-4D77-B42F-73080F380DEB}"/>
              </a:ext>
            </a:extLst>
          </p:cNvPr>
          <p:cNvSpPr/>
          <p:nvPr/>
        </p:nvSpPr>
        <p:spPr>
          <a:xfrm>
            <a:off x="4786312" y="2947987"/>
            <a:ext cx="2619375" cy="962025"/>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Montserrat SemiBold" panose="00000700000000000000" pitchFamily="2" charset="0"/>
              </a:rPr>
              <a:t>Data Consistency</a:t>
            </a:r>
          </a:p>
        </p:txBody>
      </p:sp>
      <p:sp>
        <p:nvSpPr>
          <p:cNvPr id="8" name="Rectangle 7">
            <a:extLst>
              <a:ext uri="{FF2B5EF4-FFF2-40B4-BE49-F238E27FC236}">
                <a16:creationId xmlns:a16="http://schemas.microsoft.com/office/drawing/2014/main" id="{A7A0CE65-43F7-497A-83CB-BDE88D20A3F3}"/>
              </a:ext>
            </a:extLst>
          </p:cNvPr>
          <p:cNvSpPr/>
          <p:nvPr/>
        </p:nvSpPr>
        <p:spPr>
          <a:xfrm>
            <a:off x="928687" y="2947987"/>
            <a:ext cx="2619375" cy="962025"/>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Montserrat SemiBold" panose="00000700000000000000" pitchFamily="2" charset="0"/>
              </a:rPr>
              <a:t>Indexed Properties</a:t>
            </a:r>
          </a:p>
        </p:txBody>
      </p:sp>
      <p:sp>
        <p:nvSpPr>
          <p:cNvPr id="9" name="Rectangle 8">
            <a:extLst>
              <a:ext uri="{FF2B5EF4-FFF2-40B4-BE49-F238E27FC236}">
                <a16:creationId xmlns:a16="http://schemas.microsoft.com/office/drawing/2014/main" id="{7DABBA24-F92E-42E1-9317-3978C38416AE}"/>
              </a:ext>
            </a:extLst>
          </p:cNvPr>
          <p:cNvSpPr/>
          <p:nvPr/>
        </p:nvSpPr>
        <p:spPr>
          <a:xfrm>
            <a:off x="2795587" y="4619623"/>
            <a:ext cx="2619375" cy="962025"/>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Montserrat SemiBold" panose="00000700000000000000" pitchFamily="2" charset="0"/>
              </a:rPr>
              <a:t>Query Patterns</a:t>
            </a:r>
          </a:p>
        </p:txBody>
      </p:sp>
      <p:sp>
        <p:nvSpPr>
          <p:cNvPr id="10" name="Rectangle 9">
            <a:extLst>
              <a:ext uri="{FF2B5EF4-FFF2-40B4-BE49-F238E27FC236}">
                <a16:creationId xmlns:a16="http://schemas.microsoft.com/office/drawing/2014/main" id="{3DABA568-E7D0-4820-A456-C7120AF3E4A0}"/>
              </a:ext>
            </a:extLst>
          </p:cNvPr>
          <p:cNvSpPr/>
          <p:nvPr/>
        </p:nvSpPr>
        <p:spPr>
          <a:xfrm>
            <a:off x="8643937" y="2947987"/>
            <a:ext cx="2619375" cy="962025"/>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Montserrat SemiBold" panose="00000700000000000000" pitchFamily="2" charset="0"/>
              </a:rPr>
              <a:t>Type of Reads</a:t>
            </a:r>
          </a:p>
        </p:txBody>
      </p:sp>
      <p:sp>
        <p:nvSpPr>
          <p:cNvPr id="11" name="Rectangle 10">
            <a:extLst>
              <a:ext uri="{FF2B5EF4-FFF2-40B4-BE49-F238E27FC236}">
                <a16:creationId xmlns:a16="http://schemas.microsoft.com/office/drawing/2014/main" id="{49484A4B-0BB0-4519-9421-2854F173C12E}"/>
              </a:ext>
            </a:extLst>
          </p:cNvPr>
          <p:cNvSpPr/>
          <p:nvPr/>
        </p:nvSpPr>
        <p:spPr>
          <a:xfrm>
            <a:off x="6529387" y="4619623"/>
            <a:ext cx="2619375" cy="962025"/>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Montserrat SemiBold" panose="00000700000000000000" pitchFamily="2" charset="0"/>
              </a:rPr>
              <a:t>Script Usage</a:t>
            </a:r>
          </a:p>
        </p:txBody>
      </p:sp>
    </p:spTree>
    <p:extLst>
      <p:ext uri="{BB962C8B-B14F-4D97-AF65-F5344CB8AC3E}">
        <p14:creationId xmlns:p14="http://schemas.microsoft.com/office/powerpoint/2010/main" val="3979596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295049-446B-4655-A877-D59C4C008F9E}"/>
              </a:ext>
            </a:extLst>
          </p:cNvPr>
          <p:cNvSpPr>
            <a:spLocks noGrp="1"/>
          </p:cNvSpPr>
          <p:nvPr>
            <p:ph type="title"/>
          </p:nvPr>
        </p:nvSpPr>
        <p:spPr/>
        <p:txBody>
          <a:bodyPr>
            <a:normAutofit fontScale="90000"/>
          </a:bodyPr>
          <a:lstStyle/>
          <a:p>
            <a:r>
              <a:rPr lang="en-US" dirty="0"/>
              <a:t>Estimate RU Costs</a:t>
            </a:r>
          </a:p>
        </p:txBody>
      </p:sp>
      <p:graphicFrame>
        <p:nvGraphicFramePr>
          <p:cNvPr id="4" name="Table 4">
            <a:extLst>
              <a:ext uri="{FF2B5EF4-FFF2-40B4-BE49-F238E27FC236}">
                <a16:creationId xmlns:a16="http://schemas.microsoft.com/office/drawing/2014/main" id="{83F94899-5A0D-4C36-BCF9-B5263C827E67}"/>
              </a:ext>
            </a:extLst>
          </p:cNvPr>
          <p:cNvGraphicFramePr>
            <a:graphicFrameLocks noGrp="1"/>
          </p:cNvGraphicFramePr>
          <p:nvPr>
            <p:ph idx="1"/>
            <p:extLst>
              <p:ext uri="{D42A27DB-BD31-4B8C-83A1-F6EECF244321}">
                <p14:modId xmlns:p14="http://schemas.microsoft.com/office/powerpoint/2010/main" val="2411021143"/>
              </p:ext>
            </p:extLst>
          </p:nvPr>
        </p:nvGraphicFramePr>
        <p:xfrm>
          <a:off x="293688" y="960438"/>
          <a:ext cx="11574462" cy="2225040"/>
        </p:xfrm>
        <a:graphic>
          <a:graphicData uri="http://schemas.openxmlformats.org/drawingml/2006/table">
            <a:tbl>
              <a:tblPr firstRow="1" bandRow="1">
                <a:tableStyleId>{21E4AEA4-8DFA-4A89-87EB-49C32662AFE0}</a:tableStyleId>
              </a:tblPr>
              <a:tblGrid>
                <a:gridCol w="5787231">
                  <a:extLst>
                    <a:ext uri="{9D8B030D-6E8A-4147-A177-3AD203B41FA5}">
                      <a16:colId xmlns:a16="http://schemas.microsoft.com/office/drawing/2014/main" val="3774538188"/>
                    </a:ext>
                  </a:extLst>
                </a:gridCol>
                <a:gridCol w="5787231">
                  <a:extLst>
                    <a:ext uri="{9D8B030D-6E8A-4147-A177-3AD203B41FA5}">
                      <a16:colId xmlns:a16="http://schemas.microsoft.com/office/drawing/2014/main" val="3206779082"/>
                    </a:ext>
                  </a:extLst>
                </a:gridCol>
              </a:tblGrid>
              <a:tr h="370840">
                <a:tc>
                  <a:txBody>
                    <a:bodyPr/>
                    <a:lstStyle/>
                    <a:p>
                      <a:r>
                        <a:rPr lang="en-US" dirty="0"/>
                        <a:t>Operation</a:t>
                      </a:r>
                    </a:p>
                  </a:txBody>
                  <a:tcPr/>
                </a:tc>
                <a:tc>
                  <a:txBody>
                    <a:bodyPr/>
                    <a:lstStyle/>
                    <a:p>
                      <a:r>
                        <a:rPr lang="en-US" dirty="0"/>
                        <a:t>Estimated Costs</a:t>
                      </a:r>
                    </a:p>
                  </a:txBody>
                  <a:tcPr/>
                </a:tc>
                <a:extLst>
                  <a:ext uri="{0D108BD9-81ED-4DB2-BD59-A6C34878D82A}">
                    <a16:rowId xmlns:a16="http://schemas.microsoft.com/office/drawing/2014/main" val="1817943722"/>
                  </a:ext>
                </a:extLst>
              </a:tr>
              <a:tr h="370840">
                <a:tc>
                  <a:txBody>
                    <a:bodyPr/>
                    <a:lstStyle/>
                    <a:p>
                      <a:r>
                        <a:rPr lang="en-US" dirty="0"/>
                        <a:t>Create an item</a:t>
                      </a:r>
                    </a:p>
                  </a:txBody>
                  <a:tcPr/>
                </a:tc>
                <a:tc>
                  <a:txBody>
                    <a:bodyPr/>
                    <a:lstStyle/>
                    <a:p>
                      <a:r>
                        <a:rPr lang="en-US" dirty="0"/>
                        <a:t>5 RUs</a:t>
                      </a:r>
                    </a:p>
                  </a:txBody>
                  <a:tcPr/>
                </a:tc>
                <a:extLst>
                  <a:ext uri="{0D108BD9-81ED-4DB2-BD59-A6C34878D82A}">
                    <a16:rowId xmlns:a16="http://schemas.microsoft.com/office/drawing/2014/main" val="1435073402"/>
                  </a:ext>
                </a:extLst>
              </a:tr>
              <a:tr h="370840">
                <a:tc>
                  <a:txBody>
                    <a:bodyPr/>
                    <a:lstStyle/>
                    <a:p>
                      <a:r>
                        <a:rPr lang="en-US" dirty="0"/>
                        <a:t>Update an item</a:t>
                      </a:r>
                    </a:p>
                  </a:txBody>
                  <a:tcPr/>
                </a:tc>
                <a:tc>
                  <a:txBody>
                    <a:bodyPr/>
                    <a:lstStyle/>
                    <a:p>
                      <a:r>
                        <a:rPr lang="en-US" dirty="0"/>
                        <a:t>10 RUs</a:t>
                      </a:r>
                    </a:p>
                  </a:txBody>
                  <a:tcPr/>
                </a:tc>
                <a:extLst>
                  <a:ext uri="{0D108BD9-81ED-4DB2-BD59-A6C34878D82A}">
                    <a16:rowId xmlns:a16="http://schemas.microsoft.com/office/drawing/2014/main" val="687391328"/>
                  </a:ext>
                </a:extLst>
              </a:tr>
              <a:tr h="370840">
                <a:tc>
                  <a:txBody>
                    <a:bodyPr/>
                    <a:lstStyle/>
                    <a:p>
                      <a:r>
                        <a:rPr lang="en-US" dirty="0"/>
                        <a:t>Read an item (point read)</a:t>
                      </a:r>
                    </a:p>
                  </a:txBody>
                  <a:tcPr/>
                </a:tc>
                <a:tc>
                  <a:txBody>
                    <a:bodyPr/>
                    <a:lstStyle/>
                    <a:p>
                      <a:r>
                        <a:rPr lang="en-US" dirty="0"/>
                        <a:t>1 RU</a:t>
                      </a:r>
                    </a:p>
                  </a:txBody>
                  <a:tcPr/>
                </a:tc>
                <a:extLst>
                  <a:ext uri="{0D108BD9-81ED-4DB2-BD59-A6C34878D82A}">
                    <a16:rowId xmlns:a16="http://schemas.microsoft.com/office/drawing/2014/main" val="1041062411"/>
                  </a:ext>
                </a:extLst>
              </a:tr>
              <a:tr h="370840">
                <a:tc>
                  <a:txBody>
                    <a:bodyPr/>
                    <a:lstStyle/>
                    <a:p>
                      <a:r>
                        <a:rPr lang="en-US" dirty="0"/>
                        <a:t>Delete an Item</a:t>
                      </a:r>
                    </a:p>
                  </a:txBody>
                  <a:tcPr/>
                </a:tc>
                <a:tc>
                  <a:txBody>
                    <a:bodyPr/>
                    <a:lstStyle/>
                    <a:p>
                      <a:r>
                        <a:rPr lang="en-US" dirty="0"/>
                        <a:t>5 RUs</a:t>
                      </a:r>
                    </a:p>
                  </a:txBody>
                  <a:tcPr/>
                </a:tc>
                <a:extLst>
                  <a:ext uri="{0D108BD9-81ED-4DB2-BD59-A6C34878D82A}">
                    <a16:rowId xmlns:a16="http://schemas.microsoft.com/office/drawing/2014/main" val="2673104975"/>
                  </a:ext>
                </a:extLst>
              </a:tr>
              <a:tr h="370840">
                <a:tc>
                  <a:txBody>
                    <a:bodyPr/>
                    <a:lstStyle/>
                    <a:p>
                      <a:r>
                        <a:rPr lang="en-US" dirty="0"/>
                        <a:t>Execute a query</a:t>
                      </a:r>
                    </a:p>
                  </a:txBody>
                  <a:tcPr/>
                </a:tc>
                <a:tc>
                  <a:txBody>
                    <a:bodyPr/>
                    <a:lstStyle/>
                    <a:p>
                      <a:r>
                        <a:rPr lang="en-US" dirty="0"/>
                        <a:t>10 RUs</a:t>
                      </a:r>
                    </a:p>
                  </a:txBody>
                  <a:tcPr/>
                </a:tc>
                <a:extLst>
                  <a:ext uri="{0D108BD9-81ED-4DB2-BD59-A6C34878D82A}">
                    <a16:rowId xmlns:a16="http://schemas.microsoft.com/office/drawing/2014/main" val="478480526"/>
                  </a:ext>
                </a:extLst>
              </a:tr>
            </a:tbl>
          </a:graphicData>
        </a:graphic>
      </p:graphicFrame>
    </p:spTree>
    <p:extLst>
      <p:ext uri="{BB962C8B-B14F-4D97-AF65-F5344CB8AC3E}">
        <p14:creationId xmlns:p14="http://schemas.microsoft.com/office/powerpoint/2010/main" val="291016792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2DA0DA-3C88-4E2E-9F36-52EC3FEE3BC9}"/>
              </a:ext>
            </a:extLst>
          </p:cNvPr>
          <p:cNvSpPr>
            <a:spLocks noGrp="1"/>
          </p:cNvSpPr>
          <p:nvPr>
            <p:ph type="title"/>
          </p:nvPr>
        </p:nvSpPr>
        <p:spPr/>
        <p:txBody>
          <a:bodyPr>
            <a:normAutofit fontScale="90000"/>
          </a:bodyPr>
          <a:lstStyle/>
          <a:p>
            <a:r>
              <a:rPr lang="en-US" dirty="0">
                <a:solidFill>
                  <a:srgbClr val="611C97"/>
                </a:solidFill>
              </a:rPr>
              <a:t>Operational RU Costs</a:t>
            </a:r>
          </a:p>
        </p:txBody>
      </p:sp>
      <p:graphicFrame>
        <p:nvGraphicFramePr>
          <p:cNvPr id="4" name="Table 4">
            <a:extLst>
              <a:ext uri="{FF2B5EF4-FFF2-40B4-BE49-F238E27FC236}">
                <a16:creationId xmlns:a16="http://schemas.microsoft.com/office/drawing/2014/main" id="{D58E44AC-2525-4585-A8D0-D560B1C82953}"/>
              </a:ext>
            </a:extLst>
          </p:cNvPr>
          <p:cNvGraphicFramePr>
            <a:graphicFrameLocks noGrp="1"/>
          </p:cNvGraphicFramePr>
          <p:nvPr>
            <p:ph idx="1"/>
            <p:extLst>
              <p:ext uri="{D42A27DB-BD31-4B8C-83A1-F6EECF244321}">
                <p14:modId xmlns:p14="http://schemas.microsoft.com/office/powerpoint/2010/main" val="3401419299"/>
              </p:ext>
            </p:extLst>
          </p:nvPr>
        </p:nvGraphicFramePr>
        <p:xfrm>
          <a:off x="259286" y="1318492"/>
          <a:ext cx="11609440" cy="4815840"/>
        </p:xfrm>
        <a:graphic>
          <a:graphicData uri="http://schemas.openxmlformats.org/drawingml/2006/table">
            <a:tbl>
              <a:tblPr firstRow="1" firstCol="1" bandRow="1">
                <a:tableStyleId>{21E4AEA4-8DFA-4A89-87EB-49C32662AFE0}</a:tableStyleId>
              </a:tblPr>
              <a:tblGrid>
                <a:gridCol w="4069715">
                  <a:extLst>
                    <a:ext uri="{9D8B030D-6E8A-4147-A177-3AD203B41FA5}">
                      <a16:colId xmlns:a16="http://schemas.microsoft.com/office/drawing/2014/main" val="2783628"/>
                    </a:ext>
                  </a:extLst>
                </a:gridCol>
                <a:gridCol w="2458022">
                  <a:extLst>
                    <a:ext uri="{9D8B030D-6E8A-4147-A177-3AD203B41FA5}">
                      <a16:colId xmlns:a16="http://schemas.microsoft.com/office/drawing/2014/main" val="3552259962"/>
                    </a:ext>
                  </a:extLst>
                </a:gridCol>
                <a:gridCol w="5081703">
                  <a:extLst>
                    <a:ext uri="{9D8B030D-6E8A-4147-A177-3AD203B41FA5}">
                      <a16:colId xmlns:a16="http://schemas.microsoft.com/office/drawing/2014/main" val="3797165538"/>
                    </a:ext>
                  </a:extLst>
                </a:gridCol>
              </a:tblGrid>
              <a:tr h="370840">
                <a:tc>
                  <a:txBody>
                    <a:bodyPr/>
                    <a:lstStyle/>
                    <a:p>
                      <a:r>
                        <a:rPr lang="en-US" sz="2800" dirty="0"/>
                        <a:t>Operation</a:t>
                      </a:r>
                    </a:p>
                  </a:txBody>
                  <a:tcPr/>
                </a:tc>
                <a:tc>
                  <a:txBody>
                    <a:bodyPr/>
                    <a:lstStyle/>
                    <a:p>
                      <a:r>
                        <a:rPr lang="en-US" sz="2800" dirty="0"/>
                        <a:t>Estimated Cost</a:t>
                      </a:r>
                    </a:p>
                  </a:txBody>
                  <a:tcPr/>
                </a:tc>
                <a:tc>
                  <a:txBody>
                    <a:bodyPr/>
                    <a:lstStyle/>
                    <a:p>
                      <a:r>
                        <a:rPr lang="en-US" sz="2800" dirty="0"/>
                        <a:t>Notes</a:t>
                      </a:r>
                    </a:p>
                  </a:txBody>
                  <a:tcPr/>
                </a:tc>
                <a:extLst>
                  <a:ext uri="{0D108BD9-81ED-4DB2-BD59-A6C34878D82A}">
                    <a16:rowId xmlns:a16="http://schemas.microsoft.com/office/drawing/2014/main" val="3839039383"/>
                  </a:ext>
                </a:extLst>
              </a:tr>
              <a:tr h="370840">
                <a:tc>
                  <a:txBody>
                    <a:bodyPr/>
                    <a:lstStyle/>
                    <a:p>
                      <a:r>
                        <a:rPr lang="en-US" sz="2800" dirty="0"/>
                        <a:t>Create an item</a:t>
                      </a:r>
                    </a:p>
                  </a:txBody>
                  <a:tcPr/>
                </a:tc>
                <a:tc>
                  <a:txBody>
                    <a:bodyPr/>
                    <a:lstStyle/>
                    <a:p>
                      <a:pPr algn="ctr"/>
                      <a:r>
                        <a:rPr lang="en-US" sz="2800" dirty="0"/>
                        <a:t>5 RUs</a:t>
                      </a:r>
                    </a:p>
                  </a:txBody>
                  <a:tcPr/>
                </a:tc>
                <a:tc>
                  <a:txBody>
                    <a:bodyPr/>
                    <a:lstStyle/>
                    <a:p>
                      <a:r>
                        <a:rPr lang="en-US" sz="2800" dirty="0"/>
                        <a:t>Average cost for a 1-Kb item with less than 5 properties to index</a:t>
                      </a:r>
                    </a:p>
                  </a:txBody>
                  <a:tcPr/>
                </a:tc>
                <a:extLst>
                  <a:ext uri="{0D108BD9-81ED-4DB2-BD59-A6C34878D82A}">
                    <a16:rowId xmlns:a16="http://schemas.microsoft.com/office/drawing/2014/main" val="4178266697"/>
                  </a:ext>
                </a:extLst>
              </a:tr>
              <a:tr h="370840">
                <a:tc>
                  <a:txBody>
                    <a:bodyPr/>
                    <a:lstStyle/>
                    <a:p>
                      <a:r>
                        <a:rPr lang="en-US" sz="2800" dirty="0"/>
                        <a:t>Update an item</a:t>
                      </a:r>
                    </a:p>
                  </a:txBody>
                  <a:tcPr/>
                </a:tc>
                <a:tc>
                  <a:txBody>
                    <a:bodyPr/>
                    <a:lstStyle/>
                    <a:p>
                      <a:pPr algn="ctr"/>
                      <a:r>
                        <a:rPr lang="en-US" sz="2800" dirty="0"/>
                        <a:t>10 RUs</a:t>
                      </a:r>
                    </a:p>
                  </a:txBody>
                  <a:tcPr/>
                </a:tc>
                <a:tc>
                  <a:txBody>
                    <a:bodyPr/>
                    <a:lstStyle/>
                    <a:p>
                      <a:r>
                        <a:rPr lang="en-US" sz="2800" dirty="0"/>
                        <a:t>Average cost for a 1-Kb item with less than 5 properties to index</a:t>
                      </a:r>
                    </a:p>
                  </a:txBody>
                  <a:tcPr/>
                </a:tc>
                <a:extLst>
                  <a:ext uri="{0D108BD9-81ED-4DB2-BD59-A6C34878D82A}">
                    <a16:rowId xmlns:a16="http://schemas.microsoft.com/office/drawing/2014/main" val="1418689010"/>
                  </a:ext>
                </a:extLst>
              </a:tr>
              <a:tr h="370840">
                <a:tc>
                  <a:txBody>
                    <a:bodyPr/>
                    <a:lstStyle/>
                    <a:p>
                      <a:r>
                        <a:rPr lang="en-US" sz="2800" dirty="0"/>
                        <a:t>Read an item (point-read)</a:t>
                      </a:r>
                    </a:p>
                  </a:txBody>
                  <a:tcPr/>
                </a:tc>
                <a:tc>
                  <a:txBody>
                    <a:bodyPr/>
                    <a:lstStyle/>
                    <a:p>
                      <a:pPr algn="ctr"/>
                      <a:r>
                        <a:rPr lang="en-US" sz="2800" dirty="0"/>
                        <a:t>1 RU</a:t>
                      </a:r>
                    </a:p>
                  </a:txBody>
                  <a:tcPr/>
                </a:tc>
                <a:tc>
                  <a:txBody>
                    <a:bodyPr/>
                    <a:lstStyle/>
                    <a:p>
                      <a:r>
                        <a:rPr lang="en-US" sz="2800" dirty="0"/>
                        <a:t>Average cost for a 1-Kb item</a:t>
                      </a:r>
                    </a:p>
                  </a:txBody>
                  <a:tcPr/>
                </a:tc>
                <a:extLst>
                  <a:ext uri="{0D108BD9-81ED-4DB2-BD59-A6C34878D82A}">
                    <a16:rowId xmlns:a16="http://schemas.microsoft.com/office/drawing/2014/main" val="1286953926"/>
                  </a:ext>
                </a:extLst>
              </a:tr>
              <a:tr h="370840">
                <a:tc>
                  <a:txBody>
                    <a:bodyPr/>
                    <a:lstStyle/>
                    <a:p>
                      <a:r>
                        <a:rPr lang="en-US" sz="2800" dirty="0"/>
                        <a:t>Delete an item</a:t>
                      </a:r>
                    </a:p>
                  </a:txBody>
                  <a:tcPr/>
                </a:tc>
                <a:tc>
                  <a:txBody>
                    <a:bodyPr/>
                    <a:lstStyle/>
                    <a:p>
                      <a:pPr algn="ctr"/>
                      <a:r>
                        <a:rPr lang="en-US" sz="2800" dirty="0"/>
                        <a:t>5 RUs</a:t>
                      </a:r>
                    </a:p>
                  </a:txBody>
                  <a:tcPr/>
                </a:tc>
                <a:tc>
                  <a:txBody>
                    <a:bodyPr/>
                    <a:lstStyle/>
                    <a:p>
                      <a:endParaRPr lang="en-US" sz="2800" dirty="0"/>
                    </a:p>
                  </a:txBody>
                  <a:tcPr/>
                </a:tc>
                <a:extLst>
                  <a:ext uri="{0D108BD9-81ED-4DB2-BD59-A6C34878D82A}">
                    <a16:rowId xmlns:a16="http://schemas.microsoft.com/office/drawing/2014/main" val="2042870819"/>
                  </a:ext>
                </a:extLst>
              </a:tr>
              <a:tr h="370840">
                <a:tc>
                  <a:txBody>
                    <a:bodyPr/>
                    <a:lstStyle/>
                    <a:p>
                      <a:r>
                        <a:rPr lang="en-US" sz="2800" dirty="0"/>
                        <a:t>Execute a query</a:t>
                      </a:r>
                    </a:p>
                  </a:txBody>
                  <a:tcPr/>
                </a:tc>
                <a:tc>
                  <a:txBody>
                    <a:bodyPr/>
                    <a:lstStyle/>
                    <a:p>
                      <a:pPr algn="ctr"/>
                      <a:r>
                        <a:rPr lang="en-US" sz="2800" dirty="0"/>
                        <a:t>10 RUs</a:t>
                      </a:r>
                    </a:p>
                  </a:txBody>
                  <a:tcPr/>
                </a:tc>
                <a:tc>
                  <a:txBody>
                    <a:bodyPr/>
                    <a:lstStyle/>
                    <a:p>
                      <a:r>
                        <a:rPr lang="en-US" sz="2800" dirty="0"/>
                        <a:t>Average cost for query that takes full advantage of indexing and returns 100 results or less</a:t>
                      </a:r>
                    </a:p>
                  </a:txBody>
                  <a:tcPr/>
                </a:tc>
                <a:extLst>
                  <a:ext uri="{0D108BD9-81ED-4DB2-BD59-A6C34878D82A}">
                    <a16:rowId xmlns:a16="http://schemas.microsoft.com/office/drawing/2014/main" val="2699689645"/>
                  </a:ext>
                </a:extLst>
              </a:tr>
            </a:tbl>
          </a:graphicData>
        </a:graphic>
      </p:graphicFrame>
    </p:spTree>
    <p:extLst>
      <p:ext uri="{BB962C8B-B14F-4D97-AF65-F5344CB8AC3E}">
        <p14:creationId xmlns:p14="http://schemas.microsoft.com/office/powerpoint/2010/main" val="253163883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847092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2A367C-E5D0-45A0-BCC1-EBF9BBF8916E}"/>
              </a:ext>
            </a:extLst>
          </p:cNvPr>
          <p:cNvSpPr>
            <a:spLocks noGrp="1"/>
          </p:cNvSpPr>
          <p:nvPr>
            <p:ph type="title"/>
          </p:nvPr>
        </p:nvSpPr>
        <p:spPr/>
        <p:txBody>
          <a:bodyPr>
            <a:normAutofit fontScale="90000"/>
          </a:bodyPr>
          <a:lstStyle/>
          <a:p>
            <a:r>
              <a:rPr lang="en-US" dirty="0"/>
              <a:t>Azure Cosmos DB</a:t>
            </a:r>
          </a:p>
        </p:txBody>
      </p:sp>
      <p:sp>
        <p:nvSpPr>
          <p:cNvPr id="3" name="Content Placeholder 2">
            <a:extLst>
              <a:ext uri="{FF2B5EF4-FFF2-40B4-BE49-F238E27FC236}">
                <a16:creationId xmlns:a16="http://schemas.microsoft.com/office/drawing/2014/main" id="{3E0A18A7-0B66-4E37-9114-3F17F7FAFCF7}"/>
              </a:ext>
            </a:extLst>
          </p:cNvPr>
          <p:cNvSpPr>
            <a:spLocks noGrp="1"/>
          </p:cNvSpPr>
          <p:nvPr>
            <p:ph idx="1"/>
          </p:nvPr>
        </p:nvSpPr>
        <p:spPr/>
        <p:txBody>
          <a:bodyPr anchor="ctr">
            <a:normAutofit/>
          </a:bodyPr>
          <a:lstStyle/>
          <a:p>
            <a:pPr marL="0" indent="0" algn="ctr">
              <a:buNone/>
            </a:pPr>
            <a:r>
              <a:rPr lang="en-US" sz="7200" dirty="0">
                <a:solidFill>
                  <a:srgbClr val="611C97"/>
                </a:solidFill>
                <a:latin typeface="Montserrat SemiBold" panose="00000700000000000000" pitchFamily="2" charset="0"/>
              </a:rPr>
              <a:t>A globally distributed, massively scalable, multi-model database service</a:t>
            </a:r>
          </a:p>
        </p:txBody>
      </p:sp>
      <p:sp>
        <p:nvSpPr>
          <p:cNvPr id="4" name="Text Placeholder 3">
            <a:extLst>
              <a:ext uri="{FF2B5EF4-FFF2-40B4-BE49-F238E27FC236}">
                <a16:creationId xmlns:a16="http://schemas.microsoft.com/office/drawing/2014/main" id="{1A7AF57C-9AFD-4000-B916-1B02845C80D9}"/>
              </a:ext>
            </a:extLst>
          </p:cNvPr>
          <p:cNvSpPr>
            <a:spLocks noGrp="1"/>
          </p:cNvSpPr>
          <p:nvPr>
            <p:ph type="body" sz="quarter" idx="10"/>
          </p:nvPr>
        </p:nvSpPr>
        <p:spPr>
          <a:xfrm>
            <a:off x="323274" y="774810"/>
            <a:ext cx="11689762" cy="297655"/>
          </a:xfrm>
        </p:spPr>
        <p:txBody>
          <a:bodyPr>
            <a:normAutofit lnSpcReduction="10000"/>
          </a:bodyPr>
          <a:lstStyle/>
          <a:p>
            <a:r>
              <a:rPr lang="en-US" dirty="0">
                <a:solidFill>
                  <a:schemeClr val="bg1"/>
                </a:solidFill>
              </a:rPr>
              <a:t>What is Cosmos DB</a:t>
            </a:r>
          </a:p>
        </p:txBody>
      </p:sp>
    </p:spTree>
    <p:extLst>
      <p:ext uri="{BB962C8B-B14F-4D97-AF65-F5344CB8AC3E}">
        <p14:creationId xmlns:p14="http://schemas.microsoft.com/office/powerpoint/2010/main" val="91174290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2A628A-CF1D-47AD-94C3-B57109C43967}"/>
              </a:ext>
            </a:extLst>
          </p:cNvPr>
          <p:cNvSpPr>
            <a:spLocks noGrp="1"/>
          </p:cNvSpPr>
          <p:nvPr>
            <p:ph type="title"/>
          </p:nvPr>
        </p:nvSpPr>
        <p:spPr/>
        <p:txBody>
          <a:bodyPr>
            <a:normAutofit fontScale="90000"/>
          </a:bodyPr>
          <a:lstStyle/>
          <a:p>
            <a:r>
              <a:rPr lang="en-US" dirty="0"/>
              <a:t>Partitioning</a:t>
            </a:r>
          </a:p>
        </p:txBody>
      </p:sp>
      <p:sp>
        <p:nvSpPr>
          <p:cNvPr id="4" name="Rectangle 3">
            <a:extLst>
              <a:ext uri="{FF2B5EF4-FFF2-40B4-BE49-F238E27FC236}">
                <a16:creationId xmlns:a16="http://schemas.microsoft.com/office/drawing/2014/main" id="{BF51CD72-7E17-4BB5-AB1C-F1A829A3BEC6}"/>
              </a:ext>
            </a:extLst>
          </p:cNvPr>
          <p:cNvSpPr/>
          <p:nvPr/>
        </p:nvSpPr>
        <p:spPr>
          <a:xfrm>
            <a:off x="711200" y="1536700"/>
            <a:ext cx="5067300" cy="1600200"/>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t>Logical Partitions</a:t>
            </a:r>
          </a:p>
        </p:txBody>
      </p:sp>
    </p:spTree>
    <p:extLst>
      <p:ext uri="{BB962C8B-B14F-4D97-AF65-F5344CB8AC3E}">
        <p14:creationId xmlns:p14="http://schemas.microsoft.com/office/powerpoint/2010/main" val="968284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2A628A-CF1D-47AD-94C3-B57109C43967}"/>
              </a:ext>
            </a:extLst>
          </p:cNvPr>
          <p:cNvSpPr>
            <a:spLocks noGrp="1"/>
          </p:cNvSpPr>
          <p:nvPr>
            <p:ph type="title"/>
          </p:nvPr>
        </p:nvSpPr>
        <p:spPr/>
        <p:txBody>
          <a:bodyPr>
            <a:normAutofit fontScale="90000"/>
          </a:bodyPr>
          <a:lstStyle/>
          <a:p>
            <a:r>
              <a:rPr lang="en-US" dirty="0"/>
              <a:t>Partitioning</a:t>
            </a:r>
          </a:p>
        </p:txBody>
      </p:sp>
      <p:sp>
        <p:nvSpPr>
          <p:cNvPr id="4" name="Rectangle 3">
            <a:extLst>
              <a:ext uri="{FF2B5EF4-FFF2-40B4-BE49-F238E27FC236}">
                <a16:creationId xmlns:a16="http://schemas.microsoft.com/office/drawing/2014/main" id="{BF51CD72-7E17-4BB5-AB1C-F1A829A3BEC6}"/>
              </a:ext>
            </a:extLst>
          </p:cNvPr>
          <p:cNvSpPr/>
          <p:nvPr/>
        </p:nvSpPr>
        <p:spPr>
          <a:xfrm>
            <a:off x="711200" y="1536700"/>
            <a:ext cx="5067300" cy="1600200"/>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t>Logical Partitions</a:t>
            </a:r>
          </a:p>
        </p:txBody>
      </p:sp>
      <p:sp>
        <p:nvSpPr>
          <p:cNvPr id="5" name="Rectangle 4">
            <a:extLst>
              <a:ext uri="{FF2B5EF4-FFF2-40B4-BE49-F238E27FC236}">
                <a16:creationId xmlns:a16="http://schemas.microsoft.com/office/drawing/2014/main" id="{829B76E2-713B-4CF4-9592-2B265D1220DF}"/>
              </a:ext>
            </a:extLst>
          </p:cNvPr>
          <p:cNvSpPr/>
          <p:nvPr/>
        </p:nvSpPr>
        <p:spPr>
          <a:xfrm>
            <a:off x="6413500" y="1536700"/>
            <a:ext cx="5067300" cy="1600200"/>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t>Physical Partitions</a:t>
            </a:r>
          </a:p>
        </p:txBody>
      </p:sp>
    </p:spTree>
    <p:extLst>
      <p:ext uri="{BB962C8B-B14F-4D97-AF65-F5344CB8AC3E}">
        <p14:creationId xmlns:p14="http://schemas.microsoft.com/office/powerpoint/2010/main" val="901333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840E7E-FE19-4461-B1E0-BC96680E41FA}"/>
              </a:ext>
            </a:extLst>
          </p:cNvPr>
          <p:cNvSpPr>
            <a:spLocks noGrp="1"/>
          </p:cNvSpPr>
          <p:nvPr>
            <p:ph type="title"/>
          </p:nvPr>
        </p:nvSpPr>
        <p:spPr/>
        <p:txBody>
          <a:bodyPr>
            <a:normAutofit fontScale="90000"/>
          </a:bodyPr>
          <a:lstStyle/>
          <a:p>
            <a:r>
              <a:rPr lang="en-US" dirty="0"/>
              <a:t>Choosing a partition key</a:t>
            </a:r>
          </a:p>
        </p:txBody>
      </p:sp>
      <p:sp>
        <p:nvSpPr>
          <p:cNvPr id="4" name="Rectangle 3">
            <a:extLst>
              <a:ext uri="{FF2B5EF4-FFF2-40B4-BE49-F238E27FC236}">
                <a16:creationId xmlns:a16="http://schemas.microsoft.com/office/drawing/2014/main" id="{B9D72327-8F3B-45B8-9AA3-B228695622AB}"/>
              </a:ext>
            </a:extLst>
          </p:cNvPr>
          <p:cNvSpPr/>
          <p:nvPr/>
        </p:nvSpPr>
        <p:spPr>
          <a:xfrm>
            <a:off x="293254" y="1993900"/>
            <a:ext cx="3592946" cy="1435100"/>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Unchanging Property Value</a:t>
            </a:r>
          </a:p>
        </p:txBody>
      </p:sp>
    </p:spTree>
    <p:extLst>
      <p:ext uri="{BB962C8B-B14F-4D97-AF65-F5344CB8AC3E}">
        <p14:creationId xmlns:p14="http://schemas.microsoft.com/office/powerpoint/2010/main" val="1554951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840E7E-FE19-4461-B1E0-BC96680E41FA}"/>
              </a:ext>
            </a:extLst>
          </p:cNvPr>
          <p:cNvSpPr>
            <a:spLocks noGrp="1"/>
          </p:cNvSpPr>
          <p:nvPr>
            <p:ph type="title"/>
          </p:nvPr>
        </p:nvSpPr>
        <p:spPr/>
        <p:txBody>
          <a:bodyPr>
            <a:normAutofit fontScale="90000"/>
          </a:bodyPr>
          <a:lstStyle/>
          <a:p>
            <a:r>
              <a:rPr lang="en-US" dirty="0"/>
              <a:t>Choosing a partition key</a:t>
            </a:r>
          </a:p>
        </p:txBody>
      </p:sp>
      <p:sp>
        <p:nvSpPr>
          <p:cNvPr id="4" name="Rectangle 3">
            <a:extLst>
              <a:ext uri="{FF2B5EF4-FFF2-40B4-BE49-F238E27FC236}">
                <a16:creationId xmlns:a16="http://schemas.microsoft.com/office/drawing/2014/main" id="{B9D72327-8F3B-45B8-9AA3-B228695622AB}"/>
              </a:ext>
            </a:extLst>
          </p:cNvPr>
          <p:cNvSpPr/>
          <p:nvPr/>
        </p:nvSpPr>
        <p:spPr>
          <a:xfrm>
            <a:off x="293254" y="1993900"/>
            <a:ext cx="3592946" cy="1435100"/>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Unchanging Property Value</a:t>
            </a:r>
          </a:p>
        </p:txBody>
      </p:sp>
      <p:sp>
        <p:nvSpPr>
          <p:cNvPr id="5" name="Rectangle 4">
            <a:extLst>
              <a:ext uri="{FF2B5EF4-FFF2-40B4-BE49-F238E27FC236}">
                <a16:creationId xmlns:a16="http://schemas.microsoft.com/office/drawing/2014/main" id="{F8A451F8-1A83-4DAD-92B7-99765FD932ED}"/>
              </a:ext>
            </a:extLst>
          </p:cNvPr>
          <p:cNvSpPr/>
          <p:nvPr/>
        </p:nvSpPr>
        <p:spPr>
          <a:xfrm>
            <a:off x="4299527" y="1993900"/>
            <a:ext cx="3592946" cy="1435100"/>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High Cardinality</a:t>
            </a:r>
          </a:p>
        </p:txBody>
      </p:sp>
    </p:spTree>
    <p:extLst>
      <p:ext uri="{BB962C8B-B14F-4D97-AF65-F5344CB8AC3E}">
        <p14:creationId xmlns:p14="http://schemas.microsoft.com/office/powerpoint/2010/main" val="3382494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840E7E-FE19-4461-B1E0-BC96680E41FA}"/>
              </a:ext>
            </a:extLst>
          </p:cNvPr>
          <p:cNvSpPr>
            <a:spLocks noGrp="1"/>
          </p:cNvSpPr>
          <p:nvPr>
            <p:ph type="title"/>
          </p:nvPr>
        </p:nvSpPr>
        <p:spPr/>
        <p:txBody>
          <a:bodyPr>
            <a:normAutofit fontScale="90000"/>
          </a:bodyPr>
          <a:lstStyle/>
          <a:p>
            <a:r>
              <a:rPr lang="en-US" dirty="0"/>
              <a:t>Choosing a partition key</a:t>
            </a:r>
          </a:p>
        </p:txBody>
      </p:sp>
      <p:sp>
        <p:nvSpPr>
          <p:cNvPr id="4" name="Rectangle 3">
            <a:extLst>
              <a:ext uri="{FF2B5EF4-FFF2-40B4-BE49-F238E27FC236}">
                <a16:creationId xmlns:a16="http://schemas.microsoft.com/office/drawing/2014/main" id="{B9D72327-8F3B-45B8-9AA3-B228695622AB}"/>
              </a:ext>
            </a:extLst>
          </p:cNvPr>
          <p:cNvSpPr/>
          <p:nvPr/>
        </p:nvSpPr>
        <p:spPr>
          <a:xfrm>
            <a:off x="293254" y="1993900"/>
            <a:ext cx="3592946" cy="1435100"/>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Unchanging Property Value</a:t>
            </a:r>
          </a:p>
        </p:txBody>
      </p:sp>
      <p:sp>
        <p:nvSpPr>
          <p:cNvPr id="5" name="Rectangle 4">
            <a:extLst>
              <a:ext uri="{FF2B5EF4-FFF2-40B4-BE49-F238E27FC236}">
                <a16:creationId xmlns:a16="http://schemas.microsoft.com/office/drawing/2014/main" id="{F8A451F8-1A83-4DAD-92B7-99765FD932ED}"/>
              </a:ext>
            </a:extLst>
          </p:cNvPr>
          <p:cNvSpPr/>
          <p:nvPr/>
        </p:nvSpPr>
        <p:spPr>
          <a:xfrm>
            <a:off x="4299527" y="1993900"/>
            <a:ext cx="3592946" cy="1435100"/>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High Cardinality</a:t>
            </a:r>
          </a:p>
        </p:txBody>
      </p:sp>
      <p:sp>
        <p:nvSpPr>
          <p:cNvPr id="6" name="Rectangle 5">
            <a:extLst>
              <a:ext uri="{FF2B5EF4-FFF2-40B4-BE49-F238E27FC236}">
                <a16:creationId xmlns:a16="http://schemas.microsoft.com/office/drawing/2014/main" id="{4216373A-ACFE-48B9-9B8C-1C8CFED29D41}"/>
              </a:ext>
            </a:extLst>
          </p:cNvPr>
          <p:cNvSpPr/>
          <p:nvPr/>
        </p:nvSpPr>
        <p:spPr>
          <a:xfrm>
            <a:off x="8305800" y="1993900"/>
            <a:ext cx="3592946" cy="1435100"/>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Spreads RU Consumption</a:t>
            </a:r>
          </a:p>
        </p:txBody>
      </p:sp>
    </p:spTree>
    <p:extLst>
      <p:ext uri="{BB962C8B-B14F-4D97-AF65-F5344CB8AC3E}">
        <p14:creationId xmlns:p14="http://schemas.microsoft.com/office/powerpoint/2010/main" val="1390337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840E7E-FE19-4461-B1E0-BC96680E41FA}"/>
              </a:ext>
            </a:extLst>
          </p:cNvPr>
          <p:cNvSpPr>
            <a:spLocks noGrp="1"/>
          </p:cNvSpPr>
          <p:nvPr>
            <p:ph type="title"/>
          </p:nvPr>
        </p:nvSpPr>
        <p:spPr/>
        <p:txBody>
          <a:bodyPr>
            <a:normAutofit fontScale="90000"/>
          </a:bodyPr>
          <a:lstStyle/>
          <a:p>
            <a:r>
              <a:rPr lang="en-US" dirty="0"/>
              <a:t>Choosing a partition key</a:t>
            </a:r>
          </a:p>
        </p:txBody>
      </p:sp>
      <p:sp>
        <p:nvSpPr>
          <p:cNvPr id="4" name="Rectangle 3">
            <a:extLst>
              <a:ext uri="{FF2B5EF4-FFF2-40B4-BE49-F238E27FC236}">
                <a16:creationId xmlns:a16="http://schemas.microsoft.com/office/drawing/2014/main" id="{B9D72327-8F3B-45B8-9AA3-B228695622AB}"/>
              </a:ext>
            </a:extLst>
          </p:cNvPr>
          <p:cNvSpPr/>
          <p:nvPr/>
        </p:nvSpPr>
        <p:spPr>
          <a:xfrm>
            <a:off x="293254" y="1993900"/>
            <a:ext cx="3592946" cy="1435100"/>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Unchanging Property Value</a:t>
            </a:r>
          </a:p>
        </p:txBody>
      </p:sp>
      <p:sp>
        <p:nvSpPr>
          <p:cNvPr id="5" name="Rectangle 4">
            <a:extLst>
              <a:ext uri="{FF2B5EF4-FFF2-40B4-BE49-F238E27FC236}">
                <a16:creationId xmlns:a16="http://schemas.microsoft.com/office/drawing/2014/main" id="{F8A451F8-1A83-4DAD-92B7-99765FD932ED}"/>
              </a:ext>
            </a:extLst>
          </p:cNvPr>
          <p:cNvSpPr/>
          <p:nvPr/>
        </p:nvSpPr>
        <p:spPr>
          <a:xfrm>
            <a:off x="4299527" y="1993900"/>
            <a:ext cx="3592946" cy="1435100"/>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High Cardinality</a:t>
            </a:r>
          </a:p>
        </p:txBody>
      </p:sp>
      <p:sp>
        <p:nvSpPr>
          <p:cNvPr id="6" name="Rectangle 5">
            <a:extLst>
              <a:ext uri="{FF2B5EF4-FFF2-40B4-BE49-F238E27FC236}">
                <a16:creationId xmlns:a16="http://schemas.microsoft.com/office/drawing/2014/main" id="{4216373A-ACFE-48B9-9B8C-1C8CFED29D41}"/>
              </a:ext>
            </a:extLst>
          </p:cNvPr>
          <p:cNvSpPr/>
          <p:nvPr/>
        </p:nvSpPr>
        <p:spPr>
          <a:xfrm>
            <a:off x="8305800" y="1993900"/>
            <a:ext cx="3592946" cy="1435100"/>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Spreads RU Consumption</a:t>
            </a:r>
          </a:p>
        </p:txBody>
      </p:sp>
      <p:sp>
        <p:nvSpPr>
          <p:cNvPr id="7" name="Rectangle 6">
            <a:extLst>
              <a:ext uri="{FF2B5EF4-FFF2-40B4-BE49-F238E27FC236}">
                <a16:creationId xmlns:a16="http://schemas.microsoft.com/office/drawing/2014/main" id="{A33907F7-C147-4A69-A390-C2EBD9BB5CDD}"/>
              </a:ext>
            </a:extLst>
          </p:cNvPr>
          <p:cNvSpPr/>
          <p:nvPr/>
        </p:nvSpPr>
        <p:spPr>
          <a:xfrm>
            <a:off x="4284517" y="3945658"/>
            <a:ext cx="3592946" cy="1435100"/>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Common Filter</a:t>
            </a:r>
          </a:p>
        </p:txBody>
      </p:sp>
    </p:spTree>
    <p:extLst>
      <p:ext uri="{BB962C8B-B14F-4D97-AF65-F5344CB8AC3E}">
        <p14:creationId xmlns:p14="http://schemas.microsoft.com/office/powerpoint/2010/main" val="1886845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840E7E-FE19-4461-B1E0-BC96680E41FA}"/>
              </a:ext>
            </a:extLst>
          </p:cNvPr>
          <p:cNvSpPr>
            <a:spLocks noGrp="1"/>
          </p:cNvSpPr>
          <p:nvPr>
            <p:ph type="title"/>
          </p:nvPr>
        </p:nvSpPr>
        <p:spPr/>
        <p:txBody>
          <a:bodyPr>
            <a:normAutofit fontScale="90000"/>
          </a:bodyPr>
          <a:lstStyle/>
          <a:p>
            <a:r>
              <a:rPr lang="en-US" dirty="0"/>
              <a:t>Using Item Id as the Partition Key</a:t>
            </a:r>
          </a:p>
        </p:txBody>
      </p:sp>
      <p:sp>
        <p:nvSpPr>
          <p:cNvPr id="4" name="Rectangle 3">
            <a:extLst>
              <a:ext uri="{FF2B5EF4-FFF2-40B4-BE49-F238E27FC236}">
                <a16:creationId xmlns:a16="http://schemas.microsoft.com/office/drawing/2014/main" id="{B9D72327-8F3B-45B8-9AA3-B228695622AB}"/>
              </a:ext>
            </a:extLst>
          </p:cNvPr>
          <p:cNvSpPr/>
          <p:nvPr/>
        </p:nvSpPr>
        <p:spPr>
          <a:xfrm>
            <a:off x="293254" y="1993900"/>
            <a:ext cx="3592946" cy="1435100"/>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Wide Range of Possible Values</a:t>
            </a:r>
          </a:p>
        </p:txBody>
      </p:sp>
      <p:sp>
        <p:nvSpPr>
          <p:cNvPr id="5" name="Rectangle 4">
            <a:extLst>
              <a:ext uri="{FF2B5EF4-FFF2-40B4-BE49-F238E27FC236}">
                <a16:creationId xmlns:a16="http://schemas.microsoft.com/office/drawing/2014/main" id="{F8A451F8-1A83-4DAD-92B7-99765FD932ED}"/>
              </a:ext>
            </a:extLst>
          </p:cNvPr>
          <p:cNvSpPr/>
          <p:nvPr/>
        </p:nvSpPr>
        <p:spPr>
          <a:xfrm>
            <a:off x="4299527" y="1993900"/>
            <a:ext cx="3592946" cy="1435100"/>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Balances RU Consumption</a:t>
            </a:r>
          </a:p>
        </p:txBody>
      </p:sp>
      <p:sp>
        <p:nvSpPr>
          <p:cNvPr id="6" name="Rectangle 5">
            <a:extLst>
              <a:ext uri="{FF2B5EF4-FFF2-40B4-BE49-F238E27FC236}">
                <a16:creationId xmlns:a16="http://schemas.microsoft.com/office/drawing/2014/main" id="{4216373A-ACFE-48B9-9B8C-1C8CFED29D41}"/>
              </a:ext>
            </a:extLst>
          </p:cNvPr>
          <p:cNvSpPr/>
          <p:nvPr/>
        </p:nvSpPr>
        <p:spPr>
          <a:xfrm>
            <a:off x="8305800" y="1993900"/>
            <a:ext cx="3592946" cy="1435100"/>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Point Reads Become Easier</a:t>
            </a:r>
          </a:p>
        </p:txBody>
      </p:sp>
    </p:spTree>
    <p:extLst>
      <p:ext uri="{BB962C8B-B14F-4D97-AF65-F5344CB8AC3E}">
        <p14:creationId xmlns:p14="http://schemas.microsoft.com/office/powerpoint/2010/main" val="1090129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840E7E-FE19-4461-B1E0-BC96680E41FA}"/>
              </a:ext>
            </a:extLst>
          </p:cNvPr>
          <p:cNvSpPr>
            <a:spLocks noGrp="1"/>
          </p:cNvSpPr>
          <p:nvPr>
            <p:ph type="title"/>
          </p:nvPr>
        </p:nvSpPr>
        <p:spPr/>
        <p:txBody>
          <a:bodyPr>
            <a:normAutofit fontScale="90000"/>
          </a:bodyPr>
          <a:lstStyle/>
          <a:p>
            <a:r>
              <a:rPr lang="en-US" dirty="0"/>
              <a:t>Using Item Id as the Partition Key</a:t>
            </a:r>
          </a:p>
        </p:txBody>
      </p:sp>
      <p:sp>
        <p:nvSpPr>
          <p:cNvPr id="4" name="Rectangle 3">
            <a:extLst>
              <a:ext uri="{FF2B5EF4-FFF2-40B4-BE49-F238E27FC236}">
                <a16:creationId xmlns:a16="http://schemas.microsoft.com/office/drawing/2014/main" id="{B9D72327-8F3B-45B8-9AA3-B228695622AB}"/>
              </a:ext>
            </a:extLst>
          </p:cNvPr>
          <p:cNvSpPr/>
          <p:nvPr/>
        </p:nvSpPr>
        <p:spPr>
          <a:xfrm>
            <a:off x="293254" y="1993900"/>
            <a:ext cx="3592946" cy="1435100"/>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Wide Range of Possible Values</a:t>
            </a:r>
          </a:p>
        </p:txBody>
      </p:sp>
      <p:sp>
        <p:nvSpPr>
          <p:cNvPr id="5" name="Rectangle 4">
            <a:extLst>
              <a:ext uri="{FF2B5EF4-FFF2-40B4-BE49-F238E27FC236}">
                <a16:creationId xmlns:a16="http://schemas.microsoft.com/office/drawing/2014/main" id="{F8A451F8-1A83-4DAD-92B7-99765FD932ED}"/>
              </a:ext>
            </a:extLst>
          </p:cNvPr>
          <p:cNvSpPr/>
          <p:nvPr/>
        </p:nvSpPr>
        <p:spPr>
          <a:xfrm>
            <a:off x="4299527" y="1993900"/>
            <a:ext cx="3592946" cy="1435100"/>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Balances RU Consumption</a:t>
            </a:r>
          </a:p>
        </p:txBody>
      </p:sp>
      <p:sp>
        <p:nvSpPr>
          <p:cNvPr id="6" name="Rectangle 5">
            <a:extLst>
              <a:ext uri="{FF2B5EF4-FFF2-40B4-BE49-F238E27FC236}">
                <a16:creationId xmlns:a16="http://schemas.microsoft.com/office/drawing/2014/main" id="{4216373A-ACFE-48B9-9B8C-1C8CFED29D41}"/>
              </a:ext>
            </a:extLst>
          </p:cNvPr>
          <p:cNvSpPr/>
          <p:nvPr/>
        </p:nvSpPr>
        <p:spPr>
          <a:xfrm>
            <a:off x="8305800" y="1993900"/>
            <a:ext cx="3592946" cy="1435100"/>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Point Reads Become Easier</a:t>
            </a:r>
          </a:p>
        </p:txBody>
      </p:sp>
      <p:sp>
        <p:nvSpPr>
          <p:cNvPr id="7" name="Rectangle 6">
            <a:extLst>
              <a:ext uri="{FF2B5EF4-FFF2-40B4-BE49-F238E27FC236}">
                <a16:creationId xmlns:a16="http://schemas.microsoft.com/office/drawing/2014/main" id="{FD72D157-9E36-4A3E-82E4-1875DBACB316}"/>
              </a:ext>
            </a:extLst>
          </p:cNvPr>
          <p:cNvSpPr/>
          <p:nvPr/>
        </p:nvSpPr>
        <p:spPr>
          <a:xfrm>
            <a:off x="293254" y="3818658"/>
            <a:ext cx="3592946" cy="1435100"/>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Partition key will become unique identifier</a:t>
            </a:r>
          </a:p>
        </p:txBody>
      </p:sp>
      <p:sp>
        <p:nvSpPr>
          <p:cNvPr id="8" name="Rectangle 7">
            <a:extLst>
              <a:ext uri="{FF2B5EF4-FFF2-40B4-BE49-F238E27FC236}">
                <a16:creationId xmlns:a16="http://schemas.microsoft.com/office/drawing/2014/main" id="{155CE05B-83CE-494E-9CF4-A3A0EB46328A}"/>
              </a:ext>
            </a:extLst>
          </p:cNvPr>
          <p:cNvSpPr/>
          <p:nvPr/>
        </p:nvSpPr>
        <p:spPr>
          <a:xfrm>
            <a:off x="4299527" y="3818658"/>
            <a:ext cx="3592946" cy="1435100"/>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Should have an equality filter with the </a:t>
            </a:r>
            <a:r>
              <a:rPr lang="en-US" sz="2400" i="1" dirty="0"/>
              <a:t>item Id</a:t>
            </a:r>
            <a:endParaRPr lang="en-US" sz="2400" dirty="0"/>
          </a:p>
        </p:txBody>
      </p:sp>
      <p:sp>
        <p:nvSpPr>
          <p:cNvPr id="9" name="Rectangle 8">
            <a:extLst>
              <a:ext uri="{FF2B5EF4-FFF2-40B4-BE49-F238E27FC236}">
                <a16:creationId xmlns:a16="http://schemas.microsoft.com/office/drawing/2014/main" id="{9DD808FE-D960-4E01-A892-1EE5EEE590AA}"/>
              </a:ext>
            </a:extLst>
          </p:cNvPr>
          <p:cNvSpPr/>
          <p:nvPr/>
        </p:nvSpPr>
        <p:spPr>
          <a:xfrm>
            <a:off x="8305800" y="3818658"/>
            <a:ext cx="3592946" cy="1435100"/>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Stored Procedures/Triggers Cannot Run Across Multiple Partitions</a:t>
            </a:r>
          </a:p>
        </p:txBody>
      </p:sp>
    </p:spTree>
    <p:extLst>
      <p:ext uri="{BB962C8B-B14F-4D97-AF65-F5344CB8AC3E}">
        <p14:creationId xmlns:p14="http://schemas.microsoft.com/office/powerpoint/2010/main" val="2830066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1357069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0112C-BF6C-4088-8A81-16870415A53C}"/>
              </a:ext>
            </a:extLst>
          </p:cNvPr>
          <p:cNvSpPr>
            <a:spLocks noGrp="1"/>
          </p:cNvSpPr>
          <p:nvPr>
            <p:ph type="title"/>
          </p:nvPr>
        </p:nvSpPr>
        <p:spPr/>
        <p:txBody>
          <a:bodyPr>
            <a:normAutofit fontScale="90000"/>
          </a:bodyPr>
          <a:lstStyle/>
          <a:p>
            <a:r>
              <a:rPr lang="en-US" dirty="0">
                <a:solidFill>
                  <a:srgbClr val="611C97"/>
                </a:solidFill>
              </a:rPr>
              <a:t>Provisioning – The Basics</a:t>
            </a:r>
          </a:p>
        </p:txBody>
      </p:sp>
      <p:sp>
        <p:nvSpPr>
          <p:cNvPr id="4" name="Rectangle 3">
            <a:extLst>
              <a:ext uri="{FF2B5EF4-FFF2-40B4-BE49-F238E27FC236}">
                <a16:creationId xmlns:a16="http://schemas.microsoft.com/office/drawing/2014/main" id="{31296FD2-5674-4A3E-ADFC-174C9BAE6315}"/>
              </a:ext>
            </a:extLst>
          </p:cNvPr>
          <p:cNvSpPr/>
          <p:nvPr/>
        </p:nvSpPr>
        <p:spPr>
          <a:xfrm>
            <a:off x="1107440" y="1838960"/>
            <a:ext cx="3647440" cy="1590040"/>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Montserrat SemiBold" panose="00000700000000000000" pitchFamily="2" charset="0"/>
              </a:rPr>
              <a:t>Database Provisioning</a:t>
            </a:r>
          </a:p>
        </p:txBody>
      </p:sp>
    </p:spTree>
    <p:extLst>
      <p:ext uri="{BB962C8B-B14F-4D97-AF65-F5344CB8AC3E}">
        <p14:creationId xmlns:p14="http://schemas.microsoft.com/office/powerpoint/2010/main" val="1275368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224A6D-BA40-4ACC-BD11-3DD71C7036DB}"/>
              </a:ext>
            </a:extLst>
          </p:cNvPr>
          <p:cNvSpPr>
            <a:spLocks noGrp="1"/>
          </p:cNvSpPr>
          <p:nvPr>
            <p:ph type="title"/>
          </p:nvPr>
        </p:nvSpPr>
        <p:spPr/>
        <p:txBody>
          <a:bodyPr>
            <a:normAutofit fontScale="90000"/>
          </a:bodyPr>
          <a:lstStyle/>
          <a:p>
            <a:r>
              <a:rPr lang="en-US" dirty="0"/>
              <a:t>Azure Cosmos DB</a:t>
            </a:r>
          </a:p>
        </p:txBody>
      </p:sp>
      <p:sp>
        <p:nvSpPr>
          <p:cNvPr id="3" name="Text Placeholder 2">
            <a:extLst>
              <a:ext uri="{FF2B5EF4-FFF2-40B4-BE49-F238E27FC236}">
                <a16:creationId xmlns:a16="http://schemas.microsoft.com/office/drawing/2014/main" id="{A665E78D-6F8B-49C7-B24E-AFEC6512F85D}"/>
              </a:ext>
            </a:extLst>
          </p:cNvPr>
          <p:cNvSpPr>
            <a:spLocks noGrp="1"/>
          </p:cNvSpPr>
          <p:nvPr>
            <p:ph type="body" sz="quarter" idx="10"/>
          </p:nvPr>
        </p:nvSpPr>
        <p:spPr>
          <a:xfrm>
            <a:off x="368457" y="791498"/>
            <a:ext cx="12124531" cy="297655"/>
          </a:xfrm>
        </p:spPr>
        <p:txBody>
          <a:bodyPr>
            <a:normAutofit lnSpcReduction="10000"/>
          </a:bodyPr>
          <a:lstStyle/>
          <a:p>
            <a:r>
              <a:rPr lang="en-US" dirty="0">
                <a:solidFill>
                  <a:schemeClr val="bg1"/>
                </a:solidFill>
              </a:rPr>
              <a:t>A globally distributed, massively scalable, multi-model database service</a:t>
            </a:r>
          </a:p>
        </p:txBody>
      </p:sp>
      <p:pic>
        <p:nvPicPr>
          <p:cNvPr id="4" name="Picture 3">
            <a:extLst>
              <a:ext uri="{FF2B5EF4-FFF2-40B4-BE49-F238E27FC236}">
                <a16:creationId xmlns:a16="http://schemas.microsoft.com/office/drawing/2014/main" id="{2C221732-1783-4C7F-9C1C-840155F25A55}"/>
              </a:ext>
            </a:extLst>
          </p:cNvPr>
          <p:cNvPicPr>
            <a:picLocks noChangeAspect="1"/>
          </p:cNvPicPr>
          <p:nvPr/>
        </p:nvPicPr>
        <p:blipFill rotWithShape="1">
          <a:blip r:embed="rId3"/>
          <a:srcRect b="68768"/>
          <a:stretch/>
        </p:blipFill>
        <p:spPr>
          <a:xfrm>
            <a:off x="1133426" y="5547982"/>
            <a:ext cx="9925148" cy="1310018"/>
          </a:xfrm>
          <a:prstGeom prst="rect">
            <a:avLst/>
          </a:prstGeom>
        </p:spPr>
      </p:pic>
      <p:sp>
        <p:nvSpPr>
          <p:cNvPr id="5" name="Freeform: Shape 4">
            <a:extLst>
              <a:ext uri="{FF2B5EF4-FFF2-40B4-BE49-F238E27FC236}">
                <a16:creationId xmlns:a16="http://schemas.microsoft.com/office/drawing/2014/main" id="{24AAC967-607A-4F51-8A01-393E621A11B9}"/>
              </a:ext>
            </a:extLst>
          </p:cNvPr>
          <p:cNvSpPr/>
          <p:nvPr/>
        </p:nvSpPr>
        <p:spPr>
          <a:xfrm>
            <a:off x="1349" y="5144324"/>
            <a:ext cx="12189302" cy="17455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6" name="Group 5">
            <a:extLst>
              <a:ext uri="{FF2B5EF4-FFF2-40B4-BE49-F238E27FC236}">
                <a16:creationId xmlns:a16="http://schemas.microsoft.com/office/drawing/2014/main" id="{418AB716-0AD5-485C-9DFA-7184492A4B5E}"/>
              </a:ext>
            </a:extLst>
          </p:cNvPr>
          <p:cNvGrpSpPr/>
          <p:nvPr/>
        </p:nvGrpSpPr>
        <p:grpSpPr>
          <a:xfrm>
            <a:off x="9278176" y="6154848"/>
            <a:ext cx="223240" cy="433634"/>
            <a:chOff x="9576336" y="6019901"/>
            <a:chExt cx="223240" cy="433634"/>
          </a:xfrm>
        </p:grpSpPr>
        <p:sp>
          <p:nvSpPr>
            <p:cNvPr id="7" name="Freeform: Shape 411">
              <a:extLst>
                <a:ext uri="{FF2B5EF4-FFF2-40B4-BE49-F238E27FC236}">
                  <a16:creationId xmlns:a16="http://schemas.microsoft.com/office/drawing/2014/main" id="{F2B3FFF1-B9B9-4DA5-A931-1ACA6BE5274D}"/>
                </a:ext>
              </a:extLst>
            </p:cNvPr>
            <p:cNvSpPr/>
            <p:nvPr/>
          </p:nvSpPr>
          <p:spPr>
            <a:xfrm>
              <a:off x="9620313"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8" name="Group 7">
              <a:extLst>
                <a:ext uri="{FF2B5EF4-FFF2-40B4-BE49-F238E27FC236}">
                  <a16:creationId xmlns:a16="http://schemas.microsoft.com/office/drawing/2014/main" id="{EF552F06-10F3-434D-AE99-2718F039CDF1}"/>
                </a:ext>
              </a:extLst>
            </p:cNvPr>
            <p:cNvGrpSpPr/>
            <p:nvPr/>
          </p:nvGrpSpPr>
          <p:grpSpPr>
            <a:xfrm>
              <a:off x="9576336" y="6019901"/>
              <a:ext cx="223240" cy="357070"/>
              <a:chOff x="9523117" y="5842588"/>
              <a:chExt cx="329677" cy="527319"/>
            </a:xfrm>
          </p:grpSpPr>
          <p:sp>
            <p:nvSpPr>
              <p:cNvPr id="9" name="Oval 903">
                <a:extLst>
                  <a:ext uri="{FF2B5EF4-FFF2-40B4-BE49-F238E27FC236}">
                    <a16:creationId xmlns:a16="http://schemas.microsoft.com/office/drawing/2014/main" id="{9E250FFA-D09C-45C4-A45C-5A8AA9FE407F}"/>
                  </a:ext>
                </a:extLst>
              </p:cNvPr>
              <p:cNvSpPr/>
              <p:nvPr/>
            </p:nvSpPr>
            <p:spPr>
              <a:xfrm>
                <a:off x="9591504"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0" name="Freeform 5">
                <a:extLst>
                  <a:ext uri="{FF2B5EF4-FFF2-40B4-BE49-F238E27FC236}">
                    <a16:creationId xmlns:a16="http://schemas.microsoft.com/office/drawing/2014/main" id="{D2DD34D3-FA78-4675-BD67-C58071996788}"/>
                  </a:ext>
                </a:extLst>
              </p:cNvPr>
              <p:cNvSpPr>
                <a:spLocks noEditPoints="1"/>
              </p:cNvSpPr>
              <p:nvPr/>
            </p:nvSpPr>
            <p:spPr bwMode="auto">
              <a:xfrm>
                <a:off x="9523117"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1" name="Group 10">
            <a:extLst>
              <a:ext uri="{FF2B5EF4-FFF2-40B4-BE49-F238E27FC236}">
                <a16:creationId xmlns:a16="http://schemas.microsoft.com/office/drawing/2014/main" id="{4EC1CFB4-E8E2-4749-9F0A-8B65B5F95B53}"/>
              </a:ext>
            </a:extLst>
          </p:cNvPr>
          <p:cNvGrpSpPr/>
          <p:nvPr/>
        </p:nvGrpSpPr>
        <p:grpSpPr>
          <a:xfrm>
            <a:off x="7468054" y="6382515"/>
            <a:ext cx="223240" cy="431604"/>
            <a:chOff x="7468054" y="6382515"/>
            <a:chExt cx="223240" cy="431604"/>
          </a:xfrm>
        </p:grpSpPr>
        <p:sp>
          <p:nvSpPr>
            <p:cNvPr id="12" name="Freeform: Shape 411">
              <a:extLst>
                <a:ext uri="{FF2B5EF4-FFF2-40B4-BE49-F238E27FC236}">
                  <a16:creationId xmlns:a16="http://schemas.microsoft.com/office/drawing/2014/main" id="{3F2328F6-1E80-43C3-BA80-6E2E39A01910}"/>
                </a:ext>
              </a:extLst>
            </p:cNvPr>
            <p:cNvSpPr/>
            <p:nvPr/>
          </p:nvSpPr>
          <p:spPr>
            <a:xfrm>
              <a:off x="7512031" y="6678832"/>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3" name="Group 12">
              <a:extLst>
                <a:ext uri="{FF2B5EF4-FFF2-40B4-BE49-F238E27FC236}">
                  <a16:creationId xmlns:a16="http://schemas.microsoft.com/office/drawing/2014/main" id="{B1BF9A2E-DB5D-44A2-8FB2-EFDE8E178A13}"/>
                </a:ext>
              </a:extLst>
            </p:cNvPr>
            <p:cNvGrpSpPr/>
            <p:nvPr/>
          </p:nvGrpSpPr>
          <p:grpSpPr>
            <a:xfrm>
              <a:off x="7468054" y="6382515"/>
              <a:ext cx="223240" cy="357070"/>
              <a:chOff x="7414835" y="6205202"/>
              <a:chExt cx="329677" cy="527319"/>
            </a:xfrm>
          </p:grpSpPr>
          <p:sp>
            <p:nvSpPr>
              <p:cNvPr id="14" name="Oval 13">
                <a:extLst>
                  <a:ext uri="{FF2B5EF4-FFF2-40B4-BE49-F238E27FC236}">
                    <a16:creationId xmlns:a16="http://schemas.microsoft.com/office/drawing/2014/main" id="{CC1B028A-6528-4ED1-B0AF-560BDC6CB150}"/>
                  </a:ext>
                </a:extLst>
              </p:cNvPr>
              <p:cNvSpPr/>
              <p:nvPr/>
            </p:nvSpPr>
            <p:spPr>
              <a:xfrm>
                <a:off x="7483222" y="6265690"/>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5" name="Freeform 5">
                <a:extLst>
                  <a:ext uri="{FF2B5EF4-FFF2-40B4-BE49-F238E27FC236}">
                    <a16:creationId xmlns:a16="http://schemas.microsoft.com/office/drawing/2014/main" id="{AC2DB581-F805-4E4F-95F3-CE47B890A063}"/>
                  </a:ext>
                </a:extLst>
              </p:cNvPr>
              <p:cNvSpPr>
                <a:spLocks noEditPoints="1"/>
              </p:cNvSpPr>
              <p:nvPr/>
            </p:nvSpPr>
            <p:spPr bwMode="auto">
              <a:xfrm>
                <a:off x="7414835" y="6205202"/>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6" name="Group 15">
            <a:extLst>
              <a:ext uri="{FF2B5EF4-FFF2-40B4-BE49-F238E27FC236}">
                <a16:creationId xmlns:a16="http://schemas.microsoft.com/office/drawing/2014/main" id="{F4B16AC7-3843-4C39-83EB-69A9EE6272CD}"/>
              </a:ext>
            </a:extLst>
          </p:cNvPr>
          <p:cNvGrpSpPr/>
          <p:nvPr/>
        </p:nvGrpSpPr>
        <p:grpSpPr>
          <a:xfrm>
            <a:off x="6207483" y="5803084"/>
            <a:ext cx="223240" cy="433634"/>
            <a:chOff x="6393022" y="6019901"/>
            <a:chExt cx="223240" cy="433634"/>
          </a:xfrm>
        </p:grpSpPr>
        <p:sp>
          <p:nvSpPr>
            <p:cNvPr id="17" name="Freeform: Shape 411">
              <a:extLst>
                <a:ext uri="{FF2B5EF4-FFF2-40B4-BE49-F238E27FC236}">
                  <a16:creationId xmlns:a16="http://schemas.microsoft.com/office/drawing/2014/main" id="{DA81168D-B2B4-4EEA-A093-E60D3BB6E8DA}"/>
                </a:ext>
              </a:extLst>
            </p:cNvPr>
            <p:cNvSpPr/>
            <p:nvPr/>
          </p:nvSpPr>
          <p:spPr>
            <a:xfrm>
              <a:off x="6436999"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8" name="Group 17">
              <a:extLst>
                <a:ext uri="{FF2B5EF4-FFF2-40B4-BE49-F238E27FC236}">
                  <a16:creationId xmlns:a16="http://schemas.microsoft.com/office/drawing/2014/main" id="{535BD03F-8734-4661-B6E4-250B4122D372}"/>
                </a:ext>
              </a:extLst>
            </p:cNvPr>
            <p:cNvGrpSpPr/>
            <p:nvPr/>
          </p:nvGrpSpPr>
          <p:grpSpPr>
            <a:xfrm>
              <a:off x="6393022" y="6019901"/>
              <a:ext cx="223240" cy="357070"/>
              <a:chOff x="6339803" y="5842588"/>
              <a:chExt cx="329677" cy="527319"/>
            </a:xfrm>
          </p:grpSpPr>
          <p:sp>
            <p:nvSpPr>
              <p:cNvPr id="19" name="Oval 27">
                <a:extLst>
                  <a:ext uri="{FF2B5EF4-FFF2-40B4-BE49-F238E27FC236}">
                    <a16:creationId xmlns:a16="http://schemas.microsoft.com/office/drawing/2014/main" id="{982F85A6-56CA-4925-BC3F-09E614BE35D3}"/>
                  </a:ext>
                </a:extLst>
              </p:cNvPr>
              <p:cNvSpPr/>
              <p:nvPr/>
            </p:nvSpPr>
            <p:spPr>
              <a:xfrm>
                <a:off x="6408190"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0" name="Freeform 5">
                <a:extLst>
                  <a:ext uri="{FF2B5EF4-FFF2-40B4-BE49-F238E27FC236}">
                    <a16:creationId xmlns:a16="http://schemas.microsoft.com/office/drawing/2014/main" id="{1C541862-D506-465E-9694-5FA2FEFCEE2E}"/>
                  </a:ext>
                </a:extLst>
              </p:cNvPr>
              <p:cNvSpPr>
                <a:spLocks noEditPoints="1"/>
              </p:cNvSpPr>
              <p:nvPr/>
            </p:nvSpPr>
            <p:spPr bwMode="auto">
              <a:xfrm>
                <a:off x="6339803"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1" name="Group 20">
            <a:extLst>
              <a:ext uri="{FF2B5EF4-FFF2-40B4-BE49-F238E27FC236}">
                <a16:creationId xmlns:a16="http://schemas.microsoft.com/office/drawing/2014/main" id="{58B49414-2FEE-4A36-B85A-BA54359A9ADA}"/>
              </a:ext>
            </a:extLst>
          </p:cNvPr>
          <p:cNvGrpSpPr/>
          <p:nvPr/>
        </p:nvGrpSpPr>
        <p:grpSpPr>
          <a:xfrm>
            <a:off x="2183561" y="6187406"/>
            <a:ext cx="223240" cy="450322"/>
            <a:chOff x="2418475" y="6242316"/>
            <a:chExt cx="223240" cy="450322"/>
          </a:xfrm>
        </p:grpSpPr>
        <p:sp>
          <p:nvSpPr>
            <p:cNvPr id="22" name="Freeform: Shape 411">
              <a:extLst>
                <a:ext uri="{FF2B5EF4-FFF2-40B4-BE49-F238E27FC236}">
                  <a16:creationId xmlns:a16="http://schemas.microsoft.com/office/drawing/2014/main" id="{875968DB-2803-4D23-80C8-46BEACA0B1E7}"/>
                </a:ext>
              </a:extLst>
            </p:cNvPr>
            <p:cNvSpPr/>
            <p:nvPr/>
          </p:nvSpPr>
          <p:spPr>
            <a:xfrm>
              <a:off x="2462452" y="6557351"/>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3" name="Group 22">
              <a:extLst>
                <a:ext uri="{FF2B5EF4-FFF2-40B4-BE49-F238E27FC236}">
                  <a16:creationId xmlns:a16="http://schemas.microsoft.com/office/drawing/2014/main" id="{1A78E2DD-A15F-42BF-BCE9-04C96A6C4274}"/>
                </a:ext>
              </a:extLst>
            </p:cNvPr>
            <p:cNvGrpSpPr/>
            <p:nvPr/>
          </p:nvGrpSpPr>
          <p:grpSpPr>
            <a:xfrm>
              <a:off x="2418475" y="6242316"/>
              <a:ext cx="223240" cy="357070"/>
              <a:chOff x="2365256" y="6065003"/>
              <a:chExt cx="329677" cy="527319"/>
            </a:xfrm>
          </p:grpSpPr>
          <p:sp>
            <p:nvSpPr>
              <p:cNvPr id="24" name="Oval 6">
                <a:extLst>
                  <a:ext uri="{FF2B5EF4-FFF2-40B4-BE49-F238E27FC236}">
                    <a16:creationId xmlns:a16="http://schemas.microsoft.com/office/drawing/2014/main" id="{55805E14-659E-44FE-AAA6-B4098B4C545B}"/>
                  </a:ext>
                </a:extLst>
              </p:cNvPr>
              <p:cNvSpPr/>
              <p:nvPr/>
            </p:nvSpPr>
            <p:spPr>
              <a:xfrm>
                <a:off x="2433643" y="6144209"/>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5" name="Freeform 5">
                <a:extLst>
                  <a:ext uri="{FF2B5EF4-FFF2-40B4-BE49-F238E27FC236}">
                    <a16:creationId xmlns:a16="http://schemas.microsoft.com/office/drawing/2014/main" id="{DBC9C30C-7DA9-458E-A3E5-B0E4F936350A}"/>
                  </a:ext>
                </a:extLst>
              </p:cNvPr>
              <p:cNvSpPr>
                <a:spLocks noEditPoints="1"/>
              </p:cNvSpPr>
              <p:nvPr/>
            </p:nvSpPr>
            <p:spPr bwMode="auto">
              <a:xfrm>
                <a:off x="2365256" y="6065003"/>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sp>
        <p:nvSpPr>
          <p:cNvPr id="26" name="TextBox 25">
            <a:extLst>
              <a:ext uri="{FF2B5EF4-FFF2-40B4-BE49-F238E27FC236}">
                <a16:creationId xmlns:a16="http://schemas.microsoft.com/office/drawing/2014/main" id="{D679CE60-CBF9-4B49-AB92-2F833FF8F02A}"/>
              </a:ext>
            </a:extLst>
          </p:cNvPr>
          <p:cNvSpPr txBox="1"/>
          <p:nvPr/>
        </p:nvSpPr>
        <p:spPr>
          <a:xfrm>
            <a:off x="3517900" y="1865746"/>
            <a:ext cx="5156200" cy="1754326"/>
          </a:xfrm>
          <a:prstGeom prst="rect">
            <a:avLst/>
          </a:prstGeom>
          <a:noFill/>
        </p:spPr>
        <p:txBody>
          <a:bodyPr wrap="square" rtlCol="0">
            <a:spAutoFit/>
          </a:bodyPr>
          <a:lstStyle/>
          <a:p>
            <a:pPr algn="ctr"/>
            <a:r>
              <a:rPr lang="en-US" sz="5400" b="1" dirty="0">
                <a:solidFill>
                  <a:srgbClr val="611C97"/>
                </a:solidFill>
              </a:rPr>
              <a:t>Turnkey global distribution</a:t>
            </a:r>
          </a:p>
        </p:txBody>
      </p:sp>
    </p:spTree>
    <p:extLst>
      <p:ext uri="{BB962C8B-B14F-4D97-AF65-F5344CB8AC3E}">
        <p14:creationId xmlns:p14="http://schemas.microsoft.com/office/powerpoint/2010/main" val="2839818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6">
                                            <p:txEl>
                                              <p:pRg st="0" end="0"/>
                                            </p:txEl>
                                          </p:spTgt>
                                        </p:tgtEl>
                                        <p:attrNameLst>
                                          <p:attrName>style.visibility</p:attrName>
                                        </p:attrNameLst>
                                      </p:cBhvr>
                                      <p:to>
                                        <p:strVal val="visible"/>
                                      </p:to>
                                    </p:set>
                                    <p:animEffect transition="in" filter="fade">
                                      <p:cBhvr>
                                        <p:cTn id="7" dur="500"/>
                                        <p:tgtEl>
                                          <p:spTgt spid="26">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100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500"/>
                                        <p:tgtEl>
                                          <p:spTgt spid="16"/>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500"/>
                                        <p:tgtEl>
                                          <p:spTgt spid="21"/>
                                        </p:tgtEl>
                                      </p:cBhvr>
                                    </p:animEffect>
                                  </p:childTnLst>
                                </p:cTn>
                              </p:par>
                            </p:childTnLst>
                          </p:cTn>
                        </p:par>
                        <p:par>
                          <p:cTn id="16" fill="hold">
                            <p:stCondLst>
                              <p:cond delay="2500"/>
                            </p:stCondLst>
                            <p:childTnLst>
                              <p:par>
                                <p:cTn id="17" presetID="10" presetClass="entr" presetSubtype="0" fill="hold"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par>
                          <p:cTn id="20" fill="hold">
                            <p:stCondLst>
                              <p:cond delay="3000"/>
                            </p:stCondLst>
                            <p:childTnLst>
                              <p:par>
                                <p:cTn id="21" presetID="10" presetClass="entr" presetSubtype="0" fill="hold" nodeType="after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0112C-BF6C-4088-8A81-16870415A53C}"/>
              </a:ext>
            </a:extLst>
          </p:cNvPr>
          <p:cNvSpPr>
            <a:spLocks noGrp="1"/>
          </p:cNvSpPr>
          <p:nvPr>
            <p:ph type="title"/>
          </p:nvPr>
        </p:nvSpPr>
        <p:spPr/>
        <p:txBody>
          <a:bodyPr>
            <a:normAutofit fontScale="90000"/>
          </a:bodyPr>
          <a:lstStyle/>
          <a:p>
            <a:r>
              <a:rPr lang="en-US" dirty="0">
                <a:solidFill>
                  <a:srgbClr val="611C97"/>
                </a:solidFill>
              </a:rPr>
              <a:t>Provisioning – The Basics</a:t>
            </a:r>
          </a:p>
        </p:txBody>
      </p:sp>
      <p:sp>
        <p:nvSpPr>
          <p:cNvPr id="4" name="Rectangle 3">
            <a:extLst>
              <a:ext uri="{FF2B5EF4-FFF2-40B4-BE49-F238E27FC236}">
                <a16:creationId xmlns:a16="http://schemas.microsoft.com/office/drawing/2014/main" id="{31296FD2-5674-4A3E-ADFC-174C9BAE6315}"/>
              </a:ext>
            </a:extLst>
          </p:cNvPr>
          <p:cNvSpPr/>
          <p:nvPr/>
        </p:nvSpPr>
        <p:spPr>
          <a:xfrm>
            <a:off x="1107440" y="1838960"/>
            <a:ext cx="3647440" cy="1590040"/>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Montserrat SemiBold" panose="00000700000000000000" pitchFamily="2" charset="0"/>
              </a:rPr>
              <a:t>Database Provisioning</a:t>
            </a:r>
          </a:p>
        </p:txBody>
      </p:sp>
      <p:pic>
        <p:nvPicPr>
          <p:cNvPr id="5" name="Picture 4">
            <a:extLst>
              <a:ext uri="{FF2B5EF4-FFF2-40B4-BE49-F238E27FC236}">
                <a16:creationId xmlns:a16="http://schemas.microsoft.com/office/drawing/2014/main" id="{6DD3C507-B46E-40C7-9463-E5215A5D68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0045" y="1029184"/>
            <a:ext cx="10311910" cy="4799632"/>
          </a:xfrm>
          <a:prstGeom prst="rect">
            <a:avLst/>
          </a:prstGeom>
        </p:spPr>
      </p:pic>
      <p:sp>
        <p:nvSpPr>
          <p:cNvPr id="6" name="TextBox 5">
            <a:extLst>
              <a:ext uri="{FF2B5EF4-FFF2-40B4-BE49-F238E27FC236}">
                <a16:creationId xmlns:a16="http://schemas.microsoft.com/office/drawing/2014/main" id="{7E291569-B5C1-4050-9A01-867C94BEC44F}"/>
              </a:ext>
            </a:extLst>
          </p:cNvPr>
          <p:cNvSpPr txBox="1"/>
          <p:nvPr/>
        </p:nvSpPr>
        <p:spPr>
          <a:xfrm>
            <a:off x="940044" y="5911334"/>
            <a:ext cx="10311909" cy="369332"/>
          </a:xfrm>
          <a:prstGeom prst="rect">
            <a:avLst/>
          </a:prstGeom>
          <a:noFill/>
        </p:spPr>
        <p:txBody>
          <a:bodyPr wrap="square" rtlCol="0">
            <a:spAutoFit/>
          </a:bodyPr>
          <a:lstStyle/>
          <a:p>
            <a:pPr algn="ctr"/>
            <a:r>
              <a:rPr lang="en-US" dirty="0">
                <a:solidFill>
                  <a:srgbClr val="611C97"/>
                </a:solidFill>
              </a:rPr>
              <a:t>Database Provisioning</a:t>
            </a:r>
          </a:p>
        </p:txBody>
      </p:sp>
    </p:spTree>
    <p:extLst>
      <p:ext uri="{BB962C8B-B14F-4D97-AF65-F5344CB8AC3E}">
        <p14:creationId xmlns:p14="http://schemas.microsoft.com/office/powerpoint/2010/main" val="556127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par>
                                <p:cTn id="8" presetID="9"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dissolve">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0112C-BF6C-4088-8A81-16870415A53C}"/>
              </a:ext>
            </a:extLst>
          </p:cNvPr>
          <p:cNvSpPr>
            <a:spLocks noGrp="1"/>
          </p:cNvSpPr>
          <p:nvPr>
            <p:ph type="title"/>
          </p:nvPr>
        </p:nvSpPr>
        <p:spPr/>
        <p:txBody>
          <a:bodyPr>
            <a:normAutofit fontScale="90000"/>
          </a:bodyPr>
          <a:lstStyle/>
          <a:p>
            <a:r>
              <a:rPr lang="en-US" dirty="0">
                <a:solidFill>
                  <a:srgbClr val="611C97"/>
                </a:solidFill>
              </a:rPr>
              <a:t>Provisioning – The Basics</a:t>
            </a:r>
          </a:p>
        </p:txBody>
      </p:sp>
      <p:sp>
        <p:nvSpPr>
          <p:cNvPr id="4" name="Rectangle 3">
            <a:extLst>
              <a:ext uri="{FF2B5EF4-FFF2-40B4-BE49-F238E27FC236}">
                <a16:creationId xmlns:a16="http://schemas.microsoft.com/office/drawing/2014/main" id="{31296FD2-5674-4A3E-ADFC-174C9BAE6315}"/>
              </a:ext>
            </a:extLst>
          </p:cNvPr>
          <p:cNvSpPr/>
          <p:nvPr/>
        </p:nvSpPr>
        <p:spPr>
          <a:xfrm>
            <a:off x="1107440" y="1838960"/>
            <a:ext cx="3647440" cy="1590040"/>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Montserrat SemiBold" panose="00000700000000000000" pitchFamily="2" charset="0"/>
              </a:rPr>
              <a:t>Database Provisioning</a:t>
            </a:r>
          </a:p>
        </p:txBody>
      </p:sp>
      <p:sp>
        <p:nvSpPr>
          <p:cNvPr id="5" name="Rectangle 4">
            <a:extLst>
              <a:ext uri="{FF2B5EF4-FFF2-40B4-BE49-F238E27FC236}">
                <a16:creationId xmlns:a16="http://schemas.microsoft.com/office/drawing/2014/main" id="{86C7C1C2-301F-4FB9-97D5-27E66F2DB193}"/>
              </a:ext>
            </a:extLst>
          </p:cNvPr>
          <p:cNvSpPr/>
          <p:nvPr/>
        </p:nvSpPr>
        <p:spPr>
          <a:xfrm>
            <a:off x="7437120" y="1838960"/>
            <a:ext cx="3647440" cy="1590040"/>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Montserrat SemiBold" panose="00000700000000000000" pitchFamily="2" charset="0"/>
              </a:rPr>
              <a:t>Container Provisioning</a:t>
            </a:r>
          </a:p>
        </p:txBody>
      </p:sp>
    </p:spTree>
    <p:extLst>
      <p:ext uri="{BB962C8B-B14F-4D97-AF65-F5344CB8AC3E}">
        <p14:creationId xmlns:p14="http://schemas.microsoft.com/office/powerpoint/2010/main" val="693293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0112C-BF6C-4088-8A81-16870415A53C}"/>
              </a:ext>
            </a:extLst>
          </p:cNvPr>
          <p:cNvSpPr>
            <a:spLocks noGrp="1"/>
          </p:cNvSpPr>
          <p:nvPr>
            <p:ph type="title"/>
          </p:nvPr>
        </p:nvSpPr>
        <p:spPr/>
        <p:txBody>
          <a:bodyPr>
            <a:normAutofit fontScale="90000"/>
          </a:bodyPr>
          <a:lstStyle/>
          <a:p>
            <a:r>
              <a:rPr lang="en-US" dirty="0">
                <a:solidFill>
                  <a:srgbClr val="611C97"/>
                </a:solidFill>
              </a:rPr>
              <a:t>Provisioning – The Basics</a:t>
            </a:r>
          </a:p>
        </p:txBody>
      </p:sp>
      <p:sp>
        <p:nvSpPr>
          <p:cNvPr id="4" name="Rectangle 3">
            <a:extLst>
              <a:ext uri="{FF2B5EF4-FFF2-40B4-BE49-F238E27FC236}">
                <a16:creationId xmlns:a16="http://schemas.microsoft.com/office/drawing/2014/main" id="{31296FD2-5674-4A3E-ADFC-174C9BAE6315}"/>
              </a:ext>
            </a:extLst>
          </p:cNvPr>
          <p:cNvSpPr/>
          <p:nvPr/>
        </p:nvSpPr>
        <p:spPr>
          <a:xfrm>
            <a:off x="1107440" y="1838960"/>
            <a:ext cx="3647440" cy="1590040"/>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Montserrat SemiBold" panose="00000700000000000000" pitchFamily="2" charset="0"/>
              </a:rPr>
              <a:t>Database Provisioning</a:t>
            </a:r>
          </a:p>
        </p:txBody>
      </p:sp>
      <p:sp>
        <p:nvSpPr>
          <p:cNvPr id="5" name="Rectangle 4">
            <a:extLst>
              <a:ext uri="{FF2B5EF4-FFF2-40B4-BE49-F238E27FC236}">
                <a16:creationId xmlns:a16="http://schemas.microsoft.com/office/drawing/2014/main" id="{86C7C1C2-301F-4FB9-97D5-27E66F2DB193}"/>
              </a:ext>
            </a:extLst>
          </p:cNvPr>
          <p:cNvSpPr/>
          <p:nvPr/>
        </p:nvSpPr>
        <p:spPr>
          <a:xfrm>
            <a:off x="7437120" y="1838960"/>
            <a:ext cx="3647440" cy="1590040"/>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Montserrat SemiBold" panose="00000700000000000000" pitchFamily="2" charset="0"/>
              </a:rPr>
              <a:t>Container Provisioning</a:t>
            </a:r>
          </a:p>
        </p:txBody>
      </p:sp>
      <p:pic>
        <p:nvPicPr>
          <p:cNvPr id="6" name="Picture 5">
            <a:extLst>
              <a:ext uri="{FF2B5EF4-FFF2-40B4-BE49-F238E27FC236}">
                <a16:creationId xmlns:a16="http://schemas.microsoft.com/office/drawing/2014/main" id="{64FBA04E-915C-48EE-87C4-5EBD18A5CF5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49252" y="1029184"/>
            <a:ext cx="10293496" cy="4799632"/>
          </a:xfrm>
          <a:prstGeom prst="rect">
            <a:avLst/>
          </a:prstGeom>
        </p:spPr>
      </p:pic>
      <p:sp>
        <p:nvSpPr>
          <p:cNvPr id="7" name="TextBox 6">
            <a:extLst>
              <a:ext uri="{FF2B5EF4-FFF2-40B4-BE49-F238E27FC236}">
                <a16:creationId xmlns:a16="http://schemas.microsoft.com/office/drawing/2014/main" id="{0ED3716D-F75E-432B-B826-949D79941FD2}"/>
              </a:ext>
            </a:extLst>
          </p:cNvPr>
          <p:cNvSpPr txBox="1"/>
          <p:nvPr/>
        </p:nvSpPr>
        <p:spPr>
          <a:xfrm>
            <a:off x="940044" y="5911334"/>
            <a:ext cx="10311909" cy="369332"/>
          </a:xfrm>
          <a:prstGeom prst="rect">
            <a:avLst/>
          </a:prstGeom>
          <a:noFill/>
        </p:spPr>
        <p:txBody>
          <a:bodyPr wrap="square" rtlCol="0">
            <a:spAutoFit/>
          </a:bodyPr>
          <a:lstStyle/>
          <a:p>
            <a:pPr algn="ctr"/>
            <a:r>
              <a:rPr lang="en-US" dirty="0">
                <a:solidFill>
                  <a:srgbClr val="611C97"/>
                </a:solidFill>
              </a:rPr>
              <a:t>Container Provisioning</a:t>
            </a:r>
          </a:p>
        </p:txBody>
      </p:sp>
    </p:spTree>
    <p:extLst>
      <p:ext uri="{BB962C8B-B14F-4D97-AF65-F5344CB8AC3E}">
        <p14:creationId xmlns:p14="http://schemas.microsoft.com/office/powerpoint/2010/main" val="244011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par>
                                <p:cTn id="8" presetID="9"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dissolv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0112C-BF6C-4088-8A81-16870415A53C}"/>
              </a:ext>
            </a:extLst>
          </p:cNvPr>
          <p:cNvSpPr>
            <a:spLocks noGrp="1"/>
          </p:cNvSpPr>
          <p:nvPr>
            <p:ph type="title"/>
          </p:nvPr>
        </p:nvSpPr>
        <p:spPr/>
        <p:txBody>
          <a:bodyPr>
            <a:normAutofit fontScale="90000"/>
          </a:bodyPr>
          <a:lstStyle/>
          <a:p>
            <a:r>
              <a:rPr lang="en-US" dirty="0">
                <a:solidFill>
                  <a:srgbClr val="611C97"/>
                </a:solidFill>
              </a:rPr>
              <a:t>Provisioning – The Basics</a:t>
            </a:r>
          </a:p>
        </p:txBody>
      </p:sp>
      <p:sp>
        <p:nvSpPr>
          <p:cNvPr id="4" name="Rectangle 3">
            <a:extLst>
              <a:ext uri="{FF2B5EF4-FFF2-40B4-BE49-F238E27FC236}">
                <a16:creationId xmlns:a16="http://schemas.microsoft.com/office/drawing/2014/main" id="{31296FD2-5674-4A3E-ADFC-174C9BAE6315}"/>
              </a:ext>
            </a:extLst>
          </p:cNvPr>
          <p:cNvSpPr/>
          <p:nvPr/>
        </p:nvSpPr>
        <p:spPr>
          <a:xfrm>
            <a:off x="1107440" y="1838960"/>
            <a:ext cx="3647440" cy="1590040"/>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Montserrat SemiBold" panose="00000700000000000000" pitchFamily="2" charset="0"/>
              </a:rPr>
              <a:t>Database Provisioning</a:t>
            </a:r>
          </a:p>
        </p:txBody>
      </p:sp>
      <p:sp>
        <p:nvSpPr>
          <p:cNvPr id="5" name="Rectangle 4">
            <a:extLst>
              <a:ext uri="{FF2B5EF4-FFF2-40B4-BE49-F238E27FC236}">
                <a16:creationId xmlns:a16="http://schemas.microsoft.com/office/drawing/2014/main" id="{86C7C1C2-301F-4FB9-97D5-27E66F2DB193}"/>
              </a:ext>
            </a:extLst>
          </p:cNvPr>
          <p:cNvSpPr/>
          <p:nvPr/>
        </p:nvSpPr>
        <p:spPr>
          <a:xfrm>
            <a:off x="7437120" y="1838960"/>
            <a:ext cx="3647440" cy="1590040"/>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Montserrat SemiBold" panose="00000700000000000000" pitchFamily="2" charset="0"/>
              </a:rPr>
              <a:t>Container Provisioning</a:t>
            </a:r>
          </a:p>
        </p:txBody>
      </p:sp>
      <p:sp>
        <p:nvSpPr>
          <p:cNvPr id="6" name="Rectangle 5">
            <a:extLst>
              <a:ext uri="{FF2B5EF4-FFF2-40B4-BE49-F238E27FC236}">
                <a16:creationId xmlns:a16="http://schemas.microsoft.com/office/drawing/2014/main" id="{B543C4D5-D35C-45FE-A747-8ED1F765B098}"/>
              </a:ext>
            </a:extLst>
          </p:cNvPr>
          <p:cNvSpPr/>
          <p:nvPr/>
        </p:nvSpPr>
        <p:spPr>
          <a:xfrm>
            <a:off x="4272280" y="4196080"/>
            <a:ext cx="3647440" cy="1590040"/>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Montserrat SemiBold" panose="00000700000000000000" pitchFamily="2" charset="0"/>
              </a:rPr>
              <a:t>Combination</a:t>
            </a:r>
          </a:p>
        </p:txBody>
      </p:sp>
      <p:pic>
        <p:nvPicPr>
          <p:cNvPr id="9" name="Picture 8">
            <a:extLst>
              <a:ext uri="{FF2B5EF4-FFF2-40B4-BE49-F238E27FC236}">
                <a16:creationId xmlns:a16="http://schemas.microsoft.com/office/drawing/2014/main" id="{812938D8-AC5E-40B2-B7D0-C8C727DC40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75873" y="1049904"/>
            <a:ext cx="3743847" cy="2762636"/>
          </a:xfrm>
          <a:prstGeom prst="rect">
            <a:avLst/>
          </a:prstGeom>
        </p:spPr>
      </p:pic>
    </p:spTree>
    <p:extLst>
      <p:ext uri="{BB962C8B-B14F-4D97-AF65-F5344CB8AC3E}">
        <p14:creationId xmlns:p14="http://schemas.microsoft.com/office/powerpoint/2010/main" val="1656743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0112C-BF6C-4088-8A81-16870415A53C}"/>
              </a:ext>
            </a:extLst>
          </p:cNvPr>
          <p:cNvSpPr>
            <a:spLocks noGrp="1"/>
          </p:cNvSpPr>
          <p:nvPr>
            <p:ph type="title"/>
          </p:nvPr>
        </p:nvSpPr>
        <p:spPr/>
        <p:txBody>
          <a:bodyPr>
            <a:normAutofit fontScale="90000"/>
          </a:bodyPr>
          <a:lstStyle/>
          <a:p>
            <a:r>
              <a:rPr lang="en-US" dirty="0">
                <a:solidFill>
                  <a:srgbClr val="611C97"/>
                </a:solidFill>
              </a:rPr>
              <a:t>Provisioning – </a:t>
            </a:r>
            <a:r>
              <a:rPr lang="en-US" dirty="0" err="1">
                <a:solidFill>
                  <a:srgbClr val="611C97"/>
                </a:solidFill>
              </a:rPr>
              <a:t>Autoscale</a:t>
            </a:r>
            <a:endParaRPr lang="en-US" dirty="0">
              <a:solidFill>
                <a:srgbClr val="611C97"/>
              </a:solidFill>
            </a:endParaRPr>
          </a:p>
        </p:txBody>
      </p:sp>
    </p:spTree>
    <p:extLst>
      <p:ext uri="{BB962C8B-B14F-4D97-AF65-F5344CB8AC3E}">
        <p14:creationId xmlns:p14="http://schemas.microsoft.com/office/powerpoint/2010/main" val="316360512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0112C-BF6C-4088-8A81-16870415A53C}"/>
              </a:ext>
            </a:extLst>
          </p:cNvPr>
          <p:cNvSpPr>
            <a:spLocks noGrp="1"/>
          </p:cNvSpPr>
          <p:nvPr>
            <p:ph type="title"/>
          </p:nvPr>
        </p:nvSpPr>
        <p:spPr/>
        <p:txBody>
          <a:bodyPr>
            <a:normAutofit fontScale="90000"/>
          </a:bodyPr>
          <a:lstStyle/>
          <a:p>
            <a:r>
              <a:rPr lang="en-US" dirty="0">
                <a:solidFill>
                  <a:srgbClr val="611C97"/>
                </a:solidFill>
              </a:rPr>
              <a:t>Provisioning – </a:t>
            </a:r>
            <a:r>
              <a:rPr lang="en-US" dirty="0" err="1">
                <a:solidFill>
                  <a:srgbClr val="611C97"/>
                </a:solidFill>
              </a:rPr>
              <a:t>Autoscale</a:t>
            </a:r>
            <a:r>
              <a:rPr lang="en-US" dirty="0">
                <a:solidFill>
                  <a:srgbClr val="611C97"/>
                </a:solidFill>
              </a:rPr>
              <a:t> Benefits</a:t>
            </a:r>
          </a:p>
        </p:txBody>
      </p:sp>
      <p:sp>
        <p:nvSpPr>
          <p:cNvPr id="4" name="Rectangle 3">
            <a:extLst>
              <a:ext uri="{FF2B5EF4-FFF2-40B4-BE49-F238E27FC236}">
                <a16:creationId xmlns:a16="http://schemas.microsoft.com/office/drawing/2014/main" id="{31296FD2-5674-4A3E-ADFC-174C9BAE6315}"/>
              </a:ext>
            </a:extLst>
          </p:cNvPr>
          <p:cNvSpPr/>
          <p:nvPr/>
        </p:nvSpPr>
        <p:spPr>
          <a:xfrm>
            <a:off x="1107440" y="1838960"/>
            <a:ext cx="3647440" cy="1590040"/>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Montserrat SemiBold" panose="00000700000000000000" pitchFamily="2" charset="0"/>
              </a:rPr>
              <a:t>Simple</a:t>
            </a:r>
          </a:p>
        </p:txBody>
      </p:sp>
    </p:spTree>
    <p:extLst>
      <p:ext uri="{BB962C8B-B14F-4D97-AF65-F5344CB8AC3E}">
        <p14:creationId xmlns:p14="http://schemas.microsoft.com/office/powerpoint/2010/main" val="446788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0112C-BF6C-4088-8A81-16870415A53C}"/>
              </a:ext>
            </a:extLst>
          </p:cNvPr>
          <p:cNvSpPr>
            <a:spLocks noGrp="1"/>
          </p:cNvSpPr>
          <p:nvPr>
            <p:ph type="title"/>
          </p:nvPr>
        </p:nvSpPr>
        <p:spPr/>
        <p:txBody>
          <a:bodyPr>
            <a:normAutofit fontScale="90000"/>
          </a:bodyPr>
          <a:lstStyle/>
          <a:p>
            <a:r>
              <a:rPr lang="en-US" dirty="0">
                <a:solidFill>
                  <a:srgbClr val="611C97"/>
                </a:solidFill>
              </a:rPr>
              <a:t>Provisioning – </a:t>
            </a:r>
            <a:r>
              <a:rPr lang="en-US" dirty="0" err="1">
                <a:solidFill>
                  <a:srgbClr val="611C97"/>
                </a:solidFill>
              </a:rPr>
              <a:t>Autoscale</a:t>
            </a:r>
            <a:r>
              <a:rPr lang="en-US" dirty="0">
                <a:solidFill>
                  <a:srgbClr val="611C97"/>
                </a:solidFill>
              </a:rPr>
              <a:t> Benefits</a:t>
            </a:r>
          </a:p>
        </p:txBody>
      </p:sp>
      <p:sp>
        <p:nvSpPr>
          <p:cNvPr id="4" name="Rectangle 3">
            <a:extLst>
              <a:ext uri="{FF2B5EF4-FFF2-40B4-BE49-F238E27FC236}">
                <a16:creationId xmlns:a16="http://schemas.microsoft.com/office/drawing/2014/main" id="{31296FD2-5674-4A3E-ADFC-174C9BAE6315}"/>
              </a:ext>
            </a:extLst>
          </p:cNvPr>
          <p:cNvSpPr/>
          <p:nvPr/>
        </p:nvSpPr>
        <p:spPr>
          <a:xfrm>
            <a:off x="1107440" y="1838960"/>
            <a:ext cx="3647440" cy="1590040"/>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Montserrat SemiBold" panose="00000700000000000000" pitchFamily="2" charset="0"/>
              </a:rPr>
              <a:t>Simple</a:t>
            </a:r>
          </a:p>
        </p:txBody>
      </p:sp>
      <p:sp>
        <p:nvSpPr>
          <p:cNvPr id="5" name="Rectangle 4">
            <a:extLst>
              <a:ext uri="{FF2B5EF4-FFF2-40B4-BE49-F238E27FC236}">
                <a16:creationId xmlns:a16="http://schemas.microsoft.com/office/drawing/2014/main" id="{D68890D4-5731-457C-B294-957D5CDFD5D9}"/>
              </a:ext>
            </a:extLst>
          </p:cNvPr>
          <p:cNvSpPr/>
          <p:nvPr/>
        </p:nvSpPr>
        <p:spPr>
          <a:xfrm>
            <a:off x="7437120" y="1910080"/>
            <a:ext cx="3647440" cy="1590040"/>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Montserrat SemiBold" panose="00000700000000000000" pitchFamily="2" charset="0"/>
              </a:rPr>
              <a:t>Scalable</a:t>
            </a:r>
          </a:p>
        </p:txBody>
      </p:sp>
    </p:spTree>
    <p:extLst>
      <p:ext uri="{BB962C8B-B14F-4D97-AF65-F5344CB8AC3E}">
        <p14:creationId xmlns:p14="http://schemas.microsoft.com/office/powerpoint/2010/main" val="3585570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0112C-BF6C-4088-8A81-16870415A53C}"/>
              </a:ext>
            </a:extLst>
          </p:cNvPr>
          <p:cNvSpPr>
            <a:spLocks noGrp="1"/>
          </p:cNvSpPr>
          <p:nvPr>
            <p:ph type="title"/>
          </p:nvPr>
        </p:nvSpPr>
        <p:spPr/>
        <p:txBody>
          <a:bodyPr>
            <a:normAutofit fontScale="90000"/>
          </a:bodyPr>
          <a:lstStyle/>
          <a:p>
            <a:r>
              <a:rPr lang="en-US" dirty="0">
                <a:solidFill>
                  <a:srgbClr val="611C97"/>
                </a:solidFill>
              </a:rPr>
              <a:t>Provisioning – </a:t>
            </a:r>
            <a:r>
              <a:rPr lang="en-US" dirty="0" err="1">
                <a:solidFill>
                  <a:srgbClr val="611C97"/>
                </a:solidFill>
              </a:rPr>
              <a:t>Autoscale</a:t>
            </a:r>
            <a:r>
              <a:rPr lang="en-US" dirty="0">
                <a:solidFill>
                  <a:srgbClr val="611C97"/>
                </a:solidFill>
              </a:rPr>
              <a:t> Benefits</a:t>
            </a:r>
          </a:p>
        </p:txBody>
      </p:sp>
      <p:sp>
        <p:nvSpPr>
          <p:cNvPr id="4" name="Rectangle 3">
            <a:extLst>
              <a:ext uri="{FF2B5EF4-FFF2-40B4-BE49-F238E27FC236}">
                <a16:creationId xmlns:a16="http://schemas.microsoft.com/office/drawing/2014/main" id="{31296FD2-5674-4A3E-ADFC-174C9BAE6315}"/>
              </a:ext>
            </a:extLst>
          </p:cNvPr>
          <p:cNvSpPr/>
          <p:nvPr/>
        </p:nvSpPr>
        <p:spPr>
          <a:xfrm>
            <a:off x="1107440" y="1838960"/>
            <a:ext cx="3647440" cy="1590040"/>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Montserrat SemiBold" panose="00000700000000000000" pitchFamily="2" charset="0"/>
              </a:rPr>
              <a:t>Simple</a:t>
            </a:r>
          </a:p>
        </p:txBody>
      </p:sp>
      <p:sp>
        <p:nvSpPr>
          <p:cNvPr id="5" name="Rectangle 4">
            <a:extLst>
              <a:ext uri="{FF2B5EF4-FFF2-40B4-BE49-F238E27FC236}">
                <a16:creationId xmlns:a16="http://schemas.microsoft.com/office/drawing/2014/main" id="{D68890D4-5731-457C-B294-957D5CDFD5D9}"/>
              </a:ext>
            </a:extLst>
          </p:cNvPr>
          <p:cNvSpPr/>
          <p:nvPr/>
        </p:nvSpPr>
        <p:spPr>
          <a:xfrm>
            <a:off x="7437120" y="1910080"/>
            <a:ext cx="3647440" cy="1590040"/>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Montserrat SemiBold" panose="00000700000000000000" pitchFamily="2" charset="0"/>
              </a:rPr>
              <a:t>Scalable</a:t>
            </a:r>
          </a:p>
        </p:txBody>
      </p:sp>
      <p:sp>
        <p:nvSpPr>
          <p:cNvPr id="6" name="Rectangle 5">
            <a:extLst>
              <a:ext uri="{FF2B5EF4-FFF2-40B4-BE49-F238E27FC236}">
                <a16:creationId xmlns:a16="http://schemas.microsoft.com/office/drawing/2014/main" id="{560DAD1A-D47D-4FCD-80DA-66A2914878AC}"/>
              </a:ext>
            </a:extLst>
          </p:cNvPr>
          <p:cNvSpPr/>
          <p:nvPr/>
        </p:nvSpPr>
        <p:spPr>
          <a:xfrm>
            <a:off x="1107440" y="4124960"/>
            <a:ext cx="3647440" cy="1590040"/>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Montserrat SemiBold" panose="00000700000000000000" pitchFamily="2" charset="0"/>
              </a:rPr>
              <a:t>Cost-Effective</a:t>
            </a:r>
          </a:p>
        </p:txBody>
      </p:sp>
    </p:spTree>
    <p:extLst>
      <p:ext uri="{BB962C8B-B14F-4D97-AF65-F5344CB8AC3E}">
        <p14:creationId xmlns:p14="http://schemas.microsoft.com/office/powerpoint/2010/main" val="126634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0112C-BF6C-4088-8A81-16870415A53C}"/>
              </a:ext>
            </a:extLst>
          </p:cNvPr>
          <p:cNvSpPr>
            <a:spLocks noGrp="1"/>
          </p:cNvSpPr>
          <p:nvPr>
            <p:ph type="title"/>
          </p:nvPr>
        </p:nvSpPr>
        <p:spPr/>
        <p:txBody>
          <a:bodyPr>
            <a:normAutofit fontScale="90000"/>
          </a:bodyPr>
          <a:lstStyle/>
          <a:p>
            <a:r>
              <a:rPr lang="en-US" dirty="0">
                <a:solidFill>
                  <a:srgbClr val="611C97"/>
                </a:solidFill>
              </a:rPr>
              <a:t>Provisioning – </a:t>
            </a:r>
            <a:r>
              <a:rPr lang="en-US" dirty="0" err="1">
                <a:solidFill>
                  <a:srgbClr val="611C97"/>
                </a:solidFill>
              </a:rPr>
              <a:t>Autoscale</a:t>
            </a:r>
            <a:r>
              <a:rPr lang="en-US" dirty="0">
                <a:solidFill>
                  <a:srgbClr val="611C97"/>
                </a:solidFill>
              </a:rPr>
              <a:t> Benefits</a:t>
            </a:r>
          </a:p>
        </p:txBody>
      </p:sp>
      <p:sp>
        <p:nvSpPr>
          <p:cNvPr id="4" name="Rectangle 3">
            <a:extLst>
              <a:ext uri="{FF2B5EF4-FFF2-40B4-BE49-F238E27FC236}">
                <a16:creationId xmlns:a16="http://schemas.microsoft.com/office/drawing/2014/main" id="{31296FD2-5674-4A3E-ADFC-174C9BAE6315}"/>
              </a:ext>
            </a:extLst>
          </p:cNvPr>
          <p:cNvSpPr/>
          <p:nvPr/>
        </p:nvSpPr>
        <p:spPr>
          <a:xfrm>
            <a:off x="1107440" y="1838960"/>
            <a:ext cx="3647440" cy="1590040"/>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Montserrat SemiBold" panose="00000700000000000000" pitchFamily="2" charset="0"/>
              </a:rPr>
              <a:t>Simple</a:t>
            </a:r>
          </a:p>
        </p:txBody>
      </p:sp>
      <p:sp>
        <p:nvSpPr>
          <p:cNvPr id="5" name="Rectangle 4">
            <a:extLst>
              <a:ext uri="{FF2B5EF4-FFF2-40B4-BE49-F238E27FC236}">
                <a16:creationId xmlns:a16="http://schemas.microsoft.com/office/drawing/2014/main" id="{D68890D4-5731-457C-B294-957D5CDFD5D9}"/>
              </a:ext>
            </a:extLst>
          </p:cNvPr>
          <p:cNvSpPr/>
          <p:nvPr/>
        </p:nvSpPr>
        <p:spPr>
          <a:xfrm>
            <a:off x="7437120" y="1910080"/>
            <a:ext cx="3647440" cy="1590040"/>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Montserrat SemiBold" panose="00000700000000000000" pitchFamily="2" charset="0"/>
              </a:rPr>
              <a:t>Scalable</a:t>
            </a:r>
          </a:p>
        </p:txBody>
      </p:sp>
      <p:sp>
        <p:nvSpPr>
          <p:cNvPr id="6" name="Rectangle 5">
            <a:extLst>
              <a:ext uri="{FF2B5EF4-FFF2-40B4-BE49-F238E27FC236}">
                <a16:creationId xmlns:a16="http://schemas.microsoft.com/office/drawing/2014/main" id="{560DAD1A-D47D-4FCD-80DA-66A2914878AC}"/>
              </a:ext>
            </a:extLst>
          </p:cNvPr>
          <p:cNvSpPr/>
          <p:nvPr/>
        </p:nvSpPr>
        <p:spPr>
          <a:xfrm>
            <a:off x="1107440" y="4124960"/>
            <a:ext cx="3647440" cy="1590040"/>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Montserrat SemiBold" panose="00000700000000000000" pitchFamily="2" charset="0"/>
              </a:rPr>
              <a:t>Cost-Effective</a:t>
            </a:r>
          </a:p>
        </p:txBody>
      </p:sp>
      <p:sp>
        <p:nvSpPr>
          <p:cNvPr id="7" name="Rectangle 6">
            <a:extLst>
              <a:ext uri="{FF2B5EF4-FFF2-40B4-BE49-F238E27FC236}">
                <a16:creationId xmlns:a16="http://schemas.microsoft.com/office/drawing/2014/main" id="{B8FF85A1-6C43-46BA-82A2-FF1E0B4291E7}"/>
              </a:ext>
            </a:extLst>
          </p:cNvPr>
          <p:cNvSpPr/>
          <p:nvPr/>
        </p:nvSpPr>
        <p:spPr>
          <a:xfrm>
            <a:off x="7437120" y="4130040"/>
            <a:ext cx="3647440" cy="1590040"/>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Montserrat SemiBold" panose="00000700000000000000" pitchFamily="2" charset="0"/>
              </a:rPr>
              <a:t>Highly Available</a:t>
            </a:r>
          </a:p>
        </p:txBody>
      </p:sp>
    </p:spTree>
    <p:extLst>
      <p:ext uri="{BB962C8B-B14F-4D97-AF65-F5344CB8AC3E}">
        <p14:creationId xmlns:p14="http://schemas.microsoft.com/office/powerpoint/2010/main" val="1683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0112C-BF6C-4088-8A81-16870415A53C}"/>
              </a:ext>
            </a:extLst>
          </p:cNvPr>
          <p:cNvSpPr>
            <a:spLocks noGrp="1"/>
          </p:cNvSpPr>
          <p:nvPr>
            <p:ph type="title"/>
          </p:nvPr>
        </p:nvSpPr>
        <p:spPr/>
        <p:txBody>
          <a:bodyPr>
            <a:normAutofit fontScale="90000"/>
          </a:bodyPr>
          <a:lstStyle/>
          <a:p>
            <a:r>
              <a:rPr lang="en-US" dirty="0">
                <a:solidFill>
                  <a:srgbClr val="611C97"/>
                </a:solidFill>
              </a:rPr>
              <a:t>Provisioning – </a:t>
            </a:r>
            <a:r>
              <a:rPr lang="en-US" dirty="0" err="1">
                <a:solidFill>
                  <a:srgbClr val="611C97"/>
                </a:solidFill>
              </a:rPr>
              <a:t>Autoscale</a:t>
            </a:r>
            <a:r>
              <a:rPr lang="en-US" dirty="0">
                <a:solidFill>
                  <a:srgbClr val="611C97"/>
                </a:solidFill>
              </a:rPr>
              <a:t> Use Cases</a:t>
            </a:r>
          </a:p>
        </p:txBody>
      </p:sp>
      <p:sp>
        <p:nvSpPr>
          <p:cNvPr id="4" name="Rectangle 3">
            <a:extLst>
              <a:ext uri="{FF2B5EF4-FFF2-40B4-BE49-F238E27FC236}">
                <a16:creationId xmlns:a16="http://schemas.microsoft.com/office/drawing/2014/main" id="{31296FD2-5674-4A3E-ADFC-174C9BAE6315}"/>
              </a:ext>
            </a:extLst>
          </p:cNvPr>
          <p:cNvSpPr/>
          <p:nvPr/>
        </p:nvSpPr>
        <p:spPr>
          <a:xfrm>
            <a:off x="1209040" y="1497964"/>
            <a:ext cx="4043680" cy="1112924"/>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Montserrat SemiBold" panose="00000700000000000000" pitchFamily="2" charset="0"/>
              </a:rPr>
              <a:t>Variable/Unpredictable Workloads</a:t>
            </a:r>
          </a:p>
        </p:txBody>
      </p:sp>
    </p:spTree>
    <p:extLst>
      <p:ext uri="{BB962C8B-B14F-4D97-AF65-F5344CB8AC3E}">
        <p14:creationId xmlns:p14="http://schemas.microsoft.com/office/powerpoint/2010/main" val="3130434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B7800D-3216-4B13-B3F8-11AF3D8FE999}"/>
              </a:ext>
            </a:extLst>
          </p:cNvPr>
          <p:cNvSpPr>
            <a:spLocks noGrp="1"/>
          </p:cNvSpPr>
          <p:nvPr>
            <p:ph type="title"/>
          </p:nvPr>
        </p:nvSpPr>
        <p:spPr/>
        <p:txBody>
          <a:bodyPr>
            <a:normAutofit fontScale="90000"/>
          </a:bodyPr>
          <a:lstStyle/>
          <a:p>
            <a:r>
              <a:rPr lang="en-US" dirty="0"/>
              <a:t>Azure Cosmos DB</a:t>
            </a:r>
          </a:p>
        </p:txBody>
      </p:sp>
      <p:pic>
        <p:nvPicPr>
          <p:cNvPr id="4" name="Picture 3">
            <a:extLst>
              <a:ext uri="{FF2B5EF4-FFF2-40B4-BE49-F238E27FC236}">
                <a16:creationId xmlns:a16="http://schemas.microsoft.com/office/drawing/2014/main" id="{DB84014E-E33B-468B-AA29-084EF1B76C7D}"/>
              </a:ext>
            </a:extLst>
          </p:cNvPr>
          <p:cNvPicPr>
            <a:picLocks noChangeAspect="1"/>
          </p:cNvPicPr>
          <p:nvPr/>
        </p:nvPicPr>
        <p:blipFill rotWithShape="1">
          <a:blip r:embed="rId3"/>
          <a:srcRect b="68768"/>
          <a:stretch/>
        </p:blipFill>
        <p:spPr>
          <a:xfrm>
            <a:off x="1133426" y="5547982"/>
            <a:ext cx="9925148" cy="1310018"/>
          </a:xfrm>
          <a:prstGeom prst="rect">
            <a:avLst/>
          </a:prstGeom>
        </p:spPr>
      </p:pic>
      <p:sp>
        <p:nvSpPr>
          <p:cNvPr id="5" name="Freeform: Shape 4">
            <a:extLst>
              <a:ext uri="{FF2B5EF4-FFF2-40B4-BE49-F238E27FC236}">
                <a16:creationId xmlns:a16="http://schemas.microsoft.com/office/drawing/2014/main" id="{7913D4A4-1720-4DF3-825C-3DE523ACBC27}"/>
              </a:ext>
            </a:extLst>
          </p:cNvPr>
          <p:cNvSpPr/>
          <p:nvPr/>
        </p:nvSpPr>
        <p:spPr>
          <a:xfrm>
            <a:off x="1349" y="5144324"/>
            <a:ext cx="12189302" cy="17455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6" name="Group 5">
            <a:extLst>
              <a:ext uri="{FF2B5EF4-FFF2-40B4-BE49-F238E27FC236}">
                <a16:creationId xmlns:a16="http://schemas.microsoft.com/office/drawing/2014/main" id="{59EDDF65-FEFD-4782-AE80-DC4DA73D2C7B}"/>
              </a:ext>
            </a:extLst>
          </p:cNvPr>
          <p:cNvGrpSpPr/>
          <p:nvPr/>
        </p:nvGrpSpPr>
        <p:grpSpPr>
          <a:xfrm>
            <a:off x="9278176" y="6154848"/>
            <a:ext cx="223240" cy="433634"/>
            <a:chOff x="9576336" y="6019901"/>
            <a:chExt cx="223240" cy="433634"/>
          </a:xfrm>
        </p:grpSpPr>
        <p:sp>
          <p:nvSpPr>
            <p:cNvPr id="7" name="Freeform: Shape 411">
              <a:extLst>
                <a:ext uri="{FF2B5EF4-FFF2-40B4-BE49-F238E27FC236}">
                  <a16:creationId xmlns:a16="http://schemas.microsoft.com/office/drawing/2014/main" id="{506E591B-6572-4FC0-A1C3-4972E50BCB47}"/>
                </a:ext>
              </a:extLst>
            </p:cNvPr>
            <p:cNvSpPr/>
            <p:nvPr/>
          </p:nvSpPr>
          <p:spPr>
            <a:xfrm>
              <a:off x="9620313"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8" name="Group 7">
              <a:extLst>
                <a:ext uri="{FF2B5EF4-FFF2-40B4-BE49-F238E27FC236}">
                  <a16:creationId xmlns:a16="http://schemas.microsoft.com/office/drawing/2014/main" id="{65E7E893-3F96-4169-8EA8-EFC0BA8030CB}"/>
                </a:ext>
              </a:extLst>
            </p:cNvPr>
            <p:cNvGrpSpPr/>
            <p:nvPr/>
          </p:nvGrpSpPr>
          <p:grpSpPr>
            <a:xfrm>
              <a:off x="9576336" y="6019901"/>
              <a:ext cx="223240" cy="357070"/>
              <a:chOff x="9523117" y="5842588"/>
              <a:chExt cx="329677" cy="527319"/>
            </a:xfrm>
          </p:grpSpPr>
          <p:sp>
            <p:nvSpPr>
              <p:cNvPr id="9" name="Oval 903">
                <a:extLst>
                  <a:ext uri="{FF2B5EF4-FFF2-40B4-BE49-F238E27FC236}">
                    <a16:creationId xmlns:a16="http://schemas.microsoft.com/office/drawing/2014/main" id="{53D560D4-E812-4679-B1F3-49AEEA20D1AA}"/>
                  </a:ext>
                </a:extLst>
              </p:cNvPr>
              <p:cNvSpPr/>
              <p:nvPr/>
            </p:nvSpPr>
            <p:spPr>
              <a:xfrm>
                <a:off x="9591504"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0" name="Freeform 5">
                <a:extLst>
                  <a:ext uri="{FF2B5EF4-FFF2-40B4-BE49-F238E27FC236}">
                    <a16:creationId xmlns:a16="http://schemas.microsoft.com/office/drawing/2014/main" id="{DE7B7D03-5133-4BB4-A3A0-AD25CA680ECF}"/>
                  </a:ext>
                </a:extLst>
              </p:cNvPr>
              <p:cNvSpPr>
                <a:spLocks noEditPoints="1"/>
              </p:cNvSpPr>
              <p:nvPr/>
            </p:nvSpPr>
            <p:spPr bwMode="auto">
              <a:xfrm>
                <a:off x="9523117"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1" name="Group 10">
            <a:extLst>
              <a:ext uri="{FF2B5EF4-FFF2-40B4-BE49-F238E27FC236}">
                <a16:creationId xmlns:a16="http://schemas.microsoft.com/office/drawing/2014/main" id="{932DCF4A-524C-4B1C-A16B-B7E0E925B526}"/>
              </a:ext>
            </a:extLst>
          </p:cNvPr>
          <p:cNvGrpSpPr/>
          <p:nvPr/>
        </p:nvGrpSpPr>
        <p:grpSpPr>
          <a:xfrm>
            <a:off x="7468054" y="6382515"/>
            <a:ext cx="223240" cy="431604"/>
            <a:chOff x="7468054" y="6382515"/>
            <a:chExt cx="223240" cy="431604"/>
          </a:xfrm>
        </p:grpSpPr>
        <p:sp>
          <p:nvSpPr>
            <p:cNvPr id="12" name="Freeform: Shape 411">
              <a:extLst>
                <a:ext uri="{FF2B5EF4-FFF2-40B4-BE49-F238E27FC236}">
                  <a16:creationId xmlns:a16="http://schemas.microsoft.com/office/drawing/2014/main" id="{F7881BA5-E4FC-4964-9411-D5CF44D38B9E}"/>
                </a:ext>
              </a:extLst>
            </p:cNvPr>
            <p:cNvSpPr/>
            <p:nvPr/>
          </p:nvSpPr>
          <p:spPr>
            <a:xfrm>
              <a:off x="7512031" y="6678832"/>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3" name="Group 12">
              <a:extLst>
                <a:ext uri="{FF2B5EF4-FFF2-40B4-BE49-F238E27FC236}">
                  <a16:creationId xmlns:a16="http://schemas.microsoft.com/office/drawing/2014/main" id="{A8BE8794-11E1-4CA2-935F-0F1016C8CB2F}"/>
                </a:ext>
              </a:extLst>
            </p:cNvPr>
            <p:cNvGrpSpPr/>
            <p:nvPr/>
          </p:nvGrpSpPr>
          <p:grpSpPr>
            <a:xfrm>
              <a:off x="7468054" y="6382515"/>
              <a:ext cx="223240" cy="357070"/>
              <a:chOff x="7414835" y="6205202"/>
              <a:chExt cx="329677" cy="527319"/>
            </a:xfrm>
          </p:grpSpPr>
          <p:sp>
            <p:nvSpPr>
              <p:cNvPr id="14" name="Oval 13">
                <a:extLst>
                  <a:ext uri="{FF2B5EF4-FFF2-40B4-BE49-F238E27FC236}">
                    <a16:creationId xmlns:a16="http://schemas.microsoft.com/office/drawing/2014/main" id="{02FE5419-B3A7-4A14-9F06-4885D9CCB8EA}"/>
                  </a:ext>
                </a:extLst>
              </p:cNvPr>
              <p:cNvSpPr/>
              <p:nvPr/>
            </p:nvSpPr>
            <p:spPr>
              <a:xfrm>
                <a:off x="7483222" y="6265690"/>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5" name="Freeform 5">
                <a:extLst>
                  <a:ext uri="{FF2B5EF4-FFF2-40B4-BE49-F238E27FC236}">
                    <a16:creationId xmlns:a16="http://schemas.microsoft.com/office/drawing/2014/main" id="{6543FCCB-122C-447E-B8BE-6DFEA290CDC9}"/>
                  </a:ext>
                </a:extLst>
              </p:cNvPr>
              <p:cNvSpPr>
                <a:spLocks noEditPoints="1"/>
              </p:cNvSpPr>
              <p:nvPr/>
            </p:nvSpPr>
            <p:spPr bwMode="auto">
              <a:xfrm>
                <a:off x="7414835" y="6205202"/>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6" name="Group 15">
            <a:extLst>
              <a:ext uri="{FF2B5EF4-FFF2-40B4-BE49-F238E27FC236}">
                <a16:creationId xmlns:a16="http://schemas.microsoft.com/office/drawing/2014/main" id="{45BC7556-FFA5-4B42-951A-A12DD47BAED7}"/>
              </a:ext>
            </a:extLst>
          </p:cNvPr>
          <p:cNvGrpSpPr/>
          <p:nvPr/>
        </p:nvGrpSpPr>
        <p:grpSpPr>
          <a:xfrm>
            <a:off x="6207483" y="5803084"/>
            <a:ext cx="223240" cy="433634"/>
            <a:chOff x="6393022" y="6019901"/>
            <a:chExt cx="223240" cy="433634"/>
          </a:xfrm>
        </p:grpSpPr>
        <p:sp>
          <p:nvSpPr>
            <p:cNvPr id="17" name="Freeform: Shape 411">
              <a:extLst>
                <a:ext uri="{FF2B5EF4-FFF2-40B4-BE49-F238E27FC236}">
                  <a16:creationId xmlns:a16="http://schemas.microsoft.com/office/drawing/2014/main" id="{E50312D0-2507-43CC-8B9D-1F65B75FE294}"/>
                </a:ext>
              </a:extLst>
            </p:cNvPr>
            <p:cNvSpPr/>
            <p:nvPr/>
          </p:nvSpPr>
          <p:spPr>
            <a:xfrm>
              <a:off x="6436999"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8" name="Group 17">
              <a:extLst>
                <a:ext uri="{FF2B5EF4-FFF2-40B4-BE49-F238E27FC236}">
                  <a16:creationId xmlns:a16="http://schemas.microsoft.com/office/drawing/2014/main" id="{86A3F48E-2DCF-4F5C-8779-5A991C0D53FF}"/>
                </a:ext>
              </a:extLst>
            </p:cNvPr>
            <p:cNvGrpSpPr/>
            <p:nvPr/>
          </p:nvGrpSpPr>
          <p:grpSpPr>
            <a:xfrm>
              <a:off x="6393022" y="6019901"/>
              <a:ext cx="223240" cy="357070"/>
              <a:chOff x="6339803" y="5842588"/>
              <a:chExt cx="329677" cy="527319"/>
            </a:xfrm>
          </p:grpSpPr>
          <p:sp>
            <p:nvSpPr>
              <p:cNvPr id="19" name="Oval 27">
                <a:extLst>
                  <a:ext uri="{FF2B5EF4-FFF2-40B4-BE49-F238E27FC236}">
                    <a16:creationId xmlns:a16="http://schemas.microsoft.com/office/drawing/2014/main" id="{C0EF860E-0289-4595-8D9C-4F563E158578}"/>
                  </a:ext>
                </a:extLst>
              </p:cNvPr>
              <p:cNvSpPr/>
              <p:nvPr/>
            </p:nvSpPr>
            <p:spPr>
              <a:xfrm>
                <a:off x="6408190"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0" name="Freeform 5">
                <a:extLst>
                  <a:ext uri="{FF2B5EF4-FFF2-40B4-BE49-F238E27FC236}">
                    <a16:creationId xmlns:a16="http://schemas.microsoft.com/office/drawing/2014/main" id="{992DC6CC-AEA1-4F4F-99E4-9A75EC0AC2A3}"/>
                  </a:ext>
                </a:extLst>
              </p:cNvPr>
              <p:cNvSpPr>
                <a:spLocks noEditPoints="1"/>
              </p:cNvSpPr>
              <p:nvPr/>
            </p:nvSpPr>
            <p:spPr bwMode="auto">
              <a:xfrm>
                <a:off x="6339803"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1" name="Group 20">
            <a:extLst>
              <a:ext uri="{FF2B5EF4-FFF2-40B4-BE49-F238E27FC236}">
                <a16:creationId xmlns:a16="http://schemas.microsoft.com/office/drawing/2014/main" id="{5DFBD197-EAFF-451A-98F9-B1A6CA7C06BC}"/>
              </a:ext>
            </a:extLst>
          </p:cNvPr>
          <p:cNvGrpSpPr/>
          <p:nvPr/>
        </p:nvGrpSpPr>
        <p:grpSpPr>
          <a:xfrm>
            <a:off x="2183561" y="6187406"/>
            <a:ext cx="223240" cy="450322"/>
            <a:chOff x="2418475" y="6242316"/>
            <a:chExt cx="223240" cy="450322"/>
          </a:xfrm>
        </p:grpSpPr>
        <p:sp>
          <p:nvSpPr>
            <p:cNvPr id="22" name="Freeform: Shape 411">
              <a:extLst>
                <a:ext uri="{FF2B5EF4-FFF2-40B4-BE49-F238E27FC236}">
                  <a16:creationId xmlns:a16="http://schemas.microsoft.com/office/drawing/2014/main" id="{96B9ABEB-4522-4BD7-B6FA-929289475841}"/>
                </a:ext>
              </a:extLst>
            </p:cNvPr>
            <p:cNvSpPr/>
            <p:nvPr/>
          </p:nvSpPr>
          <p:spPr>
            <a:xfrm>
              <a:off x="2462452" y="6557351"/>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3" name="Group 22">
              <a:extLst>
                <a:ext uri="{FF2B5EF4-FFF2-40B4-BE49-F238E27FC236}">
                  <a16:creationId xmlns:a16="http://schemas.microsoft.com/office/drawing/2014/main" id="{8AC9D60B-7058-4A71-B302-86258DF08484}"/>
                </a:ext>
              </a:extLst>
            </p:cNvPr>
            <p:cNvGrpSpPr/>
            <p:nvPr/>
          </p:nvGrpSpPr>
          <p:grpSpPr>
            <a:xfrm>
              <a:off x="2418475" y="6242316"/>
              <a:ext cx="223240" cy="357070"/>
              <a:chOff x="2365256" y="6065003"/>
              <a:chExt cx="329677" cy="527319"/>
            </a:xfrm>
          </p:grpSpPr>
          <p:sp>
            <p:nvSpPr>
              <p:cNvPr id="24" name="Oval 6">
                <a:extLst>
                  <a:ext uri="{FF2B5EF4-FFF2-40B4-BE49-F238E27FC236}">
                    <a16:creationId xmlns:a16="http://schemas.microsoft.com/office/drawing/2014/main" id="{B8CC545F-4B23-4ADB-AB0A-E13CC3F421A0}"/>
                  </a:ext>
                </a:extLst>
              </p:cNvPr>
              <p:cNvSpPr/>
              <p:nvPr/>
            </p:nvSpPr>
            <p:spPr>
              <a:xfrm>
                <a:off x="2433643" y="6144209"/>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5" name="Freeform 5">
                <a:extLst>
                  <a:ext uri="{FF2B5EF4-FFF2-40B4-BE49-F238E27FC236}">
                    <a16:creationId xmlns:a16="http://schemas.microsoft.com/office/drawing/2014/main" id="{224B037C-463D-4797-A4A4-85161B325BDC}"/>
                  </a:ext>
                </a:extLst>
              </p:cNvPr>
              <p:cNvSpPr>
                <a:spLocks noEditPoints="1"/>
              </p:cNvSpPr>
              <p:nvPr/>
            </p:nvSpPr>
            <p:spPr bwMode="auto">
              <a:xfrm>
                <a:off x="2365256" y="6065003"/>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sp>
        <p:nvSpPr>
          <p:cNvPr id="26" name="TextBox 25">
            <a:extLst>
              <a:ext uri="{FF2B5EF4-FFF2-40B4-BE49-F238E27FC236}">
                <a16:creationId xmlns:a16="http://schemas.microsoft.com/office/drawing/2014/main" id="{45E3E7EF-2C38-4958-859E-6608FE5B23D3}"/>
              </a:ext>
            </a:extLst>
          </p:cNvPr>
          <p:cNvSpPr txBox="1"/>
          <p:nvPr/>
        </p:nvSpPr>
        <p:spPr>
          <a:xfrm>
            <a:off x="3517900" y="1865746"/>
            <a:ext cx="5156200" cy="1754326"/>
          </a:xfrm>
          <a:prstGeom prst="rect">
            <a:avLst/>
          </a:prstGeom>
          <a:noFill/>
        </p:spPr>
        <p:txBody>
          <a:bodyPr wrap="square" rtlCol="0">
            <a:spAutoFit/>
          </a:bodyPr>
          <a:lstStyle/>
          <a:p>
            <a:pPr algn="ctr"/>
            <a:r>
              <a:rPr lang="en-US" sz="5400" b="1" dirty="0">
                <a:solidFill>
                  <a:srgbClr val="611C97"/>
                </a:solidFill>
              </a:rPr>
              <a:t>Turnkey global distribution</a:t>
            </a:r>
          </a:p>
        </p:txBody>
      </p:sp>
      <p:sp>
        <p:nvSpPr>
          <p:cNvPr id="29" name="Text Placeholder 2">
            <a:extLst>
              <a:ext uri="{FF2B5EF4-FFF2-40B4-BE49-F238E27FC236}">
                <a16:creationId xmlns:a16="http://schemas.microsoft.com/office/drawing/2014/main" id="{1A3AAE26-C13F-4329-AA4B-4B1191BEAEC5}"/>
              </a:ext>
            </a:extLst>
          </p:cNvPr>
          <p:cNvSpPr>
            <a:spLocks noGrp="1"/>
          </p:cNvSpPr>
          <p:nvPr>
            <p:ph type="body" sz="quarter" idx="10"/>
          </p:nvPr>
        </p:nvSpPr>
        <p:spPr>
          <a:xfrm>
            <a:off x="368457" y="791498"/>
            <a:ext cx="12124531" cy="297655"/>
          </a:xfrm>
        </p:spPr>
        <p:txBody>
          <a:bodyPr>
            <a:normAutofit lnSpcReduction="10000"/>
          </a:bodyPr>
          <a:lstStyle/>
          <a:p>
            <a:r>
              <a:rPr lang="en-US" dirty="0">
                <a:solidFill>
                  <a:schemeClr val="bg1"/>
                </a:solidFill>
              </a:rPr>
              <a:t>A globally distributed, massively scalable, multi-model database service</a:t>
            </a:r>
          </a:p>
        </p:txBody>
      </p:sp>
    </p:spTree>
    <p:extLst>
      <p:ext uri="{BB962C8B-B14F-4D97-AF65-F5344CB8AC3E}">
        <p14:creationId xmlns:p14="http://schemas.microsoft.com/office/powerpoint/2010/main" val="3827450421"/>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0 1.48148E-6 L -0.4375 0.44097 " pathEditMode="relative" rAng="0" ptsTypes="AA">
                                      <p:cBhvr>
                                        <p:cTn id="6" dur="2000" fill="hold"/>
                                        <p:tgtEl>
                                          <p:spTgt spid="26"/>
                                        </p:tgtEl>
                                        <p:attrNameLst>
                                          <p:attrName>ppt_x</p:attrName>
                                          <p:attrName>ppt_y</p:attrName>
                                        </p:attrNameLst>
                                      </p:cBhvr>
                                      <p:rCtr x="-21875" y="2203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0112C-BF6C-4088-8A81-16870415A53C}"/>
              </a:ext>
            </a:extLst>
          </p:cNvPr>
          <p:cNvSpPr>
            <a:spLocks noGrp="1"/>
          </p:cNvSpPr>
          <p:nvPr>
            <p:ph type="title"/>
          </p:nvPr>
        </p:nvSpPr>
        <p:spPr/>
        <p:txBody>
          <a:bodyPr>
            <a:normAutofit fontScale="90000"/>
          </a:bodyPr>
          <a:lstStyle/>
          <a:p>
            <a:r>
              <a:rPr lang="en-US" dirty="0">
                <a:solidFill>
                  <a:srgbClr val="611C97"/>
                </a:solidFill>
              </a:rPr>
              <a:t>Provisioning – </a:t>
            </a:r>
            <a:r>
              <a:rPr lang="en-US" dirty="0" err="1">
                <a:solidFill>
                  <a:srgbClr val="611C97"/>
                </a:solidFill>
              </a:rPr>
              <a:t>Autoscale</a:t>
            </a:r>
            <a:r>
              <a:rPr lang="en-US" dirty="0">
                <a:solidFill>
                  <a:srgbClr val="611C97"/>
                </a:solidFill>
              </a:rPr>
              <a:t> Use Cases</a:t>
            </a:r>
          </a:p>
        </p:txBody>
      </p:sp>
      <p:sp>
        <p:nvSpPr>
          <p:cNvPr id="4" name="Rectangle 3">
            <a:extLst>
              <a:ext uri="{FF2B5EF4-FFF2-40B4-BE49-F238E27FC236}">
                <a16:creationId xmlns:a16="http://schemas.microsoft.com/office/drawing/2014/main" id="{31296FD2-5674-4A3E-ADFC-174C9BAE6315}"/>
              </a:ext>
            </a:extLst>
          </p:cNvPr>
          <p:cNvSpPr/>
          <p:nvPr/>
        </p:nvSpPr>
        <p:spPr>
          <a:xfrm>
            <a:off x="1209040" y="1497964"/>
            <a:ext cx="4043680" cy="1112924"/>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Montserrat SemiBold" panose="00000700000000000000" pitchFamily="2" charset="0"/>
              </a:rPr>
              <a:t>Variable/Unpredictable Workloads</a:t>
            </a:r>
          </a:p>
        </p:txBody>
      </p:sp>
      <p:sp>
        <p:nvSpPr>
          <p:cNvPr id="5" name="Rectangle 4">
            <a:extLst>
              <a:ext uri="{FF2B5EF4-FFF2-40B4-BE49-F238E27FC236}">
                <a16:creationId xmlns:a16="http://schemas.microsoft.com/office/drawing/2014/main" id="{3C3E5541-B272-4373-8A97-26EC43488045}"/>
              </a:ext>
            </a:extLst>
          </p:cNvPr>
          <p:cNvSpPr/>
          <p:nvPr/>
        </p:nvSpPr>
        <p:spPr>
          <a:xfrm>
            <a:off x="6939282" y="1497964"/>
            <a:ext cx="4043680" cy="1112924"/>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Montserrat SemiBold" panose="00000700000000000000" pitchFamily="2" charset="0"/>
              </a:rPr>
              <a:t>New Applications</a:t>
            </a:r>
          </a:p>
        </p:txBody>
      </p:sp>
    </p:spTree>
    <p:extLst>
      <p:ext uri="{BB962C8B-B14F-4D97-AF65-F5344CB8AC3E}">
        <p14:creationId xmlns:p14="http://schemas.microsoft.com/office/powerpoint/2010/main" val="2319029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0112C-BF6C-4088-8A81-16870415A53C}"/>
              </a:ext>
            </a:extLst>
          </p:cNvPr>
          <p:cNvSpPr>
            <a:spLocks noGrp="1"/>
          </p:cNvSpPr>
          <p:nvPr>
            <p:ph type="title"/>
          </p:nvPr>
        </p:nvSpPr>
        <p:spPr/>
        <p:txBody>
          <a:bodyPr>
            <a:normAutofit fontScale="90000"/>
          </a:bodyPr>
          <a:lstStyle/>
          <a:p>
            <a:r>
              <a:rPr lang="en-US" dirty="0">
                <a:solidFill>
                  <a:srgbClr val="611C97"/>
                </a:solidFill>
              </a:rPr>
              <a:t>Provisioning – </a:t>
            </a:r>
            <a:r>
              <a:rPr lang="en-US" dirty="0" err="1">
                <a:solidFill>
                  <a:srgbClr val="611C97"/>
                </a:solidFill>
              </a:rPr>
              <a:t>Autoscale</a:t>
            </a:r>
            <a:r>
              <a:rPr lang="en-US" dirty="0">
                <a:solidFill>
                  <a:srgbClr val="611C97"/>
                </a:solidFill>
              </a:rPr>
              <a:t> Use Cases</a:t>
            </a:r>
          </a:p>
        </p:txBody>
      </p:sp>
      <p:sp>
        <p:nvSpPr>
          <p:cNvPr id="4" name="Rectangle 3">
            <a:extLst>
              <a:ext uri="{FF2B5EF4-FFF2-40B4-BE49-F238E27FC236}">
                <a16:creationId xmlns:a16="http://schemas.microsoft.com/office/drawing/2014/main" id="{31296FD2-5674-4A3E-ADFC-174C9BAE6315}"/>
              </a:ext>
            </a:extLst>
          </p:cNvPr>
          <p:cNvSpPr/>
          <p:nvPr/>
        </p:nvSpPr>
        <p:spPr>
          <a:xfrm>
            <a:off x="1209040" y="1497964"/>
            <a:ext cx="4043680" cy="1112924"/>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Montserrat SemiBold" panose="00000700000000000000" pitchFamily="2" charset="0"/>
              </a:rPr>
              <a:t>Variable/Unpredictable Workloads</a:t>
            </a:r>
          </a:p>
        </p:txBody>
      </p:sp>
      <p:sp>
        <p:nvSpPr>
          <p:cNvPr id="5" name="Rectangle 4">
            <a:extLst>
              <a:ext uri="{FF2B5EF4-FFF2-40B4-BE49-F238E27FC236}">
                <a16:creationId xmlns:a16="http://schemas.microsoft.com/office/drawing/2014/main" id="{3C3E5541-B272-4373-8A97-26EC43488045}"/>
              </a:ext>
            </a:extLst>
          </p:cNvPr>
          <p:cNvSpPr/>
          <p:nvPr/>
        </p:nvSpPr>
        <p:spPr>
          <a:xfrm>
            <a:off x="6939282" y="1497964"/>
            <a:ext cx="4043680" cy="1112924"/>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Montserrat SemiBold" panose="00000700000000000000" pitchFamily="2" charset="0"/>
              </a:rPr>
              <a:t>New Applications</a:t>
            </a:r>
          </a:p>
        </p:txBody>
      </p:sp>
      <p:sp>
        <p:nvSpPr>
          <p:cNvPr id="6" name="Rectangle 5">
            <a:extLst>
              <a:ext uri="{FF2B5EF4-FFF2-40B4-BE49-F238E27FC236}">
                <a16:creationId xmlns:a16="http://schemas.microsoft.com/office/drawing/2014/main" id="{0F311676-346D-46AA-852C-A9E82C7D7FF5}"/>
              </a:ext>
            </a:extLst>
          </p:cNvPr>
          <p:cNvSpPr/>
          <p:nvPr/>
        </p:nvSpPr>
        <p:spPr>
          <a:xfrm>
            <a:off x="1209040" y="3123797"/>
            <a:ext cx="4043680" cy="1112924"/>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Montserrat SemiBold" panose="00000700000000000000" pitchFamily="2" charset="0"/>
              </a:rPr>
              <a:t>Infrequently Used Applications</a:t>
            </a:r>
          </a:p>
        </p:txBody>
      </p:sp>
    </p:spTree>
    <p:extLst>
      <p:ext uri="{BB962C8B-B14F-4D97-AF65-F5344CB8AC3E}">
        <p14:creationId xmlns:p14="http://schemas.microsoft.com/office/powerpoint/2010/main" val="209654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0112C-BF6C-4088-8A81-16870415A53C}"/>
              </a:ext>
            </a:extLst>
          </p:cNvPr>
          <p:cNvSpPr>
            <a:spLocks noGrp="1"/>
          </p:cNvSpPr>
          <p:nvPr>
            <p:ph type="title"/>
          </p:nvPr>
        </p:nvSpPr>
        <p:spPr/>
        <p:txBody>
          <a:bodyPr>
            <a:normAutofit fontScale="90000"/>
          </a:bodyPr>
          <a:lstStyle/>
          <a:p>
            <a:r>
              <a:rPr lang="en-US" dirty="0">
                <a:solidFill>
                  <a:srgbClr val="611C97"/>
                </a:solidFill>
              </a:rPr>
              <a:t>Provisioning – </a:t>
            </a:r>
            <a:r>
              <a:rPr lang="en-US" dirty="0" err="1">
                <a:solidFill>
                  <a:srgbClr val="611C97"/>
                </a:solidFill>
              </a:rPr>
              <a:t>Autoscale</a:t>
            </a:r>
            <a:r>
              <a:rPr lang="en-US" dirty="0">
                <a:solidFill>
                  <a:srgbClr val="611C97"/>
                </a:solidFill>
              </a:rPr>
              <a:t> Use Cases</a:t>
            </a:r>
          </a:p>
        </p:txBody>
      </p:sp>
      <p:sp>
        <p:nvSpPr>
          <p:cNvPr id="4" name="Rectangle 3">
            <a:extLst>
              <a:ext uri="{FF2B5EF4-FFF2-40B4-BE49-F238E27FC236}">
                <a16:creationId xmlns:a16="http://schemas.microsoft.com/office/drawing/2014/main" id="{31296FD2-5674-4A3E-ADFC-174C9BAE6315}"/>
              </a:ext>
            </a:extLst>
          </p:cNvPr>
          <p:cNvSpPr/>
          <p:nvPr/>
        </p:nvSpPr>
        <p:spPr>
          <a:xfrm>
            <a:off x="1209040" y="1497964"/>
            <a:ext cx="4043680" cy="1112924"/>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Montserrat SemiBold" panose="00000700000000000000" pitchFamily="2" charset="0"/>
              </a:rPr>
              <a:t>Variable/Unpredictable Workloads</a:t>
            </a:r>
          </a:p>
        </p:txBody>
      </p:sp>
      <p:sp>
        <p:nvSpPr>
          <p:cNvPr id="5" name="Rectangle 4">
            <a:extLst>
              <a:ext uri="{FF2B5EF4-FFF2-40B4-BE49-F238E27FC236}">
                <a16:creationId xmlns:a16="http://schemas.microsoft.com/office/drawing/2014/main" id="{3C3E5541-B272-4373-8A97-26EC43488045}"/>
              </a:ext>
            </a:extLst>
          </p:cNvPr>
          <p:cNvSpPr/>
          <p:nvPr/>
        </p:nvSpPr>
        <p:spPr>
          <a:xfrm>
            <a:off x="6939282" y="1497964"/>
            <a:ext cx="4043680" cy="1112924"/>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Montserrat SemiBold" panose="00000700000000000000" pitchFamily="2" charset="0"/>
              </a:rPr>
              <a:t>New Applications</a:t>
            </a:r>
          </a:p>
        </p:txBody>
      </p:sp>
      <p:sp>
        <p:nvSpPr>
          <p:cNvPr id="6" name="Rectangle 5">
            <a:extLst>
              <a:ext uri="{FF2B5EF4-FFF2-40B4-BE49-F238E27FC236}">
                <a16:creationId xmlns:a16="http://schemas.microsoft.com/office/drawing/2014/main" id="{0F311676-346D-46AA-852C-A9E82C7D7FF5}"/>
              </a:ext>
            </a:extLst>
          </p:cNvPr>
          <p:cNvSpPr/>
          <p:nvPr/>
        </p:nvSpPr>
        <p:spPr>
          <a:xfrm>
            <a:off x="1209040" y="3123797"/>
            <a:ext cx="4043680" cy="1112924"/>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Montserrat SemiBold" panose="00000700000000000000" pitchFamily="2" charset="0"/>
              </a:rPr>
              <a:t>Infrequently Used Applications</a:t>
            </a:r>
          </a:p>
        </p:txBody>
      </p:sp>
      <p:sp>
        <p:nvSpPr>
          <p:cNvPr id="7" name="Rectangle 6">
            <a:extLst>
              <a:ext uri="{FF2B5EF4-FFF2-40B4-BE49-F238E27FC236}">
                <a16:creationId xmlns:a16="http://schemas.microsoft.com/office/drawing/2014/main" id="{297B4CD4-E229-4D69-8E1D-8DA0D0815129}"/>
              </a:ext>
            </a:extLst>
          </p:cNvPr>
          <p:cNvSpPr/>
          <p:nvPr/>
        </p:nvSpPr>
        <p:spPr>
          <a:xfrm>
            <a:off x="6939280" y="3144117"/>
            <a:ext cx="4043680" cy="1112924"/>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Montserrat SemiBold" panose="00000700000000000000" pitchFamily="2" charset="0"/>
              </a:rPr>
              <a:t>Development and Test Workloads</a:t>
            </a:r>
          </a:p>
        </p:txBody>
      </p:sp>
    </p:spTree>
    <p:extLst>
      <p:ext uri="{BB962C8B-B14F-4D97-AF65-F5344CB8AC3E}">
        <p14:creationId xmlns:p14="http://schemas.microsoft.com/office/powerpoint/2010/main" val="2105799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0112C-BF6C-4088-8A81-16870415A53C}"/>
              </a:ext>
            </a:extLst>
          </p:cNvPr>
          <p:cNvSpPr>
            <a:spLocks noGrp="1"/>
          </p:cNvSpPr>
          <p:nvPr>
            <p:ph type="title"/>
          </p:nvPr>
        </p:nvSpPr>
        <p:spPr/>
        <p:txBody>
          <a:bodyPr>
            <a:normAutofit fontScale="90000"/>
          </a:bodyPr>
          <a:lstStyle/>
          <a:p>
            <a:r>
              <a:rPr lang="en-US" dirty="0">
                <a:solidFill>
                  <a:srgbClr val="611C97"/>
                </a:solidFill>
              </a:rPr>
              <a:t>Provisioning – </a:t>
            </a:r>
            <a:r>
              <a:rPr lang="en-US" dirty="0" err="1">
                <a:solidFill>
                  <a:srgbClr val="611C97"/>
                </a:solidFill>
              </a:rPr>
              <a:t>Autoscale</a:t>
            </a:r>
            <a:r>
              <a:rPr lang="en-US" dirty="0">
                <a:solidFill>
                  <a:srgbClr val="611C97"/>
                </a:solidFill>
              </a:rPr>
              <a:t> Use Cases</a:t>
            </a:r>
          </a:p>
        </p:txBody>
      </p:sp>
      <p:sp>
        <p:nvSpPr>
          <p:cNvPr id="4" name="Rectangle 3">
            <a:extLst>
              <a:ext uri="{FF2B5EF4-FFF2-40B4-BE49-F238E27FC236}">
                <a16:creationId xmlns:a16="http://schemas.microsoft.com/office/drawing/2014/main" id="{31296FD2-5674-4A3E-ADFC-174C9BAE6315}"/>
              </a:ext>
            </a:extLst>
          </p:cNvPr>
          <p:cNvSpPr/>
          <p:nvPr/>
        </p:nvSpPr>
        <p:spPr>
          <a:xfrm>
            <a:off x="1209040" y="1497964"/>
            <a:ext cx="4043680" cy="1112924"/>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Montserrat SemiBold" panose="00000700000000000000" pitchFamily="2" charset="0"/>
              </a:rPr>
              <a:t>Variable/Unpredictable Workloads</a:t>
            </a:r>
          </a:p>
        </p:txBody>
      </p:sp>
      <p:sp>
        <p:nvSpPr>
          <p:cNvPr id="5" name="Rectangle 4">
            <a:extLst>
              <a:ext uri="{FF2B5EF4-FFF2-40B4-BE49-F238E27FC236}">
                <a16:creationId xmlns:a16="http://schemas.microsoft.com/office/drawing/2014/main" id="{3C3E5541-B272-4373-8A97-26EC43488045}"/>
              </a:ext>
            </a:extLst>
          </p:cNvPr>
          <p:cNvSpPr/>
          <p:nvPr/>
        </p:nvSpPr>
        <p:spPr>
          <a:xfrm>
            <a:off x="6939282" y="1497964"/>
            <a:ext cx="4043680" cy="1112924"/>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Montserrat SemiBold" panose="00000700000000000000" pitchFamily="2" charset="0"/>
              </a:rPr>
              <a:t>New Applications</a:t>
            </a:r>
          </a:p>
        </p:txBody>
      </p:sp>
      <p:sp>
        <p:nvSpPr>
          <p:cNvPr id="6" name="Rectangle 5">
            <a:extLst>
              <a:ext uri="{FF2B5EF4-FFF2-40B4-BE49-F238E27FC236}">
                <a16:creationId xmlns:a16="http://schemas.microsoft.com/office/drawing/2014/main" id="{0F311676-346D-46AA-852C-A9E82C7D7FF5}"/>
              </a:ext>
            </a:extLst>
          </p:cNvPr>
          <p:cNvSpPr/>
          <p:nvPr/>
        </p:nvSpPr>
        <p:spPr>
          <a:xfrm>
            <a:off x="1209040" y="3123797"/>
            <a:ext cx="4043680" cy="1112924"/>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Montserrat SemiBold" panose="00000700000000000000" pitchFamily="2" charset="0"/>
              </a:rPr>
              <a:t>Infrequently Used Applications</a:t>
            </a:r>
          </a:p>
        </p:txBody>
      </p:sp>
      <p:sp>
        <p:nvSpPr>
          <p:cNvPr id="7" name="Rectangle 6">
            <a:extLst>
              <a:ext uri="{FF2B5EF4-FFF2-40B4-BE49-F238E27FC236}">
                <a16:creationId xmlns:a16="http://schemas.microsoft.com/office/drawing/2014/main" id="{297B4CD4-E229-4D69-8E1D-8DA0D0815129}"/>
              </a:ext>
            </a:extLst>
          </p:cNvPr>
          <p:cNvSpPr/>
          <p:nvPr/>
        </p:nvSpPr>
        <p:spPr>
          <a:xfrm>
            <a:off x="6939280" y="3144117"/>
            <a:ext cx="4043680" cy="1112924"/>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Montserrat SemiBold" panose="00000700000000000000" pitchFamily="2" charset="0"/>
              </a:rPr>
              <a:t>Development and Test Workloads</a:t>
            </a:r>
          </a:p>
        </p:txBody>
      </p:sp>
      <p:sp>
        <p:nvSpPr>
          <p:cNvPr id="8" name="Rectangle 7">
            <a:extLst>
              <a:ext uri="{FF2B5EF4-FFF2-40B4-BE49-F238E27FC236}">
                <a16:creationId xmlns:a16="http://schemas.microsoft.com/office/drawing/2014/main" id="{793A8B8D-F555-4225-9631-74629229EB3B}"/>
              </a:ext>
            </a:extLst>
          </p:cNvPr>
          <p:cNvSpPr/>
          <p:nvPr/>
        </p:nvSpPr>
        <p:spPr>
          <a:xfrm>
            <a:off x="4059150" y="4795522"/>
            <a:ext cx="4043680" cy="1112924"/>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Montserrat SemiBold" panose="00000700000000000000" pitchFamily="2" charset="0"/>
              </a:rPr>
              <a:t>Scheduled Production Workloads/Queries</a:t>
            </a:r>
          </a:p>
        </p:txBody>
      </p:sp>
    </p:spTree>
    <p:extLst>
      <p:ext uri="{BB962C8B-B14F-4D97-AF65-F5344CB8AC3E}">
        <p14:creationId xmlns:p14="http://schemas.microsoft.com/office/powerpoint/2010/main" val="2241850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0112C-BF6C-4088-8A81-16870415A53C}"/>
              </a:ext>
            </a:extLst>
          </p:cNvPr>
          <p:cNvSpPr>
            <a:spLocks noGrp="1"/>
          </p:cNvSpPr>
          <p:nvPr>
            <p:ph type="title"/>
          </p:nvPr>
        </p:nvSpPr>
        <p:spPr/>
        <p:txBody>
          <a:bodyPr>
            <a:normAutofit fontScale="90000"/>
          </a:bodyPr>
          <a:lstStyle/>
          <a:p>
            <a:r>
              <a:rPr lang="en-US" dirty="0">
                <a:solidFill>
                  <a:srgbClr val="611C97"/>
                </a:solidFill>
              </a:rPr>
              <a:t>Provisioning – </a:t>
            </a:r>
            <a:r>
              <a:rPr lang="en-US" dirty="0" err="1">
                <a:solidFill>
                  <a:srgbClr val="611C97"/>
                </a:solidFill>
              </a:rPr>
              <a:t>Autoscale</a:t>
            </a:r>
            <a:r>
              <a:rPr lang="en-US" dirty="0">
                <a:solidFill>
                  <a:srgbClr val="611C97"/>
                </a:solidFill>
              </a:rPr>
              <a:t> Use Cases</a:t>
            </a:r>
          </a:p>
        </p:txBody>
      </p:sp>
      <p:sp>
        <p:nvSpPr>
          <p:cNvPr id="4" name="Rectangle 3">
            <a:extLst>
              <a:ext uri="{FF2B5EF4-FFF2-40B4-BE49-F238E27FC236}">
                <a16:creationId xmlns:a16="http://schemas.microsoft.com/office/drawing/2014/main" id="{31296FD2-5674-4A3E-ADFC-174C9BAE6315}"/>
              </a:ext>
            </a:extLst>
          </p:cNvPr>
          <p:cNvSpPr/>
          <p:nvPr/>
        </p:nvSpPr>
        <p:spPr>
          <a:xfrm>
            <a:off x="1209040" y="1497964"/>
            <a:ext cx="4043680" cy="1112924"/>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Montserrat SemiBold" panose="00000700000000000000" pitchFamily="2" charset="0"/>
              </a:rPr>
              <a:t>Variable/Unpredictable Workloads</a:t>
            </a:r>
          </a:p>
        </p:txBody>
      </p:sp>
      <p:sp>
        <p:nvSpPr>
          <p:cNvPr id="5" name="Rectangle 4">
            <a:extLst>
              <a:ext uri="{FF2B5EF4-FFF2-40B4-BE49-F238E27FC236}">
                <a16:creationId xmlns:a16="http://schemas.microsoft.com/office/drawing/2014/main" id="{3C3E5541-B272-4373-8A97-26EC43488045}"/>
              </a:ext>
            </a:extLst>
          </p:cNvPr>
          <p:cNvSpPr/>
          <p:nvPr/>
        </p:nvSpPr>
        <p:spPr>
          <a:xfrm>
            <a:off x="6939282" y="1497964"/>
            <a:ext cx="4043680" cy="1112924"/>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Montserrat SemiBold" panose="00000700000000000000" pitchFamily="2" charset="0"/>
              </a:rPr>
              <a:t>New Applications</a:t>
            </a:r>
          </a:p>
        </p:txBody>
      </p:sp>
      <p:sp>
        <p:nvSpPr>
          <p:cNvPr id="6" name="Rectangle 5">
            <a:extLst>
              <a:ext uri="{FF2B5EF4-FFF2-40B4-BE49-F238E27FC236}">
                <a16:creationId xmlns:a16="http://schemas.microsoft.com/office/drawing/2014/main" id="{0F311676-346D-46AA-852C-A9E82C7D7FF5}"/>
              </a:ext>
            </a:extLst>
          </p:cNvPr>
          <p:cNvSpPr/>
          <p:nvPr/>
        </p:nvSpPr>
        <p:spPr>
          <a:xfrm>
            <a:off x="1209040" y="3123797"/>
            <a:ext cx="4043680" cy="1112924"/>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Montserrat SemiBold" panose="00000700000000000000" pitchFamily="2" charset="0"/>
              </a:rPr>
              <a:t>Infrequently Used Applications</a:t>
            </a:r>
          </a:p>
        </p:txBody>
      </p:sp>
      <p:sp>
        <p:nvSpPr>
          <p:cNvPr id="7" name="Rectangle 6">
            <a:extLst>
              <a:ext uri="{FF2B5EF4-FFF2-40B4-BE49-F238E27FC236}">
                <a16:creationId xmlns:a16="http://schemas.microsoft.com/office/drawing/2014/main" id="{297B4CD4-E229-4D69-8E1D-8DA0D0815129}"/>
              </a:ext>
            </a:extLst>
          </p:cNvPr>
          <p:cNvSpPr/>
          <p:nvPr/>
        </p:nvSpPr>
        <p:spPr>
          <a:xfrm>
            <a:off x="6939280" y="3144117"/>
            <a:ext cx="4043680" cy="1112924"/>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Montserrat SemiBold" panose="00000700000000000000" pitchFamily="2" charset="0"/>
              </a:rPr>
              <a:t>Development and Test Workloads</a:t>
            </a:r>
          </a:p>
        </p:txBody>
      </p:sp>
      <p:sp>
        <p:nvSpPr>
          <p:cNvPr id="8" name="Rectangle 7">
            <a:extLst>
              <a:ext uri="{FF2B5EF4-FFF2-40B4-BE49-F238E27FC236}">
                <a16:creationId xmlns:a16="http://schemas.microsoft.com/office/drawing/2014/main" id="{793A8B8D-F555-4225-9631-74629229EB3B}"/>
              </a:ext>
            </a:extLst>
          </p:cNvPr>
          <p:cNvSpPr/>
          <p:nvPr/>
        </p:nvSpPr>
        <p:spPr>
          <a:xfrm>
            <a:off x="4059150" y="4795522"/>
            <a:ext cx="4043680" cy="1112924"/>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Montserrat SemiBold" panose="00000700000000000000" pitchFamily="2" charset="0"/>
              </a:rPr>
              <a:t>Scheduled Production Workloads/Queries</a:t>
            </a:r>
          </a:p>
        </p:txBody>
      </p:sp>
    </p:spTree>
    <p:extLst>
      <p:ext uri="{BB962C8B-B14F-4D97-AF65-F5344CB8AC3E}">
        <p14:creationId xmlns:p14="http://schemas.microsoft.com/office/powerpoint/2010/main" val="172087320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0112C-BF6C-4088-8A81-16870415A53C}"/>
              </a:ext>
            </a:extLst>
          </p:cNvPr>
          <p:cNvSpPr>
            <a:spLocks noGrp="1"/>
          </p:cNvSpPr>
          <p:nvPr>
            <p:ph type="title"/>
          </p:nvPr>
        </p:nvSpPr>
        <p:spPr/>
        <p:txBody>
          <a:bodyPr>
            <a:normAutofit fontScale="90000"/>
          </a:bodyPr>
          <a:lstStyle/>
          <a:p>
            <a:r>
              <a:rPr lang="en-US" dirty="0">
                <a:solidFill>
                  <a:srgbClr val="611C97"/>
                </a:solidFill>
              </a:rPr>
              <a:t>Provisioning – </a:t>
            </a:r>
            <a:r>
              <a:rPr lang="en-US" dirty="0" err="1">
                <a:solidFill>
                  <a:srgbClr val="611C97"/>
                </a:solidFill>
              </a:rPr>
              <a:t>Autoscale</a:t>
            </a:r>
            <a:r>
              <a:rPr lang="en-US" dirty="0">
                <a:solidFill>
                  <a:srgbClr val="611C97"/>
                </a:solidFill>
              </a:rPr>
              <a:t> Use Cases</a:t>
            </a:r>
          </a:p>
        </p:txBody>
      </p:sp>
      <p:sp>
        <p:nvSpPr>
          <p:cNvPr id="4" name="Rectangle 3">
            <a:extLst>
              <a:ext uri="{FF2B5EF4-FFF2-40B4-BE49-F238E27FC236}">
                <a16:creationId xmlns:a16="http://schemas.microsoft.com/office/drawing/2014/main" id="{31296FD2-5674-4A3E-ADFC-174C9BAE6315}"/>
              </a:ext>
            </a:extLst>
          </p:cNvPr>
          <p:cNvSpPr/>
          <p:nvPr/>
        </p:nvSpPr>
        <p:spPr>
          <a:xfrm>
            <a:off x="1209040" y="1497964"/>
            <a:ext cx="4043680" cy="1112924"/>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Montserrat SemiBold" panose="00000700000000000000" pitchFamily="2" charset="0"/>
              </a:rPr>
              <a:t>Variable/Unpredictable Workloads</a:t>
            </a:r>
          </a:p>
        </p:txBody>
      </p:sp>
      <p:sp>
        <p:nvSpPr>
          <p:cNvPr id="5" name="Rectangle 4">
            <a:extLst>
              <a:ext uri="{FF2B5EF4-FFF2-40B4-BE49-F238E27FC236}">
                <a16:creationId xmlns:a16="http://schemas.microsoft.com/office/drawing/2014/main" id="{3C3E5541-B272-4373-8A97-26EC43488045}"/>
              </a:ext>
            </a:extLst>
          </p:cNvPr>
          <p:cNvSpPr/>
          <p:nvPr/>
        </p:nvSpPr>
        <p:spPr>
          <a:xfrm>
            <a:off x="6939282" y="1497964"/>
            <a:ext cx="4043680" cy="1112924"/>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Montserrat SemiBold" panose="00000700000000000000" pitchFamily="2" charset="0"/>
              </a:rPr>
              <a:t>New Applications</a:t>
            </a:r>
          </a:p>
        </p:txBody>
      </p:sp>
      <p:sp>
        <p:nvSpPr>
          <p:cNvPr id="6" name="Rectangle 5">
            <a:extLst>
              <a:ext uri="{FF2B5EF4-FFF2-40B4-BE49-F238E27FC236}">
                <a16:creationId xmlns:a16="http://schemas.microsoft.com/office/drawing/2014/main" id="{0F311676-346D-46AA-852C-A9E82C7D7FF5}"/>
              </a:ext>
            </a:extLst>
          </p:cNvPr>
          <p:cNvSpPr/>
          <p:nvPr/>
        </p:nvSpPr>
        <p:spPr>
          <a:xfrm>
            <a:off x="1209040" y="3123797"/>
            <a:ext cx="4043680" cy="1112924"/>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Montserrat SemiBold" panose="00000700000000000000" pitchFamily="2" charset="0"/>
              </a:rPr>
              <a:t>Infrequently Used Applications</a:t>
            </a:r>
          </a:p>
        </p:txBody>
      </p:sp>
      <p:sp>
        <p:nvSpPr>
          <p:cNvPr id="7" name="Rectangle 6">
            <a:extLst>
              <a:ext uri="{FF2B5EF4-FFF2-40B4-BE49-F238E27FC236}">
                <a16:creationId xmlns:a16="http://schemas.microsoft.com/office/drawing/2014/main" id="{297B4CD4-E229-4D69-8E1D-8DA0D0815129}"/>
              </a:ext>
            </a:extLst>
          </p:cNvPr>
          <p:cNvSpPr/>
          <p:nvPr/>
        </p:nvSpPr>
        <p:spPr>
          <a:xfrm>
            <a:off x="6939280" y="3144117"/>
            <a:ext cx="4043680" cy="1112924"/>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Montserrat SemiBold" panose="00000700000000000000" pitchFamily="2" charset="0"/>
              </a:rPr>
              <a:t>Development and Test Workloads</a:t>
            </a:r>
          </a:p>
        </p:txBody>
      </p:sp>
      <p:sp>
        <p:nvSpPr>
          <p:cNvPr id="8" name="Rectangle 7">
            <a:extLst>
              <a:ext uri="{FF2B5EF4-FFF2-40B4-BE49-F238E27FC236}">
                <a16:creationId xmlns:a16="http://schemas.microsoft.com/office/drawing/2014/main" id="{793A8B8D-F555-4225-9631-74629229EB3B}"/>
              </a:ext>
            </a:extLst>
          </p:cNvPr>
          <p:cNvSpPr/>
          <p:nvPr/>
        </p:nvSpPr>
        <p:spPr>
          <a:xfrm>
            <a:off x="4059150" y="4795522"/>
            <a:ext cx="4043680" cy="1112924"/>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Montserrat SemiBold" panose="00000700000000000000" pitchFamily="2" charset="0"/>
              </a:rPr>
              <a:t>Scheduled Production Workloads/Queries</a:t>
            </a:r>
          </a:p>
        </p:txBody>
      </p:sp>
      <p:sp>
        <p:nvSpPr>
          <p:cNvPr id="3" name="Oval 2">
            <a:extLst>
              <a:ext uri="{FF2B5EF4-FFF2-40B4-BE49-F238E27FC236}">
                <a16:creationId xmlns:a16="http://schemas.microsoft.com/office/drawing/2014/main" id="{55D04C9B-C280-4475-867B-E19D77547984}"/>
              </a:ext>
            </a:extLst>
          </p:cNvPr>
          <p:cNvSpPr/>
          <p:nvPr/>
        </p:nvSpPr>
        <p:spPr>
          <a:xfrm>
            <a:off x="323274" y="2509520"/>
            <a:ext cx="11289606" cy="2407920"/>
          </a:xfrm>
          <a:prstGeom prst="ellipse">
            <a:avLst/>
          </a:prstGeom>
          <a:noFill/>
          <a:ln w="476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01945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0112C-BF6C-4088-8A81-16870415A53C}"/>
              </a:ext>
            </a:extLst>
          </p:cNvPr>
          <p:cNvSpPr>
            <a:spLocks noGrp="1"/>
          </p:cNvSpPr>
          <p:nvPr>
            <p:ph type="title"/>
          </p:nvPr>
        </p:nvSpPr>
        <p:spPr/>
        <p:txBody>
          <a:bodyPr>
            <a:normAutofit fontScale="90000"/>
          </a:bodyPr>
          <a:lstStyle/>
          <a:p>
            <a:r>
              <a:rPr lang="en-US" dirty="0">
                <a:solidFill>
                  <a:srgbClr val="611C97"/>
                </a:solidFill>
              </a:rPr>
              <a:t>Provisioning – Serverless</a:t>
            </a:r>
          </a:p>
        </p:txBody>
      </p:sp>
      <p:sp>
        <p:nvSpPr>
          <p:cNvPr id="4" name="Rectangle 3">
            <a:extLst>
              <a:ext uri="{FF2B5EF4-FFF2-40B4-BE49-F238E27FC236}">
                <a16:creationId xmlns:a16="http://schemas.microsoft.com/office/drawing/2014/main" id="{31296FD2-5674-4A3E-ADFC-174C9BAE6315}"/>
              </a:ext>
            </a:extLst>
          </p:cNvPr>
          <p:cNvSpPr/>
          <p:nvPr/>
        </p:nvSpPr>
        <p:spPr>
          <a:xfrm>
            <a:off x="1107440" y="1838960"/>
            <a:ext cx="10078720" cy="1590040"/>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Montserrat SemiBold" panose="00000700000000000000" pitchFamily="2" charset="0"/>
              </a:rPr>
              <a:t>Provisioned Throughput</a:t>
            </a:r>
          </a:p>
          <a:p>
            <a:pPr algn="ctr"/>
            <a:r>
              <a:rPr lang="en-US" sz="3600" dirty="0">
                <a:latin typeface="Montserrat SemiBold" panose="00000700000000000000" pitchFamily="2" charset="0"/>
              </a:rPr>
              <a:t>Guarantee Based Billing</a:t>
            </a:r>
          </a:p>
        </p:txBody>
      </p:sp>
    </p:spTree>
    <p:extLst>
      <p:ext uri="{BB962C8B-B14F-4D97-AF65-F5344CB8AC3E}">
        <p14:creationId xmlns:p14="http://schemas.microsoft.com/office/powerpoint/2010/main" val="1095715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0112C-BF6C-4088-8A81-16870415A53C}"/>
              </a:ext>
            </a:extLst>
          </p:cNvPr>
          <p:cNvSpPr>
            <a:spLocks noGrp="1"/>
          </p:cNvSpPr>
          <p:nvPr>
            <p:ph type="title"/>
          </p:nvPr>
        </p:nvSpPr>
        <p:spPr/>
        <p:txBody>
          <a:bodyPr>
            <a:normAutofit fontScale="90000"/>
          </a:bodyPr>
          <a:lstStyle/>
          <a:p>
            <a:r>
              <a:rPr lang="en-US" dirty="0">
                <a:solidFill>
                  <a:srgbClr val="611C97"/>
                </a:solidFill>
              </a:rPr>
              <a:t>Provisioning – Serverless</a:t>
            </a:r>
          </a:p>
        </p:txBody>
      </p:sp>
      <p:sp>
        <p:nvSpPr>
          <p:cNvPr id="4" name="Rectangle 3">
            <a:extLst>
              <a:ext uri="{FF2B5EF4-FFF2-40B4-BE49-F238E27FC236}">
                <a16:creationId xmlns:a16="http://schemas.microsoft.com/office/drawing/2014/main" id="{31296FD2-5674-4A3E-ADFC-174C9BAE6315}"/>
              </a:ext>
            </a:extLst>
          </p:cNvPr>
          <p:cNvSpPr/>
          <p:nvPr/>
        </p:nvSpPr>
        <p:spPr>
          <a:xfrm>
            <a:off x="1107440" y="1838960"/>
            <a:ext cx="10078720" cy="1590040"/>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Montserrat SemiBold" panose="00000700000000000000" pitchFamily="2" charset="0"/>
              </a:rPr>
              <a:t>Provisioned Throughput</a:t>
            </a:r>
          </a:p>
          <a:p>
            <a:pPr algn="ctr"/>
            <a:r>
              <a:rPr lang="en-US" sz="3600" dirty="0">
                <a:latin typeface="Montserrat SemiBold" panose="00000700000000000000" pitchFamily="2" charset="0"/>
              </a:rPr>
              <a:t>Guarantee Based Billing</a:t>
            </a:r>
          </a:p>
        </p:txBody>
      </p:sp>
      <p:sp>
        <p:nvSpPr>
          <p:cNvPr id="5" name="Rectangle 4">
            <a:extLst>
              <a:ext uri="{FF2B5EF4-FFF2-40B4-BE49-F238E27FC236}">
                <a16:creationId xmlns:a16="http://schemas.microsoft.com/office/drawing/2014/main" id="{0C5901DE-E993-4137-A26A-44DEDBA67E17}"/>
              </a:ext>
            </a:extLst>
          </p:cNvPr>
          <p:cNvSpPr/>
          <p:nvPr/>
        </p:nvSpPr>
        <p:spPr>
          <a:xfrm>
            <a:off x="1056640" y="3911600"/>
            <a:ext cx="10078720" cy="1590040"/>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Montserrat SemiBold" panose="00000700000000000000" pitchFamily="2" charset="0"/>
              </a:rPr>
              <a:t>Serverless Throughput</a:t>
            </a:r>
          </a:p>
          <a:p>
            <a:pPr algn="ctr"/>
            <a:r>
              <a:rPr lang="en-US" sz="3600" dirty="0">
                <a:latin typeface="Montserrat SemiBold" panose="00000700000000000000" pitchFamily="2" charset="0"/>
              </a:rPr>
              <a:t>Consumption Based Billing</a:t>
            </a:r>
          </a:p>
        </p:txBody>
      </p:sp>
      <p:sp>
        <p:nvSpPr>
          <p:cNvPr id="3" name="Rectangle 2">
            <a:extLst>
              <a:ext uri="{FF2B5EF4-FFF2-40B4-BE49-F238E27FC236}">
                <a16:creationId xmlns:a16="http://schemas.microsoft.com/office/drawing/2014/main" id="{EC37E4B4-A5AB-485D-97A1-ADCC38227F61}"/>
              </a:ext>
            </a:extLst>
          </p:cNvPr>
          <p:cNvSpPr/>
          <p:nvPr/>
        </p:nvSpPr>
        <p:spPr>
          <a:xfrm>
            <a:off x="6831330" y="208108"/>
            <a:ext cx="5360670" cy="1446550"/>
          </a:xfrm>
          <a:prstGeom prst="rect">
            <a:avLst/>
          </a:prstGeom>
          <a:noFill/>
        </p:spPr>
        <p:txBody>
          <a:bodyPr wrap="square" lIns="91440" tIns="45720" rIns="91440" bIns="45720">
            <a:spAutoFit/>
          </a:bodyPr>
          <a:lstStyle/>
          <a:p>
            <a:pPr algn="ctr"/>
            <a:r>
              <a:rPr lang="en-US" sz="8800" b="1" dirty="0">
                <a:ln w="22225">
                  <a:solidFill>
                    <a:schemeClr val="accent2"/>
                  </a:solidFill>
                  <a:prstDash val="solid"/>
                </a:ln>
                <a:solidFill>
                  <a:srgbClr val="FF0000"/>
                </a:solidFill>
              </a:rPr>
              <a:t>Preview</a:t>
            </a:r>
          </a:p>
        </p:txBody>
      </p:sp>
    </p:spTree>
    <p:extLst>
      <p:ext uri="{BB962C8B-B14F-4D97-AF65-F5344CB8AC3E}">
        <p14:creationId xmlns:p14="http://schemas.microsoft.com/office/powerpoint/2010/main" val="2799407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3"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0112C-BF6C-4088-8A81-16870415A53C}"/>
              </a:ext>
            </a:extLst>
          </p:cNvPr>
          <p:cNvSpPr>
            <a:spLocks noGrp="1"/>
          </p:cNvSpPr>
          <p:nvPr>
            <p:ph type="title"/>
          </p:nvPr>
        </p:nvSpPr>
        <p:spPr/>
        <p:txBody>
          <a:bodyPr>
            <a:normAutofit fontScale="90000"/>
          </a:bodyPr>
          <a:lstStyle/>
          <a:p>
            <a:r>
              <a:rPr lang="en-US" dirty="0">
                <a:solidFill>
                  <a:srgbClr val="611C97"/>
                </a:solidFill>
              </a:rPr>
              <a:t>Provisioning – Serverless Performance</a:t>
            </a:r>
          </a:p>
        </p:txBody>
      </p:sp>
      <p:sp>
        <p:nvSpPr>
          <p:cNvPr id="4" name="Rectangle 3">
            <a:extLst>
              <a:ext uri="{FF2B5EF4-FFF2-40B4-BE49-F238E27FC236}">
                <a16:creationId xmlns:a16="http://schemas.microsoft.com/office/drawing/2014/main" id="{31296FD2-5674-4A3E-ADFC-174C9BAE6315}"/>
              </a:ext>
            </a:extLst>
          </p:cNvPr>
          <p:cNvSpPr/>
          <p:nvPr/>
        </p:nvSpPr>
        <p:spPr>
          <a:xfrm>
            <a:off x="1107440" y="1838960"/>
            <a:ext cx="3647440" cy="1590040"/>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Montserrat SemiBold" panose="00000700000000000000" pitchFamily="2" charset="0"/>
              </a:rPr>
              <a:t>Availability</a:t>
            </a:r>
          </a:p>
        </p:txBody>
      </p:sp>
    </p:spTree>
    <p:extLst>
      <p:ext uri="{BB962C8B-B14F-4D97-AF65-F5344CB8AC3E}">
        <p14:creationId xmlns:p14="http://schemas.microsoft.com/office/powerpoint/2010/main" val="2894814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0112C-BF6C-4088-8A81-16870415A53C}"/>
              </a:ext>
            </a:extLst>
          </p:cNvPr>
          <p:cNvSpPr>
            <a:spLocks noGrp="1"/>
          </p:cNvSpPr>
          <p:nvPr>
            <p:ph type="title"/>
          </p:nvPr>
        </p:nvSpPr>
        <p:spPr/>
        <p:txBody>
          <a:bodyPr>
            <a:normAutofit fontScale="90000"/>
          </a:bodyPr>
          <a:lstStyle/>
          <a:p>
            <a:r>
              <a:rPr lang="en-US" dirty="0">
                <a:solidFill>
                  <a:srgbClr val="611C97"/>
                </a:solidFill>
              </a:rPr>
              <a:t>Provisioning – Serverless Performance</a:t>
            </a:r>
          </a:p>
        </p:txBody>
      </p:sp>
      <p:sp>
        <p:nvSpPr>
          <p:cNvPr id="4" name="Rectangle 3">
            <a:extLst>
              <a:ext uri="{FF2B5EF4-FFF2-40B4-BE49-F238E27FC236}">
                <a16:creationId xmlns:a16="http://schemas.microsoft.com/office/drawing/2014/main" id="{31296FD2-5674-4A3E-ADFC-174C9BAE6315}"/>
              </a:ext>
            </a:extLst>
          </p:cNvPr>
          <p:cNvSpPr/>
          <p:nvPr/>
        </p:nvSpPr>
        <p:spPr>
          <a:xfrm>
            <a:off x="1107440" y="1838960"/>
            <a:ext cx="3647440" cy="1590040"/>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Montserrat SemiBold" panose="00000700000000000000" pitchFamily="2" charset="0"/>
              </a:rPr>
              <a:t>Availability</a:t>
            </a:r>
          </a:p>
        </p:txBody>
      </p:sp>
      <p:sp>
        <p:nvSpPr>
          <p:cNvPr id="5" name="Rectangle 4">
            <a:extLst>
              <a:ext uri="{FF2B5EF4-FFF2-40B4-BE49-F238E27FC236}">
                <a16:creationId xmlns:a16="http://schemas.microsoft.com/office/drawing/2014/main" id="{CDE3C09D-53A7-4B9A-92B5-FDB2939614CB}"/>
              </a:ext>
            </a:extLst>
          </p:cNvPr>
          <p:cNvSpPr/>
          <p:nvPr/>
        </p:nvSpPr>
        <p:spPr>
          <a:xfrm>
            <a:off x="7437120" y="1838960"/>
            <a:ext cx="3647440" cy="1590040"/>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Montserrat SemiBold" panose="00000700000000000000" pitchFamily="2" charset="0"/>
              </a:rPr>
              <a:t>Latency</a:t>
            </a:r>
          </a:p>
        </p:txBody>
      </p:sp>
    </p:spTree>
    <p:extLst>
      <p:ext uri="{BB962C8B-B14F-4D97-AF65-F5344CB8AC3E}">
        <p14:creationId xmlns:p14="http://schemas.microsoft.com/office/powerpoint/2010/main" val="4575070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1D7DB-34D1-4ADB-BA17-C5925F0D6751}"/>
              </a:ext>
            </a:extLst>
          </p:cNvPr>
          <p:cNvSpPr>
            <a:spLocks noGrp="1"/>
          </p:cNvSpPr>
          <p:nvPr>
            <p:ph type="title"/>
          </p:nvPr>
        </p:nvSpPr>
        <p:spPr/>
        <p:txBody>
          <a:bodyPr>
            <a:normAutofit fontScale="90000"/>
          </a:bodyPr>
          <a:lstStyle/>
          <a:p>
            <a:r>
              <a:rPr lang="en-US" dirty="0"/>
              <a:t>Azure Cosmos DB</a:t>
            </a:r>
          </a:p>
        </p:txBody>
      </p:sp>
      <p:pic>
        <p:nvPicPr>
          <p:cNvPr id="4" name="Picture 3">
            <a:extLst>
              <a:ext uri="{FF2B5EF4-FFF2-40B4-BE49-F238E27FC236}">
                <a16:creationId xmlns:a16="http://schemas.microsoft.com/office/drawing/2014/main" id="{81143F09-5B44-4F05-A247-49EBE9D95E19}"/>
              </a:ext>
            </a:extLst>
          </p:cNvPr>
          <p:cNvPicPr>
            <a:picLocks noChangeAspect="1"/>
          </p:cNvPicPr>
          <p:nvPr/>
        </p:nvPicPr>
        <p:blipFill rotWithShape="1">
          <a:blip r:embed="rId3"/>
          <a:srcRect b="68768"/>
          <a:stretch/>
        </p:blipFill>
        <p:spPr>
          <a:xfrm>
            <a:off x="1133426" y="5547982"/>
            <a:ext cx="9925148" cy="1310018"/>
          </a:xfrm>
          <a:prstGeom prst="rect">
            <a:avLst/>
          </a:prstGeom>
        </p:spPr>
      </p:pic>
      <p:sp>
        <p:nvSpPr>
          <p:cNvPr id="5" name="Freeform: Shape 4">
            <a:extLst>
              <a:ext uri="{FF2B5EF4-FFF2-40B4-BE49-F238E27FC236}">
                <a16:creationId xmlns:a16="http://schemas.microsoft.com/office/drawing/2014/main" id="{7B8C8ADB-38D3-48DB-ABCC-78FDFD307C67}"/>
              </a:ext>
            </a:extLst>
          </p:cNvPr>
          <p:cNvSpPr/>
          <p:nvPr/>
        </p:nvSpPr>
        <p:spPr>
          <a:xfrm>
            <a:off x="1349" y="5144324"/>
            <a:ext cx="12189302" cy="17455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6" name="Group 5">
            <a:extLst>
              <a:ext uri="{FF2B5EF4-FFF2-40B4-BE49-F238E27FC236}">
                <a16:creationId xmlns:a16="http://schemas.microsoft.com/office/drawing/2014/main" id="{162A3B2A-6663-4CBB-8D04-05F0E2786F10}"/>
              </a:ext>
            </a:extLst>
          </p:cNvPr>
          <p:cNvGrpSpPr/>
          <p:nvPr/>
        </p:nvGrpSpPr>
        <p:grpSpPr>
          <a:xfrm>
            <a:off x="9278176" y="6154848"/>
            <a:ext cx="223240" cy="433634"/>
            <a:chOff x="9576336" y="6019901"/>
            <a:chExt cx="223240" cy="433634"/>
          </a:xfrm>
        </p:grpSpPr>
        <p:sp>
          <p:nvSpPr>
            <p:cNvPr id="7" name="Freeform: Shape 411">
              <a:extLst>
                <a:ext uri="{FF2B5EF4-FFF2-40B4-BE49-F238E27FC236}">
                  <a16:creationId xmlns:a16="http://schemas.microsoft.com/office/drawing/2014/main" id="{9C188D5F-7714-42E8-BE4E-2E3FD50E8C78}"/>
                </a:ext>
              </a:extLst>
            </p:cNvPr>
            <p:cNvSpPr/>
            <p:nvPr/>
          </p:nvSpPr>
          <p:spPr>
            <a:xfrm>
              <a:off x="9620313"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8" name="Group 7">
              <a:extLst>
                <a:ext uri="{FF2B5EF4-FFF2-40B4-BE49-F238E27FC236}">
                  <a16:creationId xmlns:a16="http://schemas.microsoft.com/office/drawing/2014/main" id="{D2C56839-469D-459A-BEEE-4304E248B85C}"/>
                </a:ext>
              </a:extLst>
            </p:cNvPr>
            <p:cNvGrpSpPr/>
            <p:nvPr/>
          </p:nvGrpSpPr>
          <p:grpSpPr>
            <a:xfrm>
              <a:off x="9576336" y="6019901"/>
              <a:ext cx="223240" cy="357070"/>
              <a:chOff x="9523117" y="5842588"/>
              <a:chExt cx="329677" cy="527319"/>
            </a:xfrm>
          </p:grpSpPr>
          <p:sp>
            <p:nvSpPr>
              <p:cNvPr id="9" name="Oval 903">
                <a:extLst>
                  <a:ext uri="{FF2B5EF4-FFF2-40B4-BE49-F238E27FC236}">
                    <a16:creationId xmlns:a16="http://schemas.microsoft.com/office/drawing/2014/main" id="{45976793-270B-4D54-952C-B1180390170D}"/>
                  </a:ext>
                </a:extLst>
              </p:cNvPr>
              <p:cNvSpPr/>
              <p:nvPr/>
            </p:nvSpPr>
            <p:spPr>
              <a:xfrm>
                <a:off x="9591504"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0" name="Freeform 5">
                <a:extLst>
                  <a:ext uri="{FF2B5EF4-FFF2-40B4-BE49-F238E27FC236}">
                    <a16:creationId xmlns:a16="http://schemas.microsoft.com/office/drawing/2014/main" id="{451E75AE-14FE-4C51-B23C-E84A1624CEC9}"/>
                  </a:ext>
                </a:extLst>
              </p:cNvPr>
              <p:cNvSpPr>
                <a:spLocks noEditPoints="1"/>
              </p:cNvSpPr>
              <p:nvPr/>
            </p:nvSpPr>
            <p:spPr bwMode="auto">
              <a:xfrm>
                <a:off x="9523117"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1" name="Group 10">
            <a:extLst>
              <a:ext uri="{FF2B5EF4-FFF2-40B4-BE49-F238E27FC236}">
                <a16:creationId xmlns:a16="http://schemas.microsoft.com/office/drawing/2014/main" id="{DF485521-9691-4BD4-AB89-183A4143AA7B}"/>
              </a:ext>
            </a:extLst>
          </p:cNvPr>
          <p:cNvGrpSpPr/>
          <p:nvPr/>
        </p:nvGrpSpPr>
        <p:grpSpPr>
          <a:xfrm>
            <a:off x="7468054" y="6382515"/>
            <a:ext cx="223240" cy="431604"/>
            <a:chOff x="7468054" y="6382515"/>
            <a:chExt cx="223240" cy="431604"/>
          </a:xfrm>
        </p:grpSpPr>
        <p:sp>
          <p:nvSpPr>
            <p:cNvPr id="12" name="Freeform: Shape 411">
              <a:extLst>
                <a:ext uri="{FF2B5EF4-FFF2-40B4-BE49-F238E27FC236}">
                  <a16:creationId xmlns:a16="http://schemas.microsoft.com/office/drawing/2014/main" id="{2AEDC58F-84CB-47F6-8D9C-3218598F050C}"/>
                </a:ext>
              </a:extLst>
            </p:cNvPr>
            <p:cNvSpPr/>
            <p:nvPr/>
          </p:nvSpPr>
          <p:spPr>
            <a:xfrm>
              <a:off x="7512031" y="6678832"/>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3" name="Group 12">
              <a:extLst>
                <a:ext uri="{FF2B5EF4-FFF2-40B4-BE49-F238E27FC236}">
                  <a16:creationId xmlns:a16="http://schemas.microsoft.com/office/drawing/2014/main" id="{BD9A07F7-E14E-4F50-88FB-99D8E79AC177}"/>
                </a:ext>
              </a:extLst>
            </p:cNvPr>
            <p:cNvGrpSpPr/>
            <p:nvPr/>
          </p:nvGrpSpPr>
          <p:grpSpPr>
            <a:xfrm>
              <a:off x="7468054" y="6382515"/>
              <a:ext cx="223240" cy="357070"/>
              <a:chOff x="7414835" y="6205202"/>
              <a:chExt cx="329677" cy="527319"/>
            </a:xfrm>
          </p:grpSpPr>
          <p:sp>
            <p:nvSpPr>
              <p:cNvPr id="14" name="Oval 13">
                <a:extLst>
                  <a:ext uri="{FF2B5EF4-FFF2-40B4-BE49-F238E27FC236}">
                    <a16:creationId xmlns:a16="http://schemas.microsoft.com/office/drawing/2014/main" id="{7B7B6500-E4EF-432F-8950-24F954A09CF8}"/>
                  </a:ext>
                </a:extLst>
              </p:cNvPr>
              <p:cNvSpPr/>
              <p:nvPr/>
            </p:nvSpPr>
            <p:spPr>
              <a:xfrm>
                <a:off x="7483222" y="6265690"/>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5" name="Freeform 5">
                <a:extLst>
                  <a:ext uri="{FF2B5EF4-FFF2-40B4-BE49-F238E27FC236}">
                    <a16:creationId xmlns:a16="http://schemas.microsoft.com/office/drawing/2014/main" id="{611FA3EC-7B4F-4AB0-83A5-6A203388E7FF}"/>
                  </a:ext>
                </a:extLst>
              </p:cNvPr>
              <p:cNvSpPr>
                <a:spLocks noEditPoints="1"/>
              </p:cNvSpPr>
              <p:nvPr/>
            </p:nvSpPr>
            <p:spPr bwMode="auto">
              <a:xfrm>
                <a:off x="7414835" y="6205202"/>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6" name="Group 15">
            <a:extLst>
              <a:ext uri="{FF2B5EF4-FFF2-40B4-BE49-F238E27FC236}">
                <a16:creationId xmlns:a16="http://schemas.microsoft.com/office/drawing/2014/main" id="{5336D209-F693-4279-9C5F-E73846CF80C8}"/>
              </a:ext>
            </a:extLst>
          </p:cNvPr>
          <p:cNvGrpSpPr/>
          <p:nvPr/>
        </p:nvGrpSpPr>
        <p:grpSpPr>
          <a:xfrm>
            <a:off x="6207483" y="5803084"/>
            <a:ext cx="223240" cy="433634"/>
            <a:chOff x="6393022" y="6019901"/>
            <a:chExt cx="223240" cy="433634"/>
          </a:xfrm>
        </p:grpSpPr>
        <p:sp>
          <p:nvSpPr>
            <p:cNvPr id="17" name="Freeform: Shape 411">
              <a:extLst>
                <a:ext uri="{FF2B5EF4-FFF2-40B4-BE49-F238E27FC236}">
                  <a16:creationId xmlns:a16="http://schemas.microsoft.com/office/drawing/2014/main" id="{A5B4045A-B578-43F9-92E7-A6DF8EFEE8A8}"/>
                </a:ext>
              </a:extLst>
            </p:cNvPr>
            <p:cNvSpPr/>
            <p:nvPr/>
          </p:nvSpPr>
          <p:spPr>
            <a:xfrm>
              <a:off x="6436999"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8" name="Group 17">
              <a:extLst>
                <a:ext uri="{FF2B5EF4-FFF2-40B4-BE49-F238E27FC236}">
                  <a16:creationId xmlns:a16="http://schemas.microsoft.com/office/drawing/2014/main" id="{7DB3AFEC-AD0E-4F33-B895-DDBC3886982A}"/>
                </a:ext>
              </a:extLst>
            </p:cNvPr>
            <p:cNvGrpSpPr/>
            <p:nvPr/>
          </p:nvGrpSpPr>
          <p:grpSpPr>
            <a:xfrm>
              <a:off x="6393022" y="6019901"/>
              <a:ext cx="223240" cy="357070"/>
              <a:chOff x="6339803" y="5842588"/>
              <a:chExt cx="329677" cy="527319"/>
            </a:xfrm>
          </p:grpSpPr>
          <p:sp>
            <p:nvSpPr>
              <p:cNvPr id="19" name="Oval 27">
                <a:extLst>
                  <a:ext uri="{FF2B5EF4-FFF2-40B4-BE49-F238E27FC236}">
                    <a16:creationId xmlns:a16="http://schemas.microsoft.com/office/drawing/2014/main" id="{5749A51C-6597-40C1-9135-CEFE8D81987A}"/>
                  </a:ext>
                </a:extLst>
              </p:cNvPr>
              <p:cNvSpPr/>
              <p:nvPr/>
            </p:nvSpPr>
            <p:spPr>
              <a:xfrm>
                <a:off x="6408190"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0" name="Freeform 5">
                <a:extLst>
                  <a:ext uri="{FF2B5EF4-FFF2-40B4-BE49-F238E27FC236}">
                    <a16:creationId xmlns:a16="http://schemas.microsoft.com/office/drawing/2014/main" id="{BDAE30C2-58CC-4115-8C3B-E2A857A3927F}"/>
                  </a:ext>
                </a:extLst>
              </p:cNvPr>
              <p:cNvSpPr>
                <a:spLocks noEditPoints="1"/>
              </p:cNvSpPr>
              <p:nvPr/>
            </p:nvSpPr>
            <p:spPr bwMode="auto">
              <a:xfrm>
                <a:off x="6339803"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1" name="Group 20">
            <a:extLst>
              <a:ext uri="{FF2B5EF4-FFF2-40B4-BE49-F238E27FC236}">
                <a16:creationId xmlns:a16="http://schemas.microsoft.com/office/drawing/2014/main" id="{2DE803FF-375B-45AC-8AF4-7C44D43DF599}"/>
              </a:ext>
            </a:extLst>
          </p:cNvPr>
          <p:cNvGrpSpPr/>
          <p:nvPr/>
        </p:nvGrpSpPr>
        <p:grpSpPr>
          <a:xfrm>
            <a:off x="2183561" y="6187406"/>
            <a:ext cx="223240" cy="450322"/>
            <a:chOff x="2418475" y="6242316"/>
            <a:chExt cx="223240" cy="450322"/>
          </a:xfrm>
        </p:grpSpPr>
        <p:sp>
          <p:nvSpPr>
            <p:cNvPr id="22" name="Freeform: Shape 411">
              <a:extLst>
                <a:ext uri="{FF2B5EF4-FFF2-40B4-BE49-F238E27FC236}">
                  <a16:creationId xmlns:a16="http://schemas.microsoft.com/office/drawing/2014/main" id="{3E396B78-A3DB-4864-B35A-782ED2C79B3B}"/>
                </a:ext>
              </a:extLst>
            </p:cNvPr>
            <p:cNvSpPr/>
            <p:nvPr/>
          </p:nvSpPr>
          <p:spPr>
            <a:xfrm>
              <a:off x="2462452" y="6557351"/>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3" name="Group 22">
              <a:extLst>
                <a:ext uri="{FF2B5EF4-FFF2-40B4-BE49-F238E27FC236}">
                  <a16:creationId xmlns:a16="http://schemas.microsoft.com/office/drawing/2014/main" id="{DE2E2C2B-C6C9-4AF3-B7A7-926E5B50EBF5}"/>
                </a:ext>
              </a:extLst>
            </p:cNvPr>
            <p:cNvGrpSpPr/>
            <p:nvPr/>
          </p:nvGrpSpPr>
          <p:grpSpPr>
            <a:xfrm>
              <a:off x="2418475" y="6242316"/>
              <a:ext cx="223240" cy="357070"/>
              <a:chOff x="2365256" y="6065003"/>
              <a:chExt cx="329677" cy="527319"/>
            </a:xfrm>
          </p:grpSpPr>
          <p:sp>
            <p:nvSpPr>
              <p:cNvPr id="24" name="Oval 6">
                <a:extLst>
                  <a:ext uri="{FF2B5EF4-FFF2-40B4-BE49-F238E27FC236}">
                    <a16:creationId xmlns:a16="http://schemas.microsoft.com/office/drawing/2014/main" id="{1DD91B2A-EDC4-42DE-B8E6-869BEEBFA6AD}"/>
                  </a:ext>
                </a:extLst>
              </p:cNvPr>
              <p:cNvSpPr/>
              <p:nvPr/>
            </p:nvSpPr>
            <p:spPr>
              <a:xfrm>
                <a:off x="2433643" y="6144209"/>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5" name="Freeform 5">
                <a:extLst>
                  <a:ext uri="{FF2B5EF4-FFF2-40B4-BE49-F238E27FC236}">
                    <a16:creationId xmlns:a16="http://schemas.microsoft.com/office/drawing/2014/main" id="{C0C5A358-A9AE-40CB-BB1E-465101E49D4F}"/>
                  </a:ext>
                </a:extLst>
              </p:cNvPr>
              <p:cNvSpPr>
                <a:spLocks noEditPoints="1"/>
              </p:cNvSpPr>
              <p:nvPr/>
            </p:nvSpPr>
            <p:spPr bwMode="auto">
              <a:xfrm>
                <a:off x="2365256" y="6065003"/>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sp>
        <p:nvSpPr>
          <p:cNvPr id="26" name="TextBox 25">
            <a:extLst>
              <a:ext uri="{FF2B5EF4-FFF2-40B4-BE49-F238E27FC236}">
                <a16:creationId xmlns:a16="http://schemas.microsoft.com/office/drawing/2014/main" id="{054B3876-05BA-4645-84CA-B8CDEB56F865}"/>
              </a:ext>
            </a:extLst>
          </p:cNvPr>
          <p:cNvSpPr txBox="1"/>
          <p:nvPr/>
        </p:nvSpPr>
        <p:spPr>
          <a:xfrm>
            <a:off x="2924533" y="1865746"/>
            <a:ext cx="6565900" cy="1754326"/>
          </a:xfrm>
          <a:prstGeom prst="rect">
            <a:avLst/>
          </a:prstGeom>
          <a:noFill/>
        </p:spPr>
        <p:txBody>
          <a:bodyPr wrap="square" rtlCol="0">
            <a:spAutoFit/>
          </a:bodyPr>
          <a:lstStyle/>
          <a:p>
            <a:pPr algn="ctr"/>
            <a:r>
              <a:rPr lang="en-US" sz="5400" b="1" dirty="0">
                <a:solidFill>
                  <a:srgbClr val="611C97"/>
                </a:solidFill>
              </a:rPr>
              <a:t>Elastic scale out of storage &amp; throughput</a:t>
            </a:r>
          </a:p>
        </p:txBody>
      </p:sp>
      <p:sp>
        <p:nvSpPr>
          <p:cNvPr id="27" name="TextBox 26">
            <a:extLst>
              <a:ext uri="{FF2B5EF4-FFF2-40B4-BE49-F238E27FC236}">
                <a16:creationId xmlns:a16="http://schemas.microsoft.com/office/drawing/2014/main" id="{3DD96B38-1CCB-45BA-8129-2FCC0F6E3C18}"/>
              </a:ext>
            </a:extLst>
          </p:cNvPr>
          <p:cNvSpPr txBox="1"/>
          <p:nvPr/>
        </p:nvSpPr>
        <p:spPr>
          <a:xfrm>
            <a:off x="530669" y="5332684"/>
            <a:ext cx="111761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Turnkey global </a:t>
            </a:r>
            <a:b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distribution</a:t>
            </a:r>
          </a:p>
        </p:txBody>
      </p:sp>
      <p:sp>
        <p:nvSpPr>
          <p:cNvPr id="30" name="Text Placeholder 2">
            <a:extLst>
              <a:ext uri="{FF2B5EF4-FFF2-40B4-BE49-F238E27FC236}">
                <a16:creationId xmlns:a16="http://schemas.microsoft.com/office/drawing/2014/main" id="{893EA2CB-D929-4FBB-BDAF-72855F86CCBD}"/>
              </a:ext>
            </a:extLst>
          </p:cNvPr>
          <p:cNvSpPr>
            <a:spLocks noGrp="1"/>
          </p:cNvSpPr>
          <p:nvPr>
            <p:ph type="body" sz="quarter" idx="10"/>
          </p:nvPr>
        </p:nvSpPr>
        <p:spPr>
          <a:xfrm>
            <a:off x="368457" y="791498"/>
            <a:ext cx="12124531" cy="297655"/>
          </a:xfrm>
        </p:spPr>
        <p:txBody>
          <a:bodyPr>
            <a:normAutofit lnSpcReduction="10000"/>
          </a:bodyPr>
          <a:lstStyle/>
          <a:p>
            <a:r>
              <a:rPr lang="en-US" dirty="0">
                <a:solidFill>
                  <a:schemeClr val="bg1"/>
                </a:solidFill>
              </a:rPr>
              <a:t>A globally distributed, massively scalable, multi-model database service</a:t>
            </a:r>
          </a:p>
        </p:txBody>
      </p:sp>
    </p:spTree>
    <p:extLst>
      <p:ext uri="{BB962C8B-B14F-4D97-AF65-F5344CB8AC3E}">
        <p14:creationId xmlns:p14="http://schemas.microsoft.com/office/powerpoint/2010/main" val="346339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0112C-BF6C-4088-8A81-16870415A53C}"/>
              </a:ext>
            </a:extLst>
          </p:cNvPr>
          <p:cNvSpPr>
            <a:spLocks noGrp="1"/>
          </p:cNvSpPr>
          <p:nvPr>
            <p:ph type="title"/>
          </p:nvPr>
        </p:nvSpPr>
        <p:spPr/>
        <p:txBody>
          <a:bodyPr>
            <a:normAutofit fontScale="90000"/>
          </a:bodyPr>
          <a:lstStyle/>
          <a:p>
            <a:r>
              <a:rPr lang="en-US" dirty="0">
                <a:solidFill>
                  <a:srgbClr val="611C97"/>
                </a:solidFill>
              </a:rPr>
              <a:t>Provisioning – Serverless Performance</a:t>
            </a:r>
          </a:p>
        </p:txBody>
      </p:sp>
      <p:sp>
        <p:nvSpPr>
          <p:cNvPr id="4" name="Rectangle 3">
            <a:extLst>
              <a:ext uri="{FF2B5EF4-FFF2-40B4-BE49-F238E27FC236}">
                <a16:creationId xmlns:a16="http://schemas.microsoft.com/office/drawing/2014/main" id="{31296FD2-5674-4A3E-ADFC-174C9BAE6315}"/>
              </a:ext>
            </a:extLst>
          </p:cNvPr>
          <p:cNvSpPr/>
          <p:nvPr/>
        </p:nvSpPr>
        <p:spPr>
          <a:xfrm>
            <a:off x="1107440" y="1838960"/>
            <a:ext cx="3647440" cy="1590040"/>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Montserrat SemiBold" panose="00000700000000000000" pitchFamily="2" charset="0"/>
              </a:rPr>
              <a:t>Availability</a:t>
            </a:r>
          </a:p>
        </p:txBody>
      </p:sp>
      <p:sp>
        <p:nvSpPr>
          <p:cNvPr id="5" name="Rectangle 4">
            <a:extLst>
              <a:ext uri="{FF2B5EF4-FFF2-40B4-BE49-F238E27FC236}">
                <a16:creationId xmlns:a16="http://schemas.microsoft.com/office/drawing/2014/main" id="{CDE3C09D-53A7-4B9A-92B5-FDB2939614CB}"/>
              </a:ext>
            </a:extLst>
          </p:cNvPr>
          <p:cNvSpPr/>
          <p:nvPr/>
        </p:nvSpPr>
        <p:spPr>
          <a:xfrm>
            <a:off x="7437120" y="1838960"/>
            <a:ext cx="3647440" cy="1590040"/>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Montserrat SemiBold" panose="00000700000000000000" pitchFamily="2" charset="0"/>
              </a:rPr>
              <a:t>Latency</a:t>
            </a:r>
          </a:p>
        </p:txBody>
      </p:sp>
      <p:sp>
        <p:nvSpPr>
          <p:cNvPr id="6" name="Rectangle 5">
            <a:extLst>
              <a:ext uri="{FF2B5EF4-FFF2-40B4-BE49-F238E27FC236}">
                <a16:creationId xmlns:a16="http://schemas.microsoft.com/office/drawing/2014/main" id="{6C5C2242-E4B2-4525-A46B-2E2909F571CE}"/>
              </a:ext>
            </a:extLst>
          </p:cNvPr>
          <p:cNvSpPr/>
          <p:nvPr/>
        </p:nvSpPr>
        <p:spPr>
          <a:xfrm>
            <a:off x="4272280" y="4074160"/>
            <a:ext cx="3647440" cy="1590040"/>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Montserrat SemiBold" panose="00000700000000000000" pitchFamily="2" charset="0"/>
              </a:rPr>
              <a:t>Burstability</a:t>
            </a:r>
          </a:p>
        </p:txBody>
      </p:sp>
    </p:spTree>
    <p:extLst>
      <p:ext uri="{BB962C8B-B14F-4D97-AF65-F5344CB8AC3E}">
        <p14:creationId xmlns:p14="http://schemas.microsoft.com/office/powerpoint/2010/main" val="3282771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0112C-BF6C-4088-8A81-16870415A53C}"/>
              </a:ext>
            </a:extLst>
          </p:cNvPr>
          <p:cNvSpPr>
            <a:spLocks noGrp="1"/>
          </p:cNvSpPr>
          <p:nvPr>
            <p:ph type="title"/>
          </p:nvPr>
        </p:nvSpPr>
        <p:spPr/>
        <p:txBody>
          <a:bodyPr>
            <a:normAutofit fontScale="90000"/>
          </a:bodyPr>
          <a:lstStyle/>
          <a:p>
            <a:r>
              <a:rPr lang="en-US" dirty="0">
                <a:solidFill>
                  <a:srgbClr val="611C97"/>
                </a:solidFill>
              </a:rPr>
              <a:t>Provisioning – Serverless Use Cases</a:t>
            </a:r>
          </a:p>
        </p:txBody>
      </p:sp>
      <p:sp>
        <p:nvSpPr>
          <p:cNvPr id="4" name="Rectangle 3">
            <a:extLst>
              <a:ext uri="{FF2B5EF4-FFF2-40B4-BE49-F238E27FC236}">
                <a16:creationId xmlns:a16="http://schemas.microsoft.com/office/drawing/2014/main" id="{31296FD2-5674-4A3E-ADFC-174C9BAE6315}"/>
              </a:ext>
            </a:extLst>
          </p:cNvPr>
          <p:cNvSpPr/>
          <p:nvPr/>
        </p:nvSpPr>
        <p:spPr>
          <a:xfrm>
            <a:off x="1107440" y="1838960"/>
            <a:ext cx="3647440" cy="1590040"/>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Montserrat SemiBold" panose="00000700000000000000" pitchFamily="2" charset="0"/>
              </a:rPr>
              <a:t>Light Traffic</a:t>
            </a:r>
          </a:p>
        </p:txBody>
      </p:sp>
    </p:spTree>
    <p:extLst>
      <p:ext uri="{BB962C8B-B14F-4D97-AF65-F5344CB8AC3E}">
        <p14:creationId xmlns:p14="http://schemas.microsoft.com/office/powerpoint/2010/main" val="1407517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0112C-BF6C-4088-8A81-16870415A53C}"/>
              </a:ext>
            </a:extLst>
          </p:cNvPr>
          <p:cNvSpPr>
            <a:spLocks noGrp="1"/>
          </p:cNvSpPr>
          <p:nvPr>
            <p:ph type="title"/>
          </p:nvPr>
        </p:nvSpPr>
        <p:spPr/>
        <p:txBody>
          <a:bodyPr>
            <a:normAutofit fontScale="90000"/>
          </a:bodyPr>
          <a:lstStyle/>
          <a:p>
            <a:r>
              <a:rPr lang="en-US" dirty="0">
                <a:solidFill>
                  <a:srgbClr val="611C97"/>
                </a:solidFill>
              </a:rPr>
              <a:t>Provisioning – Serverless Use Cases</a:t>
            </a:r>
          </a:p>
        </p:txBody>
      </p:sp>
      <p:sp>
        <p:nvSpPr>
          <p:cNvPr id="4" name="Rectangle 3">
            <a:extLst>
              <a:ext uri="{FF2B5EF4-FFF2-40B4-BE49-F238E27FC236}">
                <a16:creationId xmlns:a16="http://schemas.microsoft.com/office/drawing/2014/main" id="{31296FD2-5674-4A3E-ADFC-174C9BAE6315}"/>
              </a:ext>
            </a:extLst>
          </p:cNvPr>
          <p:cNvSpPr/>
          <p:nvPr/>
        </p:nvSpPr>
        <p:spPr>
          <a:xfrm>
            <a:off x="1107440" y="1838960"/>
            <a:ext cx="3647440" cy="1590040"/>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Montserrat SemiBold" panose="00000700000000000000" pitchFamily="2" charset="0"/>
              </a:rPr>
              <a:t>Light Traffic</a:t>
            </a:r>
          </a:p>
        </p:txBody>
      </p:sp>
      <p:sp>
        <p:nvSpPr>
          <p:cNvPr id="5" name="Rectangle 4">
            <a:extLst>
              <a:ext uri="{FF2B5EF4-FFF2-40B4-BE49-F238E27FC236}">
                <a16:creationId xmlns:a16="http://schemas.microsoft.com/office/drawing/2014/main" id="{CDE3C09D-53A7-4B9A-92B5-FDB2939614CB}"/>
              </a:ext>
            </a:extLst>
          </p:cNvPr>
          <p:cNvSpPr/>
          <p:nvPr/>
        </p:nvSpPr>
        <p:spPr>
          <a:xfrm>
            <a:off x="7437120" y="1838960"/>
            <a:ext cx="3647440" cy="1590040"/>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Montserrat SemiBold" panose="00000700000000000000" pitchFamily="2" charset="0"/>
              </a:rPr>
              <a:t>Moderate Burstability</a:t>
            </a:r>
          </a:p>
        </p:txBody>
      </p:sp>
    </p:spTree>
    <p:extLst>
      <p:ext uri="{BB962C8B-B14F-4D97-AF65-F5344CB8AC3E}">
        <p14:creationId xmlns:p14="http://schemas.microsoft.com/office/powerpoint/2010/main" val="3737499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0112C-BF6C-4088-8A81-16870415A53C}"/>
              </a:ext>
            </a:extLst>
          </p:cNvPr>
          <p:cNvSpPr>
            <a:spLocks noGrp="1"/>
          </p:cNvSpPr>
          <p:nvPr>
            <p:ph type="title"/>
          </p:nvPr>
        </p:nvSpPr>
        <p:spPr/>
        <p:txBody>
          <a:bodyPr>
            <a:normAutofit fontScale="90000"/>
          </a:bodyPr>
          <a:lstStyle/>
          <a:p>
            <a:r>
              <a:rPr lang="en-US" dirty="0">
                <a:solidFill>
                  <a:srgbClr val="611C97"/>
                </a:solidFill>
              </a:rPr>
              <a:t>Provisioning – Serverless Use Cases</a:t>
            </a:r>
          </a:p>
        </p:txBody>
      </p:sp>
      <p:sp>
        <p:nvSpPr>
          <p:cNvPr id="4" name="Rectangle 3">
            <a:extLst>
              <a:ext uri="{FF2B5EF4-FFF2-40B4-BE49-F238E27FC236}">
                <a16:creationId xmlns:a16="http://schemas.microsoft.com/office/drawing/2014/main" id="{31296FD2-5674-4A3E-ADFC-174C9BAE6315}"/>
              </a:ext>
            </a:extLst>
          </p:cNvPr>
          <p:cNvSpPr/>
          <p:nvPr/>
        </p:nvSpPr>
        <p:spPr>
          <a:xfrm>
            <a:off x="1107440" y="1838960"/>
            <a:ext cx="3647440" cy="1590040"/>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Montserrat SemiBold" panose="00000700000000000000" pitchFamily="2" charset="0"/>
              </a:rPr>
              <a:t>Light Traffic</a:t>
            </a:r>
          </a:p>
        </p:txBody>
      </p:sp>
      <p:sp>
        <p:nvSpPr>
          <p:cNvPr id="5" name="Rectangle 4">
            <a:extLst>
              <a:ext uri="{FF2B5EF4-FFF2-40B4-BE49-F238E27FC236}">
                <a16:creationId xmlns:a16="http://schemas.microsoft.com/office/drawing/2014/main" id="{CDE3C09D-53A7-4B9A-92B5-FDB2939614CB}"/>
              </a:ext>
            </a:extLst>
          </p:cNvPr>
          <p:cNvSpPr/>
          <p:nvPr/>
        </p:nvSpPr>
        <p:spPr>
          <a:xfrm>
            <a:off x="7437120" y="1838960"/>
            <a:ext cx="3647440" cy="1590040"/>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Montserrat SemiBold" panose="00000700000000000000" pitchFamily="2" charset="0"/>
              </a:rPr>
              <a:t>Moderate Burstability</a:t>
            </a:r>
          </a:p>
        </p:txBody>
      </p:sp>
      <p:sp>
        <p:nvSpPr>
          <p:cNvPr id="6" name="Rectangle 5">
            <a:extLst>
              <a:ext uri="{FF2B5EF4-FFF2-40B4-BE49-F238E27FC236}">
                <a16:creationId xmlns:a16="http://schemas.microsoft.com/office/drawing/2014/main" id="{6C5C2242-E4B2-4525-A46B-2E2909F571CE}"/>
              </a:ext>
            </a:extLst>
          </p:cNvPr>
          <p:cNvSpPr/>
          <p:nvPr/>
        </p:nvSpPr>
        <p:spPr>
          <a:xfrm>
            <a:off x="4272280" y="4074160"/>
            <a:ext cx="3647440" cy="1590040"/>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Montserrat SemiBold" panose="00000700000000000000" pitchFamily="2" charset="0"/>
              </a:rPr>
              <a:t>Moderate Performance</a:t>
            </a:r>
          </a:p>
        </p:txBody>
      </p:sp>
    </p:spTree>
    <p:extLst>
      <p:ext uri="{BB962C8B-B14F-4D97-AF65-F5344CB8AC3E}">
        <p14:creationId xmlns:p14="http://schemas.microsoft.com/office/powerpoint/2010/main" val="4259769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0112C-BF6C-4088-8A81-16870415A53C}"/>
              </a:ext>
            </a:extLst>
          </p:cNvPr>
          <p:cNvSpPr>
            <a:spLocks noGrp="1"/>
          </p:cNvSpPr>
          <p:nvPr>
            <p:ph type="title"/>
          </p:nvPr>
        </p:nvSpPr>
        <p:spPr/>
        <p:txBody>
          <a:bodyPr>
            <a:normAutofit fontScale="90000"/>
          </a:bodyPr>
          <a:lstStyle/>
          <a:p>
            <a:r>
              <a:rPr lang="en-US" dirty="0">
                <a:solidFill>
                  <a:srgbClr val="611C97"/>
                </a:solidFill>
              </a:rPr>
              <a:t>Provisioning – Serverless Use Cases</a:t>
            </a:r>
          </a:p>
        </p:txBody>
      </p:sp>
      <p:sp>
        <p:nvSpPr>
          <p:cNvPr id="4" name="Rectangle 3">
            <a:extLst>
              <a:ext uri="{FF2B5EF4-FFF2-40B4-BE49-F238E27FC236}">
                <a16:creationId xmlns:a16="http://schemas.microsoft.com/office/drawing/2014/main" id="{31296FD2-5674-4A3E-ADFC-174C9BAE6315}"/>
              </a:ext>
            </a:extLst>
          </p:cNvPr>
          <p:cNvSpPr/>
          <p:nvPr/>
        </p:nvSpPr>
        <p:spPr>
          <a:xfrm>
            <a:off x="1107440" y="1838960"/>
            <a:ext cx="3647440" cy="1590040"/>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Montserrat SemiBold" panose="00000700000000000000" pitchFamily="2" charset="0"/>
              </a:rPr>
              <a:t>Light Traffic</a:t>
            </a:r>
          </a:p>
        </p:txBody>
      </p:sp>
      <p:sp>
        <p:nvSpPr>
          <p:cNvPr id="5" name="Rectangle 4">
            <a:extLst>
              <a:ext uri="{FF2B5EF4-FFF2-40B4-BE49-F238E27FC236}">
                <a16:creationId xmlns:a16="http://schemas.microsoft.com/office/drawing/2014/main" id="{CDE3C09D-53A7-4B9A-92B5-FDB2939614CB}"/>
              </a:ext>
            </a:extLst>
          </p:cNvPr>
          <p:cNvSpPr/>
          <p:nvPr/>
        </p:nvSpPr>
        <p:spPr>
          <a:xfrm>
            <a:off x="7437120" y="1838960"/>
            <a:ext cx="3647440" cy="1590040"/>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Montserrat SemiBold" panose="00000700000000000000" pitchFamily="2" charset="0"/>
              </a:rPr>
              <a:t>Moderate Burstability</a:t>
            </a:r>
          </a:p>
        </p:txBody>
      </p:sp>
      <p:sp>
        <p:nvSpPr>
          <p:cNvPr id="6" name="Rectangle 5">
            <a:extLst>
              <a:ext uri="{FF2B5EF4-FFF2-40B4-BE49-F238E27FC236}">
                <a16:creationId xmlns:a16="http://schemas.microsoft.com/office/drawing/2014/main" id="{6C5C2242-E4B2-4525-A46B-2E2909F571CE}"/>
              </a:ext>
            </a:extLst>
          </p:cNvPr>
          <p:cNvSpPr/>
          <p:nvPr/>
        </p:nvSpPr>
        <p:spPr>
          <a:xfrm>
            <a:off x="4272280" y="4074160"/>
            <a:ext cx="3647440" cy="1590040"/>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Montserrat SemiBold" panose="00000700000000000000" pitchFamily="2" charset="0"/>
              </a:rPr>
              <a:t>Moderate Performance</a:t>
            </a:r>
          </a:p>
        </p:txBody>
      </p:sp>
    </p:spTree>
    <p:extLst>
      <p:ext uri="{BB962C8B-B14F-4D97-AF65-F5344CB8AC3E}">
        <p14:creationId xmlns:p14="http://schemas.microsoft.com/office/powerpoint/2010/main" val="3697859719"/>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4.58333E-6 2.22222E-6 L -0.06783 -0.09074 " pathEditMode="relative" rAng="0" ptsTypes="AA">
                                      <p:cBhvr>
                                        <p:cTn id="6" dur="2000" fill="hold"/>
                                        <p:tgtEl>
                                          <p:spTgt spid="4"/>
                                        </p:tgtEl>
                                        <p:attrNameLst>
                                          <p:attrName>ppt_x</p:attrName>
                                          <p:attrName>ppt_y</p:attrName>
                                        </p:attrNameLst>
                                      </p:cBhvr>
                                      <p:rCtr x="-3398" y="-4537"/>
                                    </p:animMotion>
                                  </p:childTnLst>
                                </p:cTn>
                              </p:par>
                              <p:par>
                                <p:cTn id="7" presetID="42" presetClass="path" presetSubtype="0" accel="50000" decel="50000" fill="hold" grpId="0" nodeType="withEffect">
                                  <p:stCondLst>
                                    <p:cond delay="0"/>
                                  </p:stCondLst>
                                  <p:childTnLst>
                                    <p:animMotion origin="layout" path="M 4.79167E-6 2.22222E-6 L -0.25951 -0.09398 " pathEditMode="relative" rAng="0" ptsTypes="AA">
                                      <p:cBhvr>
                                        <p:cTn id="8" dur="2000" fill="hold"/>
                                        <p:tgtEl>
                                          <p:spTgt spid="5"/>
                                        </p:tgtEl>
                                        <p:attrNameLst>
                                          <p:attrName>ppt_x</p:attrName>
                                          <p:attrName>ppt_y</p:attrName>
                                        </p:attrNameLst>
                                      </p:cBhvr>
                                      <p:rCtr x="-12982" y="-4699"/>
                                    </p:animMotion>
                                  </p:childTnLst>
                                </p:cTn>
                              </p:par>
                              <p:par>
                                <p:cTn id="9" presetID="42" presetClass="path" presetSubtype="0" accel="50000" decel="50000" fill="hold" grpId="0" nodeType="withEffect">
                                  <p:stCondLst>
                                    <p:cond delay="0"/>
                                  </p:stCondLst>
                                  <p:childTnLst>
                                    <p:animMotion origin="layout" path="M 0 -3.7037E-6 L 0.32591 -0.4199 " pathEditMode="relative" rAng="0" ptsTypes="AA">
                                      <p:cBhvr>
                                        <p:cTn id="10" dur="2000" fill="hold"/>
                                        <p:tgtEl>
                                          <p:spTgt spid="6"/>
                                        </p:tgtEl>
                                        <p:attrNameLst>
                                          <p:attrName>ppt_x</p:attrName>
                                          <p:attrName>ppt_y</p:attrName>
                                        </p:attrNameLst>
                                      </p:cBhvr>
                                      <p:rCtr x="16289" y="-2099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0112C-BF6C-4088-8A81-16870415A53C}"/>
              </a:ext>
            </a:extLst>
          </p:cNvPr>
          <p:cNvSpPr>
            <a:spLocks noGrp="1"/>
          </p:cNvSpPr>
          <p:nvPr>
            <p:ph type="title"/>
          </p:nvPr>
        </p:nvSpPr>
        <p:spPr/>
        <p:txBody>
          <a:bodyPr>
            <a:normAutofit fontScale="90000"/>
          </a:bodyPr>
          <a:lstStyle/>
          <a:p>
            <a:r>
              <a:rPr lang="en-US" dirty="0">
                <a:solidFill>
                  <a:srgbClr val="611C97"/>
                </a:solidFill>
              </a:rPr>
              <a:t>Provisioning – Serverless Use Cases</a:t>
            </a:r>
          </a:p>
        </p:txBody>
      </p:sp>
      <p:sp>
        <p:nvSpPr>
          <p:cNvPr id="4" name="Rectangle 3">
            <a:extLst>
              <a:ext uri="{FF2B5EF4-FFF2-40B4-BE49-F238E27FC236}">
                <a16:creationId xmlns:a16="http://schemas.microsoft.com/office/drawing/2014/main" id="{31296FD2-5674-4A3E-ADFC-174C9BAE6315}"/>
              </a:ext>
            </a:extLst>
          </p:cNvPr>
          <p:cNvSpPr/>
          <p:nvPr/>
        </p:nvSpPr>
        <p:spPr>
          <a:xfrm>
            <a:off x="293254" y="1198880"/>
            <a:ext cx="3647440" cy="1590040"/>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Montserrat SemiBold" panose="00000700000000000000" pitchFamily="2" charset="0"/>
              </a:rPr>
              <a:t>Light Traffic</a:t>
            </a:r>
          </a:p>
        </p:txBody>
      </p:sp>
      <p:sp>
        <p:nvSpPr>
          <p:cNvPr id="5" name="Rectangle 4">
            <a:extLst>
              <a:ext uri="{FF2B5EF4-FFF2-40B4-BE49-F238E27FC236}">
                <a16:creationId xmlns:a16="http://schemas.microsoft.com/office/drawing/2014/main" id="{CDE3C09D-53A7-4B9A-92B5-FDB2939614CB}"/>
              </a:ext>
            </a:extLst>
          </p:cNvPr>
          <p:cNvSpPr/>
          <p:nvPr/>
        </p:nvSpPr>
        <p:spPr>
          <a:xfrm>
            <a:off x="4272280" y="1198880"/>
            <a:ext cx="3647440" cy="1590040"/>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Montserrat SemiBold" panose="00000700000000000000" pitchFamily="2" charset="0"/>
              </a:rPr>
              <a:t>Moderate Burstability</a:t>
            </a:r>
          </a:p>
        </p:txBody>
      </p:sp>
      <p:sp>
        <p:nvSpPr>
          <p:cNvPr id="6" name="Rectangle 5">
            <a:extLst>
              <a:ext uri="{FF2B5EF4-FFF2-40B4-BE49-F238E27FC236}">
                <a16:creationId xmlns:a16="http://schemas.microsoft.com/office/drawing/2014/main" id="{6C5C2242-E4B2-4525-A46B-2E2909F571CE}"/>
              </a:ext>
            </a:extLst>
          </p:cNvPr>
          <p:cNvSpPr/>
          <p:nvPr/>
        </p:nvSpPr>
        <p:spPr>
          <a:xfrm>
            <a:off x="8251306" y="1198880"/>
            <a:ext cx="3647440" cy="1590040"/>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Montserrat SemiBold" panose="00000700000000000000" pitchFamily="2" charset="0"/>
              </a:rPr>
              <a:t>Moderate Performance</a:t>
            </a:r>
          </a:p>
        </p:txBody>
      </p:sp>
      <p:sp>
        <p:nvSpPr>
          <p:cNvPr id="3" name="TextBox 2">
            <a:extLst>
              <a:ext uri="{FF2B5EF4-FFF2-40B4-BE49-F238E27FC236}">
                <a16:creationId xmlns:a16="http://schemas.microsoft.com/office/drawing/2014/main" id="{BEF0C8AB-C743-416D-9206-A4861CD9DC26}"/>
              </a:ext>
            </a:extLst>
          </p:cNvPr>
          <p:cNvSpPr txBox="1"/>
          <p:nvPr/>
        </p:nvSpPr>
        <p:spPr>
          <a:xfrm>
            <a:off x="1575435" y="3230305"/>
            <a:ext cx="9041130" cy="3170099"/>
          </a:xfrm>
          <a:prstGeom prst="rect">
            <a:avLst/>
          </a:prstGeom>
          <a:noFill/>
        </p:spPr>
        <p:txBody>
          <a:bodyPr wrap="square" rtlCol="0">
            <a:spAutoFit/>
          </a:bodyPr>
          <a:lstStyle/>
          <a:p>
            <a:pPr marL="285750" indent="-285750">
              <a:buFont typeface="Arial" panose="020B0604020202020204" pitchFamily="34" charset="0"/>
              <a:buChar char="•"/>
            </a:pPr>
            <a:r>
              <a:rPr lang="en-US" sz="4000" b="1" dirty="0"/>
              <a:t>Development</a:t>
            </a:r>
          </a:p>
          <a:p>
            <a:pPr marL="285750" indent="-285750">
              <a:buFont typeface="Arial" panose="020B0604020202020204" pitchFamily="34" charset="0"/>
              <a:buChar char="•"/>
            </a:pPr>
            <a:r>
              <a:rPr lang="en-US" sz="4000" b="1" dirty="0"/>
              <a:t>Testing</a:t>
            </a:r>
          </a:p>
          <a:p>
            <a:pPr marL="285750" indent="-285750">
              <a:buFont typeface="Arial" panose="020B0604020202020204" pitchFamily="34" charset="0"/>
              <a:buChar char="•"/>
            </a:pPr>
            <a:r>
              <a:rPr lang="en-US" sz="4000" b="1" dirty="0"/>
              <a:t>Prototyping</a:t>
            </a:r>
          </a:p>
          <a:p>
            <a:pPr marL="285750" indent="-285750">
              <a:buFont typeface="Arial" panose="020B0604020202020204" pitchFamily="34" charset="0"/>
              <a:buChar char="•"/>
            </a:pPr>
            <a:r>
              <a:rPr lang="en-US" sz="4000" b="1" dirty="0"/>
              <a:t>Proof of concept</a:t>
            </a:r>
          </a:p>
          <a:p>
            <a:pPr marL="285750" indent="-285750">
              <a:buFont typeface="Arial" panose="020B0604020202020204" pitchFamily="34" charset="0"/>
              <a:buChar char="•"/>
            </a:pPr>
            <a:r>
              <a:rPr lang="en-US" sz="4000" b="1" dirty="0"/>
              <a:t>Non-critical application with light traffic</a:t>
            </a:r>
          </a:p>
        </p:txBody>
      </p:sp>
    </p:spTree>
    <p:extLst>
      <p:ext uri="{BB962C8B-B14F-4D97-AF65-F5344CB8AC3E}">
        <p14:creationId xmlns:p14="http://schemas.microsoft.com/office/powerpoint/2010/main" val="180745809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0112C-BF6C-4088-8A81-16870415A53C}"/>
              </a:ext>
            </a:extLst>
          </p:cNvPr>
          <p:cNvSpPr>
            <a:spLocks noGrp="1"/>
          </p:cNvSpPr>
          <p:nvPr>
            <p:ph type="title"/>
          </p:nvPr>
        </p:nvSpPr>
        <p:spPr/>
        <p:txBody>
          <a:bodyPr>
            <a:normAutofit fontScale="90000"/>
          </a:bodyPr>
          <a:lstStyle/>
          <a:p>
            <a:r>
              <a:rPr lang="en-US" dirty="0">
                <a:solidFill>
                  <a:srgbClr val="611C97"/>
                </a:solidFill>
              </a:rPr>
              <a:t>Provisioning – Serverless Limitations</a:t>
            </a:r>
          </a:p>
        </p:txBody>
      </p:sp>
      <p:sp>
        <p:nvSpPr>
          <p:cNvPr id="4" name="Rectangle 3">
            <a:extLst>
              <a:ext uri="{FF2B5EF4-FFF2-40B4-BE49-F238E27FC236}">
                <a16:creationId xmlns:a16="http://schemas.microsoft.com/office/drawing/2014/main" id="{31296FD2-5674-4A3E-ADFC-174C9BAE6315}"/>
              </a:ext>
            </a:extLst>
          </p:cNvPr>
          <p:cNvSpPr/>
          <p:nvPr/>
        </p:nvSpPr>
        <p:spPr>
          <a:xfrm>
            <a:off x="189806" y="1564640"/>
            <a:ext cx="3647440" cy="1590040"/>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Montserrat SemiBold" panose="00000700000000000000" pitchFamily="2" charset="0"/>
              </a:rPr>
              <a:t>Single Region</a:t>
            </a:r>
          </a:p>
        </p:txBody>
      </p:sp>
    </p:spTree>
    <p:extLst>
      <p:ext uri="{BB962C8B-B14F-4D97-AF65-F5344CB8AC3E}">
        <p14:creationId xmlns:p14="http://schemas.microsoft.com/office/powerpoint/2010/main" val="835525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0112C-BF6C-4088-8A81-16870415A53C}"/>
              </a:ext>
            </a:extLst>
          </p:cNvPr>
          <p:cNvSpPr>
            <a:spLocks noGrp="1"/>
          </p:cNvSpPr>
          <p:nvPr>
            <p:ph type="title"/>
          </p:nvPr>
        </p:nvSpPr>
        <p:spPr/>
        <p:txBody>
          <a:bodyPr>
            <a:normAutofit fontScale="90000"/>
          </a:bodyPr>
          <a:lstStyle/>
          <a:p>
            <a:r>
              <a:rPr lang="en-US" dirty="0">
                <a:solidFill>
                  <a:srgbClr val="611C97"/>
                </a:solidFill>
              </a:rPr>
              <a:t>Provisioning – Serverless Limitations</a:t>
            </a:r>
          </a:p>
        </p:txBody>
      </p:sp>
      <p:sp>
        <p:nvSpPr>
          <p:cNvPr id="4" name="Rectangle 3">
            <a:extLst>
              <a:ext uri="{FF2B5EF4-FFF2-40B4-BE49-F238E27FC236}">
                <a16:creationId xmlns:a16="http://schemas.microsoft.com/office/drawing/2014/main" id="{31296FD2-5674-4A3E-ADFC-174C9BAE6315}"/>
              </a:ext>
            </a:extLst>
          </p:cNvPr>
          <p:cNvSpPr/>
          <p:nvPr/>
        </p:nvSpPr>
        <p:spPr>
          <a:xfrm>
            <a:off x="189806" y="1564640"/>
            <a:ext cx="3647440" cy="1590040"/>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Montserrat SemiBold" panose="00000700000000000000" pitchFamily="2" charset="0"/>
              </a:rPr>
              <a:t>Single Region</a:t>
            </a:r>
          </a:p>
        </p:txBody>
      </p:sp>
      <p:sp>
        <p:nvSpPr>
          <p:cNvPr id="5" name="Rectangle 4">
            <a:extLst>
              <a:ext uri="{FF2B5EF4-FFF2-40B4-BE49-F238E27FC236}">
                <a16:creationId xmlns:a16="http://schemas.microsoft.com/office/drawing/2014/main" id="{EF8564A2-DEF7-4667-A723-FF7C0D28B1B5}"/>
              </a:ext>
            </a:extLst>
          </p:cNvPr>
          <p:cNvSpPr/>
          <p:nvPr/>
        </p:nvSpPr>
        <p:spPr>
          <a:xfrm>
            <a:off x="4272280" y="1564640"/>
            <a:ext cx="3647440" cy="1590040"/>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Montserrat SemiBold" panose="00000700000000000000" pitchFamily="2" charset="0"/>
              </a:rPr>
              <a:t>Synapse Link Unavailable</a:t>
            </a:r>
          </a:p>
        </p:txBody>
      </p:sp>
    </p:spTree>
    <p:extLst>
      <p:ext uri="{BB962C8B-B14F-4D97-AF65-F5344CB8AC3E}">
        <p14:creationId xmlns:p14="http://schemas.microsoft.com/office/powerpoint/2010/main" val="210964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0112C-BF6C-4088-8A81-16870415A53C}"/>
              </a:ext>
            </a:extLst>
          </p:cNvPr>
          <p:cNvSpPr>
            <a:spLocks noGrp="1"/>
          </p:cNvSpPr>
          <p:nvPr>
            <p:ph type="title"/>
          </p:nvPr>
        </p:nvSpPr>
        <p:spPr/>
        <p:txBody>
          <a:bodyPr>
            <a:normAutofit fontScale="90000"/>
          </a:bodyPr>
          <a:lstStyle/>
          <a:p>
            <a:r>
              <a:rPr lang="en-US" dirty="0">
                <a:solidFill>
                  <a:srgbClr val="611C97"/>
                </a:solidFill>
              </a:rPr>
              <a:t>Provisioning – Serverless Limitations</a:t>
            </a:r>
          </a:p>
        </p:txBody>
      </p:sp>
      <p:sp>
        <p:nvSpPr>
          <p:cNvPr id="4" name="Rectangle 3">
            <a:extLst>
              <a:ext uri="{FF2B5EF4-FFF2-40B4-BE49-F238E27FC236}">
                <a16:creationId xmlns:a16="http://schemas.microsoft.com/office/drawing/2014/main" id="{31296FD2-5674-4A3E-ADFC-174C9BAE6315}"/>
              </a:ext>
            </a:extLst>
          </p:cNvPr>
          <p:cNvSpPr/>
          <p:nvPr/>
        </p:nvSpPr>
        <p:spPr>
          <a:xfrm>
            <a:off x="189806" y="1564640"/>
            <a:ext cx="3647440" cy="1590040"/>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Montserrat SemiBold" panose="00000700000000000000" pitchFamily="2" charset="0"/>
              </a:rPr>
              <a:t>Single Region</a:t>
            </a:r>
          </a:p>
        </p:txBody>
      </p:sp>
      <p:sp>
        <p:nvSpPr>
          <p:cNvPr id="5" name="Rectangle 4">
            <a:extLst>
              <a:ext uri="{FF2B5EF4-FFF2-40B4-BE49-F238E27FC236}">
                <a16:creationId xmlns:a16="http://schemas.microsoft.com/office/drawing/2014/main" id="{EF8564A2-DEF7-4667-A723-FF7C0D28B1B5}"/>
              </a:ext>
            </a:extLst>
          </p:cNvPr>
          <p:cNvSpPr/>
          <p:nvPr/>
        </p:nvSpPr>
        <p:spPr>
          <a:xfrm>
            <a:off x="4272280" y="1564640"/>
            <a:ext cx="3647440" cy="1590040"/>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Montserrat SemiBold" panose="00000700000000000000" pitchFamily="2" charset="0"/>
              </a:rPr>
              <a:t>Synapse Link Unavailable</a:t>
            </a:r>
          </a:p>
        </p:txBody>
      </p:sp>
      <p:sp>
        <p:nvSpPr>
          <p:cNvPr id="6" name="Rectangle 5">
            <a:extLst>
              <a:ext uri="{FF2B5EF4-FFF2-40B4-BE49-F238E27FC236}">
                <a16:creationId xmlns:a16="http://schemas.microsoft.com/office/drawing/2014/main" id="{43842B1E-4856-4437-9A69-640D817D0A85}"/>
              </a:ext>
            </a:extLst>
          </p:cNvPr>
          <p:cNvSpPr/>
          <p:nvPr/>
        </p:nvSpPr>
        <p:spPr>
          <a:xfrm>
            <a:off x="8354754" y="1564640"/>
            <a:ext cx="3647440" cy="1590040"/>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Montserrat SemiBold" panose="00000700000000000000" pitchFamily="2" charset="0"/>
              </a:rPr>
              <a:t>Unable to Specify RU Provisioning</a:t>
            </a:r>
          </a:p>
        </p:txBody>
      </p:sp>
    </p:spTree>
    <p:extLst>
      <p:ext uri="{BB962C8B-B14F-4D97-AF65-F5344CB8AC3E}">
        <p14:creationId xmlns:p14="http://schemas.microsoft.com/office/powerpoint/2010/main" val="979037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0112C-BF6C-4088-8A81-16870415A53C}"/>
              </a:ext>
            </a:extLst>
          </p:cNvPr>
          <p:cNvSpPr>
            <a:spLocks noGrp="1"/>
          </p:cNvSpPr>
          <p:nvPr>
            <p:ph type="title"/>
          </p:nvPr>
        </p:nvSpPr>
        <p:spPr/>
        <p:txBody>
          <a:bodyPr>
            <a:normAutofit fontScale="90000"/>
          </a:bodyPr>
          <a:lstStyle/>
          <a:p>
            <a:r>
              <a:rPr lang="en-US" dirty="0">
                <a:solidFill>
                  <a:srgbClr val="611C97"/>
                </a:solidFill>
              </a:rPr>
              <a:t>Provisioning – Serverless Limitations</a:t>
            </a:r>
          </a:p>
        </p:txBody>
      </p:sp>
      <p:sp>
        <p:nvSpPr>
          <p:cNvPr id="4" name="Rectangle 3">
            <a:extLst>
              <a:ext uri="{FF2B5EF4-FFF2-40B4-BE49-F238E27FC236}">
                <a16:creationId xmlns:a16="http://schemas.microsoft.com/office/drawing/2014/main" id="{31296FD2-5674-4A3E-ADFC-174C9BAE6315}"/>
              </a:ext>
            </a:extLst>
          </p:cNvPr>
          <p:cNvSpPr/>
          <p:nvPr/>
        </p:nvSpPr>
        <p:spPr>
          <a:xfrm>
            <a:off x="189806" y="1564640"/>
            <a:ext cx="3647440" cy="1590040"/>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Montserrat SemiBold" panose="00000700000000000000" pitchFamily="2" charset="0"/>
              </a:rPr>
              <a:t>Single Region</a:t>
            </a:r>
          </a:p>
        </p:txBody>
      </p:sp>
      <p:sp>
        <p:nvSpPr>
          <p:cNvPr id="5" name="Rectangle 4">
            <a:extLst>
              <a:ext uri="{FF2B5EF4-FFF2-40B4-BE49-F238E27FC236}">
                <a16:creationId xmlns:a16="http://schemas.microsoft.com/office/drawing/2014/main" id="{EF8564A2-DEF7-4667-A723-FF7C0D28B1B5}"/>
              </a:ext>
            </a:extLst>
          </p:cNvPr>
          <p:cNvSpPr/>
          <p:nvPr/>
        </p:nvSpPr>
        <p:spPr>
          <a:xfrm>
            <a:off x="4272280" y="1564640"/>
            <a:ext cx="3647440" cy="1590040"/>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Montserrat SemiBold" panose="00000700000000000000" pitchFamily="2" charset="0"/>
              </a:rPr>
              <a:t>Synapse Link Unavailable</a:t>
            </a:r>
          </a:p>
        </p:txBody>
      </p:sp>
      <p:sp>
        <p:nvSpPr>
          <p:cNvPr id="6" name="Rectangle 5">
            <a:extLst>
              <a:ext uri="{FF2B5EF4-FFF2-40B4-BE49-F238E27FC236}">
                <a16:creationId xmlns:a16="http://schemas.microsoft.com/office/drawing/2014/main" id="{43842B1E-4856-4437-9A69-640D817D0A85}"/>
              </a:ext>
            </a:extLst>
          </p:cNvPr>
          <p:cNvSpPr/>
          <p:nvPr/>
        </p:nvSpPr>
        <p:spPr>
          <a:xfrm>
            <a:off x="8354754" y="1564640"/>
            <a:ext cx="3647440" cy="1590040"/>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Montserrat SemiBold" panose="00000700000000000000" pitchFamily="2" charset="0"/>
              </a:rPr>
              <a:t>Unable to Specify RU Provisioning</a:t>
            </a:r>
          </a:p>
        </p:txBody>
      </p:sp>
      <p:sp>
        <p:nvSpPr>
          <p:cNvPr id="7" name="Rectangle 6">
            <a:extLst>
              <a:ext uri="{FF2B5EF4-FFF2-40B4-BE49-F238E27FC236}">
                <a16:creationId xmlns:a16="http://schemas.microsoft.com/office/drawing/2014/main" id="{726D3870-4DBE-42C5-9E18-C30029E12956}"/>
              </a:ext>
            </a:extLst>
          </p:cNvPr>
          <p:cNvSpPr/>
          <p:nvPr/>
        </p:nvSpPr>
        <p:spPr>
          <a:xfrm>
            <a:off x="2013526" y="3311928"/>
            <a:ext cx="3647440" cy="1590040"/>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Montserrat SemiBold" panose="00000700000000000000" pitchFamily="2" charset="0"/>
              </a:rPr>
              <a:t>Max of 5,000 RU/s</a:t>
            </a:r>
          </a:p>
        </p:txBody>
      </p:sp>
    </p:spTree>
    <p:extLst>
      <p:ext uri="{BB962C8B-B14F-4D97-AF65-F5344CB8AC3E}">
        <p14:creationId xmlns:p14="http://schemas.microsoft.com/office/powerpoint/2010/main" val="2157639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E67C4A-6041-4A3D-A012-B4D406C3C340}"/>
              </a:ext>
            </a:extLst>
          </p:cNvPr>
          <p:cNvSpPr>
            <a:spLocks noGrp="1"/>
          </p:cNvSpPr>
          <p:nvPr>
            <p:ph type="title"/>
          </p:nvPr>
        </p:nvSpPr>
        <p:spPr/>
        <p:txBody>
          <a:bodyPr>
            <a:normAutofit fontScale="90000"/>
          </a:bodyPr>
          <a:lstStyle/>
          <a:p>
            <a:r>
              <a:rPr lang="en-US" dirty="0"/>
              <a:t>Azure Cosmos DB</a:t>
            </a:r>
          </a:p>
        </p:txBody>
      </p:sp>
      <p:pic>
        <p:nvPicPr>
          <p:cNvPr id="4" name="Picture 3">
            <a:extLst>
              <a:ext uri="{FF2B5EF4-FFF2-40B4-BE49-F238E27FC236}">
                <a16:creationId xmlns:a16="http://schemas.microsoft.com/office/drawing/2014/main" id="{D670AD1D-63BA-47B3-B7E5-FFA1D79BFBD7}"/>
              </a:ext>
            </a:extLst>
          </p:cNvPr>
          <p:cNvPicPr>
            <a:picLocks noChangeAspect="1"/>
          </p:cNvPicPr>
          <p:nvPr/>
        </p:nvPicPr>
        <p:blipFill rotWithShape="1">
          <a:blip r:embed="rId3"/>
          <a:srcRect b="68768"/>
          <a:stretch/>
        </p:blipFill>
        <p:spPr>
          <a:xfrm>
            <a:off x="1133426" y="5547982"/>
            <a:ext cx="9925148" cy="1310018"/>
          </a:xfrm>
          <a:prstGeom prst="rect">
            <a:avLst/>
          </a:prstGeom>
        </p:spPr>
      </p:pic>
      <p:sp>
        <p:nvSpPr>
          <p:cNvPr id="5" name="Freeform: Shape 4">
            <a:extLst>
              <a:ext uri="{FF2B5EF4-FFF2-40B4-BE49-F238E27FC236}">
                <a16:creationId xmlns:a16="http://schemas.microsoft.com/office/drawing/2014/main" id="{36288DF2-B986-4DD6-97D7-273DB5487327}"/>
              </a:ext>
            </a:extLst>
          </p:cNvPr>
          <p:cNvSpPr/>
          <p:nvPr/>
        </p:nvSpPr>
        <p:spPr>
          <a:xfrm>
            <a:off x="1349" y="5144324"/>
            <a:ext cx="12189302" cy="17455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6" name="Group 5">
            <a:extLst>
              <a:ext uri="{FF2B5EF4-FFF2-40B4-BE49-F238E27FC236}">
                <a16:creationId xmlns:a16="http://schemas.microsoft.com/office/drawing/2014/main" id="{E4338CA2-C426-4753-86C1-46DFD6F648D5}"/>
              </a:ext>
            </a:extLst>
          </p:cNvPr>
          <p:cNvGrpSpPr/>
          <p:nvPr/>
        </p:nvGrpSpPr>
        <p:grpSpPr>
          <a:xfrm>
            <a:off x="9278176" y="6154848"/>
            <a:ext cx="223240" cy="433634"/>
            <a:chOff x="9576336" y="6019901"/>
            <a:chExt cx="223240" cy="433634"/>
          </a:xfrm>
        </p:grpSpPr>
        <p:sp>
          <p:nvSpPr>
            <p:cNvPr id="7" name="Freeform: Shape 411">
              <a:extLst>
                <a:ext uri="{FF2B5EF4-FFF2-40B4-BE49-F238E27FC236}">
                  <a16:creationId xmlns:a16="http://schemas.microsoft.com/office/drawing/2014/main" id="{37C76A10-FCF0-4EB1-9A1B-F7CAAAD679BA}"/>
                </a:ext>
              </a:extLst>
            </p:cNvPr>
            <p:cNvSpPr/>
            <p:nvPr/>
          </p:nvSpPr>
          <p:spPr>
            <a:xfrm>
              <a:off x="9620313"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8" name="Group 7">
              <a:extLst>
                <a:ext uri="{FF2B5EF4-FFF2-40B4-BE49-F238E27FC236}">
                  <a16:creationId xmlns:a16="http://schemas.microsoft.com/office/drawing/2014/main" id="{49E97BA4-EAF8-4211-8ECA-5B8C9061AE41}"/>
                </a:ext>
              </a:extLst>
            </p:cNvPr>
            <p:cNvGrpSpPr/>
            <p:nvPr/>
          </p:nvGrpSpPr>
          <p:grpSpPr>
            <a:xfrm>
              <a:off x="9576336" y="6019901"/>
              <a:ext cx="223240" cy="357070"/>
              <a:chOff x="9523117" y="5842588"/>
              <a:chExt cx="329677" cy="527319"/>
            </a:xfrm>
          </p:grpSpPr>
          <p:sp>
            <p:nvSpPr>
              <p:cNvPr id="9" name="Oval 903">
                <a:extLst>
                  <a:ext uri="{FF2B5EF4-FFF2-40B4-BE49-F238E27FC236}">
                    <a16:creationId xmlns:a16="http://schemas.microsoft.com/office/drawing/2014/main" id="{8A78111B-5061-4835-B4D8-D05D5EBA9477}"/>
                  </a:ext>
                </a:extLst>
              </p:cNvPr>
              <p:cNvSpPr/>
              <p:nvPr/>
            </p:nvSpPr>
            <p:spPr>
              <a:xfrm>
                <a:off x="9591504"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0" name="Freeform 5">
                <a:extLst>
                  <a:ext uri="{FF2B5EF4-FFF2-40B4-BE49-F238E27FC236}">
                    <a16:creationId xmlns:a16="http://schemas.microsoft.com/office/drawing/2014/main" id="{DA610994-AE30-4B96-BDD8-AA5FEF91742F}"/>
                  </a:ext>
                </a:extLst>
              </p:cNvPr>
              <p:cNvSpPr>
                <a:spLocks noEditPoints="1"/>
              </p:cNvSpPr>
              <p:nvPr/>
            </p:nvSpPr>
            <p:spPr bwMode="auto">
              <a:xfrm>
                <a:off x="9523117"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1" name="Group 10">
            <a:extLst>
              <a:ext uri="{FF2B5EF4-FFF2-40B4-BE49-F238E27FC236}">
                <a16:creationId xmlns:a16="http://schemas.microsoft.com/office/drawing/2014/main" id="{CF54BCA8-5121-4007-9616-5F7A4DB995F4}"/>
              </a:ext>
            </a:extLst>
          </p:cNvPr>
          <p:cNvGrpSpPr/>
          <p:nvPr/>
        </p:nvGrpSpPr>
        <p:grpSpPr>
          <a:xfrm>
            <a:off x="7468054" y="6382515"/>
            <a:ext cx="223240" cy="431604"/>
            <a:chOff x="7468054" y="6382515"/>
            <a:chExt cx="223240" cy="431604"/>
          </a:xfrm>
        </p:grpSpPr>
        <p:sp>
          <p:nvSpPr>
            <p:cNvPr id="12" name="Freeform: Shape 411">
              <a:extLst>
                <a:ext uri="{FF2B5EF4-FFF2-40B4-BE49-F238E27FC236}">
                  <a16:creationId xmlns:a16="http://schemas.microsoft.com/office/drawing/2014/main" id="{607347E8-2799-412D-83D8-3A1110D19144}"/>
                </a:ext>
              </a:extLst>
            </p:cNvPr>
            <p:cNvSpPr/>
            <p:nvPr/>
          </p:nvSpPr>
          <p:spPr>
            <a:xfrm>
              <a:off x="7512031" y="6678832"/>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3" name="Group 12">
              <a:extLst>
                <a:ext uri="{FF2B5EF4-FFF2-40B4-BE49-F238E27FC236}">
                  <a16:creationId xmlns:a16="http://schemas.microsoft.com/office/drawing/2014/main" id="{53FE5A37-8926-4EFE-A2A2-A2F431C40C25}"/>
                </a:ext>
              </a:extLst>
            </p:cNvPr>
            <p:cNvGrpSpPr/>
            <p:nvPr/>
          </p:nvGrpSpPr>
          <p:grpSpPr>
            <a:xfrm>
              <a:off x="7468054" y="6382515"/>
              <a:ext cx="223240" cy="357070"/>
              <a:chOff x="7414835" y="6205202"/>
              <a:chExt cx="329677" cy="527319"/>
            </a:xfrm>
          </p:grpSpPr>
          <p:sp>
            <p:nvSpPr>
              <p:cNvPr id="14" name="Oval 13">
                <a:extLst>
                  <a:ext uri="{FF2B5EF4-FFF2-40B4-BE49-F238E27FC236}">
                    <a16:creationId xmlns:a16="http://schemas.microsoft.com/office/drawing/2014/main" id="{9147C6EC-B4DC-41E8-9154-5B95DD0C140A}"/>
                  </a:ext>
                </a:extLst>
              </p:cNvPr>
              <p:cNvSpPr/>
              <p:nvPr/>
            </p:nvSpPr>
            <p:spPr>
              <a:xfrm>
                <a:off x="7483222" y="6265690"/>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5" name="Freeform 5">
                <a:extLst>
                  <a:ext uri="{FF2B5EF4-FFF2-40B4-BE49-F238E27FC236}">
                    <a16:creationId xmlns:a16="http://schemas.microsoft.com/office/drawing/2014/main" id="{9F064575-575D-4517-B1CC-457CB5F8A708}"/>
                  </a:ext>
                </a:extLst>
              </p:cNvPr>
              <p:cNvSpPr>
                <a:spLocks noEditPoints="1"/>
              </p:cNvSpPr>
              <p:nvPr/>
            </p:nvSpPr>
            <p:spPr bwMode="auto">
              <a:xfrm>
                <a:off x="7414835" y="6205202"/>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6" name="Group 15">
            <a:extLst>
              <a:ext uri="{FF2B5EF4-FFF2-40B4-BE49-F238E27FC236}">
                <a16:creationId xmlns:a16="http://schemas.microsoft.com/office/drawing/2014/main" id="{1FC59D86-811E-4164-98CB-1E58B18829E9}"/>
              </a:ext>
            </a:extLst>
          </p:cNvPr>
          <p:cNvGrpSpPr/>
          <p:nvPr/>
        </p:nvGrpSpPr>
        <p:grpSpPr>
          <a:xfrm>
            <a:off x="6207483" y="5803084"/>
            <a:ext cx="223240" cy="433634"/>
            <a:chOff x="6393022" y="6019901"/>
            <a:chExt cx="223240" cy="433634"/>
          </a:xfrm>
        </p:grpSpPr>
        <p:sp>
          <p:nvSpPr>
            <p:cNvPr id="17" name="Freeform: Shape 411">
              <a:extLst>
                <a:ext uri="{FF2B5EF4-FFF2-40B4-BE49-F238E27FC236}">
                  <a16:creationId xmlns:a16="http://schemas.microsoft.com/office/drawing/2014/main" id="{01EBEEDA-AAE9-4E92-87B5-E2F11989FDD8}"/>
                </a:ext>
              </a:extLst>
            </p:cNvPr>
            <p:cNvSpPr/>
            <p:nvPr/>
          </p:nvSpPr>
          <p:spPr>
            <a:xfrm>
              <a:off x="6436999"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8" name="Group 17">
              <a:extLst>
                <a:ext uri="{FF2B5EF4-FFF2-40B4-BE49-F238E27FC236}">
                  <a16:creationId xmlns:a16="http://schemas.microsoft.com/office/drawing/2014/main" id="{03B09709-2CE3-40E3-8C27-49E263B48E53}"/>
                </a:ext>
              </a:extLst>
            </p:cNvPr>
            <p:cNvGrpSpPr/>
            <p:nvPr/>
          </p:nvGrpSpPr>
          <p:grpSpPr>
            <a:xfrm>
              <a:off x="6393022" y="6019901"/>
              <a:ext cx="223240" cy="357070"/>
              <a:chOff x="6339803" y="5842588"/>
              <a:chExt cx="329677" cy="527319"/>
            </a:xfrm>
          </p:grpSpPr>
          <p:sp>
            <p:nvSpPr>
              <p:cNvPr id="19" name="Oval 27">
                <a:extLst>
                  <a:ext uri="{FF2B5EF4-FFF2-40B4-BE49-F238E27FC236}">
                    <a16:creationId xmlns:a16="http://schemas.microsoft.com/office/drawing/2014/main" id="{C504FDDC-EBFA-4EFF-AEFB-8A6C7CA17923}"/>
                  </a:ext>
                </a:extLst>
              </p:cNvPr>
              <p:cNvSpPr/>
              <p:nvPr/>
            </p:nvSpPr>
            <p:spPr>
              <a:xfrm>
                <a:off x="6408190"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0" name="Freeform 5">
                <a:extLst>
                  <a:ext uri="{FF2B5EF4-FFF2-40B4-BE49-F238E27FC236}">
                    <a16:creationId xmlns:a16="http://schemas.microsoft.com/office/drawing/2014/main" id="{3CAA7B34-2A56-4DC5-8B42-871168BABD3C}"/>
                  </a:ext>
                </a:extLst>
              </p:cNvPr>
              <p:cNvSpPr>
                <a:spLocks noEditPoints="1"/>
              </p:cNvSpPr>
              <p:nvPr/>
            </p:nvSpPr>
            <p:spPr bwMode="auto">
              <a:xfrm>
                <a:off x="6339803"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1" name="Group 20">
            <a:extLst>
              <a:ext uri="{FF2B5EF4-FFF2-40B4-BE49-F238E27FC236}">
                <a16:creationId xmlns:a16="http://schemas.microsoft.com/office/drawing/2014/main" id="{62037728-C206-4ECE-A642-43E006533BB1}"/>
              </a:ext>
            </a:extLst>
          </p:cNvPr>
          <p:cNvGrpSpPr/>
          <p:nvPr/>
        </p:nvGrpSpPr>
        <p:grpSpPr>
          <a:xfrm>
            <a:off x="2183561" y="6187406"/>
            <a:ext cx="223240" cy="450322"/>
            <a:chOff x="2418475" y="6242316"/>
            <a:chExt cx="223240" cy="450322"/>
          </a:xfrm>
        </p:grpSpPr>
        <p:sp>
          <p:nvSpPr>
            <p:cNvPr id="22" name="Freeform: Shape 411">
              <a:extLst>
                <a:ext uri="{FF2B5EF4-FFF2-40B4-BE49-F238E27FC236}">
                  <a16:creationId xmlns:a16="http://schemas.microsoft.com/office/drawing/2014/main" id="{360D509C-0BA2-4B0A-AA5E-1C0D954BAA0E}"/>
                </a:ext>
              </a:extLst>
            </p:cNvPr>
            <p:cNvSpPr/>
            <p:nvPr/>
          </p:nvSpPr>
          <p:spPr>
            <a:xfrm>
              <a:off x="2462452" y="6557351"/>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3" name="Group 22">
              <a:extLst>
                <a:ext uri="{FF2B5EF4-FFF2-40B4-BE49-F238E27FC236}">
                  <a16:creationId xmlns:a16="http://schemas.microsoft.com/office/drawing/2014/main" id="{4585F8C9-2970-45A8-A6D0-2A466FAD6150}"/>
                </a:ext>
              </a:extLst>
            </p:cNvPr>
            <p:cNvGrpSpPr/>
            <p:nvPr/>
          </p:nvGrpSpPr>
          <p:grpSpPr>
            <a:xfrm>
              <a:off x="2418475" y="6242316"/>
              <a:ext cx="223240" cy="357070"/>
              <a:chOff x="2365256" y="6065003"/>
              <a:chExt cx="329677" cy="527319"/>
            </a:xfrm>
          </p:grpSpPr>
          <p:sp>
            <p:nvSpPr>
              <p:cNvPr id="24" name="Oval 6">
                <a:extLst>
                  <a:ext uri="{FF2B5EF4-FFF2-40B4-BE49-F238E27FC236}">
                    <a16:creationId xmlns:a16="http://schemas.microsoft.com/office/drawing/2014/main" id="{28228371-5EFB-47AE-B4DC-35E3EA494E44}"/>
                  </a:ext>
                </a:extLst>
              </p:cNvPr>
              <p:cNvSpPr/>
              <p:nvPr/>
            </p:nvSpPr>
            <p:spPr>
              <a:xfrm>
                <a:off x="2433643" y="6144209"/>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5" name="Freeform 5">
                <a:extLst>
                  <a:ext uri="{FF2B5EF4-FFF2-40B4-BE49-F238E27FC236}">
                    <a16:creationId xmlns:a16="http://schemas.microsoft.com/office/drawing/2014/main" id="{A55FDF7A-538C-4D79-8752-2C489EADC877}"/>
                  </a:ext>
                </a:extLst>
              </p:cNvPr>
              <p:cNvSpPr>
                <a:spLocks noEditPoints="1"/>
              </p:cNvSpPr>
              <p:nvPr/>
            </p:nvSpPr>
            <p:spPr bwMode="auto">
              <a:xfrm>
                <a:off x="2365256" y="6065003"/>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sp>
        <p:nvSpPr>
          <p:cNvPr id="26" name="TextBox 25">
            <a:extLst>
              <a:ext uri="{FF2B5EF4-FFF2-40B4-BE49-F238E27FC236}">
                <a16:creationId xmlns:a16="http://schemas.microsoft.com/office/drawing/2014/main" id="{E72809FF-31A8-49EF-ADD0-7F592113DB63}"/>
              </a:ext>
            </a:extLst>
          </p:cNvPr>
          <p:cNvSpPr txBox="1"/>
          <p:nvPr/>
        </p:nvSpPr>
        <p:spPr>
          <a:xfrm>
            <a:off x="2924533" y="1865746"/>
            <a:ext cx="6565900" cy="1754326"/>
          </a:xfrm>
          <a:prstGeom prst="rect">
            <a:avLst/>
          </a:prstGeom>
          <a:noFill/>
        </p:spPr>
        <p:txBody>
          <a:bodyPr wrap="square" rtlCol="0">
            <a:spAutoFit/>
          </a:bodyPr>
          <a:lstStyle/>
          <a:p>
            <a:pPr algn="ctr"/>
            <a:r>
              <a:rPr lang="en-US" sz="5400" b="1" dirty="0">
                <a:solidFill>
                  <a:srgbClr val="611C97"/>
                </a:solidFill>
              </a:rPr>
              <a:t>Elastic scale out of storage &amp; throughput</a:t>
            </a:r>
          </a:p>
        </p:txBody>
      </p:sp>
      <p:sp>
        <p:nvSpPr>
          <p:cNvPr id="27" name="TextBox 26">
            <a:extLst>
              <a:ext uri="{FF2B5EF4-FFF2-40B4-BE49-F238E27FC236}">
                <a16:creationId xmlns:a16="http://schemas.microsoft.com/office/drawing/2014/main" id="{F739C023-6456-4510-9D58-F0F32D1ED7AF}"/>
              </a:ext>
            </a:extLst>
          </p:cNvPr>
          <p:cNvSpPr txBox="1"/>
          <p:nvPr/>
        </p:nvSpPr>
        <p:spPr>
          <a:xfrm>
            <a:off x="530669" y="5332684"/>
            <a:ext cx="111761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Turnkey global </a:t>
            </a:r>
            <a:b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distribution</a:t>
            </a:r>
          </a:p>
        </p:txBody>
      </p:sp>
      <p:sp>
        <p:nvSpPr>
          <p:cNvPr id="30" name="Text Placeholder 2">
            <a:extLst>
              <a:ext uri="{FF2B5EF4-FFF2-40B4-BE49-F238E27FC236}">
                <a16:creationId xmlns:a16="http://schemas.microsoft.com/office/drawing/2014/main" id="{33B55824-1775-4D4A-A8FC-906128693EC6}"/>
              </a:ext>
            </a:extLst>
          </p:cNvPr>
          <p:cNvSpPr>
            <a:spLocks noGrp="1"/>
          </p:cNvSpPr>
          <p:nvPr>
            <p:ph type="body" sz="quarter" idx="10"/>
          </p:nvPr>
        </p:nvSpPr>
        <p:spPr>
          <a:xfrm>
            <a:off x="368457" y="791498"/>
            <a:ext cx="12124531" cy="297655"/>
          </a:xfrm>
        </p:spPr>
        <p:txBody>
          <a:bodyPr>
            <a:normAutofit lnSpcReduction="10000"/>
          </a:bodyPr>
          <a:lstStyle/>
          <a:p>
            <a:r>
              <a:rPr lang="en-US" dirty="0">
                <a:solidFill>
                  <a:schemeClr val="bg1"/>
                </a:solidFill>
              </a:rPr>
              <a:t>A globally distributed, massively scalable, multi-model database service</a:t>
            </a:r>
          </a:p>
        </p:txBody>
      </p:sp>
    </p:spTree>
    <p:extLst>
      <p:ext uri="{BB962C8B-B14F-4D97-AF65-F5344CB8AC3E}">
        <p14:creationId xmlns:p14="http://schemas.microsoft.com/office/powerpoint/2010/main" val="1781247800"/>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4.79167E-6 -1.11111E-6 L -0.23111 0.31968 " pathEditMode="relative" rAng="0" ptsTypes="AA">
                                      <p:cBhvr>
                                        <p:cTn id="6" dur="2000" fill="hold"/>
                                        <p:tgtEl>
                                          <p:spTgt spid="26">
                                            <p:txEl>
                                              <p:pRg st="0" end="0"/>
                                            </p:txEl>
                                          </p:spTgt>
                                        </p:tgtEl>
                                        <p:attrNameLst>
                                          <p:attrName>ppt_x</p:attrName>
                                          <p:attrName>ppt_y</p:attrName>
                                        </p:attrNameLst>
                                      </p:cBhvr>
                                      <p:rCtr x="-11563" y="1597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0112C-BF6C-4088-8A81-16870415A53C}"/>
              </a:ext>
            </a:extLst>
          </p:cNvPr>
          <p:cNvSpPr>
            <a:spLocks noGrp="1"/>
          </p:cNvSpPr>
          <p:nvPr>
            <p:ph type="title"/>
          </p:nvPr>
        </p:nvSpPr>
        <p:spPr/>
        <p:txBody>
          <a:bodyPr>
            <a:normAutofit fontScale="90000"/>
          </a:bodyPr>
          <a:lstStyle/>
          <a:p>
            <a:r>
              <a:rPr lang="en-US" dirty="0">
                <a:solidFill>
                  <a:srgbClr val="611C97"/>
                </a:solidFill>
              </a:rPr>
              <a:t>Provisioning – Serverless Limitations</a:t>
            </a:r>
          </a:p>
        </p:txBody>
      </p:sp>
      <p:sp>
        <p:nvSpPr>
          <p:cNvPr id="4" name="Rectangle 3">
            <a:extLst>
              <a:ext uri="{FF2B5EF4-FFF2-40B4-BE49-F238E27FC236}">
                <a16:creationId xmlns:a16="http://schemas.microsoft.com/office/drawing/2014/main" id="{31296FD2-5674-4A3E-ADFC-174C9BAE6315}"/>
              </a:ext>
            </a:extLst>
          </p:cNvPr>
          <p:cNvSpPr/>
          <p:nvPr/>
        </p:nvSpPr>
        <p:spPr>
          <a:xfrm>
            <a:off x="189806" y="1564640"/>
            <a:ext cx="3647440" cy="1590040"/>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Montserrat SemiBold" panose="00000700000000000000" pitchFamily="2" charset="0"/>
              </a:rPr>
              <a:t>Single Region</a:t>
            </a:r>
          </a:p>
        </p:txBody>
      </p:sp>
      <p:sp>
        <p:nvSpPr>
          <p:cNvPr id="5" name="Rectangle 4">
            <a:extLst>
              <a:ext uri="{FF2B5EF4-FFF2-40B4-BE49-F238E27FC236}">
                <a16:creationId xmlns:a16="http://schemas.microsoft.com/office/drawing/2014/main" id="{EF8564A2-DEF7-4667-A723-FF7C0D28B1B5}"/>
              </a:ext>
            </a:extLst>
          </p:cNvPr>
          <p:cNvSpPr/>
          <p:nvPr/>
        </p:nvSpPr>
        <p:spPr>
          <a:xfrm>
            <a:off x="4272280" y="1564640"/>
            <a:ext cx="3647440" cy="1590040"/>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Montserrat SemiBold" panose="00000700000000000000" pitchFamily="2" charset="0"/>
              </a:rPr>
              <a:t>Synapse Link Unavailable</a:t>
            </a:r>
          </a:p>
        </p:txBody>
      </p:sp>
      <p:sp>
        <p:nvSpPr>
          <p:cNvPr id="6" name="Rectangle 5">
            <a:extLst>
              <a:ext uri="{FF2B5EF4-FFF2-40B4-BE49-F238E27FC236}">
                <a16:creationId xmlns:a16="http://schemas.microsoft.com/office/drawing/2014/main" id="{43842B1E-4856-4437-9A69-640D817D0A85}"/>
              </a:ext>
            </a:extLst>
          </p:cNvPr>
          <p:cNvSpPr/>
          <p:nvPr/>
        </p:nvSpPr>
        <p:spPr>
          <a:xfrm>
            <a:off x="8354754" y="1564640"/>
            <a:ext cx="3647440" cy="1590040"/>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Montserrat SemiBold" panose="00000700000000000000" pitchFamily="2" charset="0"/>
              </a:rPr>
              <a:t>Unable to Specify RU Provisioning</a:t>
            </a:r>
          </a:p>
        </p:txBody>
      </p:sp>
      <p:sp>
        <p:nvSpPr>
          <p:cNvPr id="7" name="Rectangle 6">
            <a:extLst>
              <a:ext uri="{FF2B5EF4-FFF2-40B4-BE49-F238E27FC236}">
                <a16:creationId xmlns:a16="http://schemas.microsoft.com/office/drawing/2014/main" id="{726D3870-4DBE-42C5-9E18-C30029E12956}"/>
              </a:ext>
            </a:extLst>
          </p:cNvPr>
          <p:cNvSpPr/>
          <p:nvPr/>
        </p:nvSpPr>
        <p:spPr>
          <a:xfrm>
            <a:off x="2013526" y="3311928"/>
            <a:ext cx="3647440" cy="1590040"/>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Montserrat SemiBold" panose="00000700000000000000" pitchFamily="2" charset="0"/>
              </a:rPr>
              <a:t>Max of 5,000 RU/s</a:t>
            </a:r>
          </a:p>
        </p:txBody>
      </p:sp>
      <p:sp>
        <p:nvSpPr>
          <p:cNvPr id="8" name="Rectangle 7">
            <a:extLst>
              <a:ext uri="{FF2B5EF4-FFF2-40B4-BE49-F238E27FC236}">
                <a16:creationId xmlns:a16="http://schemas.microsoft.com/office/drawing/2014/main" id="{416E78BE-D9B2-41E6-B09B-65FC86C9D0C1}"/>
              </a:ext>
            </a:extLst>
          </p:cNvPr>
          <p:cNvSpPr/>
          <p:nvPr/>
        </p:nvSpPr>
        <p:spPr>
          <a:xfrm>
            <a:off x="6080990" y="3311928"/>
            <a:ext cx="3647440" cy="1590040"/>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Montserrat SemiBold" panose="00000700000000000000" pitchFamily="2" charset="0"/>
              </a:rPr>
              <a:t>Maximum of 50-Gb Storage</a:t>
            </a:r>
          </a:p>
        </p:txBody>
      </p:sp>
    </p:spTree>
    <p:extLst>
      <p:ext uri="{BB962C8B-B14F-4D97-AF65-F5344CB8AC3E}">
        <p14:creationId xmlns:p14="http://schemas.microsoft.com/office/powerpoint/2010/main" val="296701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0112C-BF6C-4088-8A81-16870415A53C}"/>
              </a:ext>
            </a:extLst>
          </p:cNvPr>
          <p:cNvSpPr>
            <a:spLocks noGrp="1"/>
          </p:cNvSpPr>
          <p:nvPr>
            <p:ph type="title"/>
          </p:nvPr>
        </p:nvSpPr>
        <p:spPr/>
        <p:txBody>
          <a:bodyPr>
            <a:normAutofit fontScale="90000"/>
          </a:bodyPr>
          <a:lstStyle/>
          <a:p>
            <a:r>
              <a:rPr lang="en-US" dirty="0">
                <a:solidFill>
                  <a:srgbClr val="611C97"/>
                </a:solidFill>
              </a:rPr>
              <a:t>Provisioning – Serverless Limitations</a:t>
            </a:r>
          </a:p>
        </p:txBody>
      </p:sp>
      <p:sp>
        <p:nvSpPr>
          <p:cNvPr id="4" name="Rectangle 3">
            <a:extLst>
              <a:ext uri="{FF2B5EF4-FFF2-40B4-BE49-F238E27FC236}">
                <a16:creationId xmlns:a16="http://schemas.microsoft.com/office/drawing/2014/main" id="{31296FD2-5674-4A3E-ADFC-174C9BAE6315}"/>
              </a:ext>
            </a:extLst>
          </p:cNvPr>
          <p:cNvSpPr/>
          <p:nvPr/>
        </p:nvSpPr>
        <p:spPr>
          <a:xfrm>
            <a:off x="189806" y="1564640"/>
            <a:ext cx="3647440" cy="1590040"/>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Montserrat SemiBold" panose="00000700000000000000" pitchFamily="2" charset="0"/>
              </a:rPr>
              <a:t>Single Region</a:t>
            </a:r>
          </a:p>
        </p:txBody>
      </p:sp>
      <p:sp>
        <p:nvSpPr>
          <p:cNvPr id="5" name="Rectangle 4">
            <a:extLst>
              <a:ext uri="{FF2B5EF4-FFF2-40B4-BE49-F238E27FC236}">
                <a16:creationId xmlns:a16="http://schemas.microsoft.com/office/drawing/2014/main" id="{EF8564A2-DEF7-4667-A723-FF7C0D28B1B5}"/>
              </a:ext>
            </a:extLst>
          </p:cNvPr>
          <p:cNvSpPr/>
          <p:nvPr/>
        </p:nvSpPr>
        <p:spPr>
          <a:xfrm>
            <a:off x="4272280" y="1564640"/>
            <a:ext cx="3647440" cy="1590040"/>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Montserrat SemiBold" panose="00000700000000000000" pitchFamily="2" charset="0"/>
              </a:rPr>
              <a:t>Synapse Link Unavailable</a:t>
            </a:r>
          </a:p>
        </p:txBody>
      </p:sp>
      <p:sp>
        <p:nvSpPr>
          <p:cNvPr id="6" name="Rectangle 5">
            <a:extLst>
              <a:ext uri="{FF2B5EF4-FFF2-40B4-BE49-F238E27FC236}">
                <a16:creationId xmlns:a16="http://schemas.microsoft.com/office/drawing/2014/main" id="{43842B1E-4856-4437-9A69-640D817D0A85}"/>
              </a:ext>
            </a:extLst>
          </p:cNvPr>
          <p:cNvSpPr/>
          <p:nvPr/>
        </p:nvSpPr>
        <p:spPr>
          <a:xfrm>
            <a:off x="8354754" y="1564640"/>
            <a:ext cx="3647440" cy="1590040"/>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Montserrat SemiBold" panose="00000700000000000000" pitchFamily="2" charset="0"/>
              </a:rPr>
              <a:t>Unable to Specify RU Provisioning</a:t>
            </a:r>
          </a:p>
        </p:txBody>
      </p:sp>
      <p:sp>
        <p:nvSpPr>
          <p:cNvPr id="7" name="Rectangle 6">
            <a:extLst>
              <a:ext uri="{FF2B5EF4-FFF2-40B4-BE49-F238E27FC236}">
                <a16:creationId xmlns:a16="http://schemas.microsoft.com/office/drawing/2014/main" id="{726D3870-4DBE-42C5-9E18-C30029E12956}"/>
              </a:ext>
            </a:extLst>
          </p:cNvPr>
          <p:cNvSpPr/>
          <p:nvPr/>
        </p:nvSpPr>
        <p:spPr>
          <a:xfrm>
            <a:off x="2013526" y="3311928"/>
            <a:ext cx="3647440" cy="1590040"/>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Montserrat SemiBold" panose="00000700000000000000" pitchFamily="2" charset="0"/>
              </a:rPr>
              <a:t>Max of 5,000 RU/s</a:t>
            </a:r>
          </a:p>
        </p:txBody>
      </p:sp>
      <p:sp>
        <p:nvSpPr>
          <p:cNvPr id="8" name="Rectangle 7">
            <a:extLst>
              <a:ext uri="{FF2B5EF4-FFF2-40B4-BE49-F238E27FC236}">
                <a16:creationId xmlns:a16="http://schemas.microsoft.com/office/drawing/2014/main" id="{416E78BE-D9B2-41E6-B09B-65FC86C9D0C1}"/>
              </a:ext>
            </a:extLst>
          </p:cNvPr>
          <p:cNvSpPr/>
          <p:nvPr/>
        </p:nvSpPr>
        <p:spPr>
          <a:xfrm>
            <a:off x="6080990" y="3311928"/>
            <a:ext cx="3647440" cy="1590040"/>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Montserrat SemiBold" panose="00000700000000000000" pitchFamily="2" charset="0"/>
              </a:rPr>
              <a:t>Maximum of 50-Gb Storage</a:t>
            </a:r>
          </a:p>
        </p:txBody>
      </p:sp>
      <p:sp>
        <p:nvSpPr>
          <p:cNvPr id="9" name="Rectangle 8">
            <a:extLst>
              <a:ext uri="{FF2B5EF4-FFF2-40B4-BE49-F238E27FC236}">
                <a16:creationId xmlns:a16="http://schemas.microsoft.com/office/drawing/2014/main" id="{725E284B-ECE9-4C86-8B35-F3C63E768A4A}"/>
              </a:ext>
            </a:extLst>
          </p:cNvPr>
          <p:cNvSpPr/>
          <p:nvPr/>
        </p:nvSpPr>
        <p:spPr>
          <a:xfrm>
            <a:off x="2013526" y="5059216"/>
            <a:ext cx="3647440" cy="159004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rgbClr val="611C97"/>
                </a:solidFill>
                <a:latin typeface="Montserrat SemiBold" panose="00000700000000000000" pitchFamily="2" charset="0"/>
              </a:rPr>
              <a:t>Core (SQL) API Only</a:t>
            </a:r>
          </a:p>
        </p:txBody>
      </p:sp>
    </p:spTree>
    <p:extLst>
      <p:ext uri="{BB962C8B-B14F-4D97-AF65-F5344CB8AC3E}">
        <p14:creationId xmlns:p14="http://schemas.microsoft.com/office/powerpoint/2010/main" val="787148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0112C-BF6C-4088-8A81-16870415A53C}"/>
              </a:ext>
            </a:extLst>
          </p:cNvPr>
          <p:cNvSpPr>
            <a:spLocks noGrp="1"/>
          </p:cNvSpPr>
          <p:nvPr>
            <p:ph type="title"/>
          </p:nvPr>
        </p:nvSpPr>
        <p:spPr/>
        <p:txBody>
          <a:bodyPr>
            <a:normAutofit fontScale="90000"/>
          </a:bodyPr>
          <a:lstStyle/>
          <a:p>
            <a:r>
              <a:rPr lang="en-US" dirty="0">
                <a:solidFill>
                  <a:srgbClr val="611C97"/>
                </a:solidFill>
              </a:rPr>
              <a:t>Provisioning – Serverless Limitations</a:t>
            </a:r>
          </a:p>
        </p:txBody>
      </p:sp>
      <p:sp>
        <p:nvSpPr>
          <p:cNvPr id="4" name="Rectangle 3">
            <a:extLst>
              <a:ext uri="{FF2B5EF4-FFF2-40B4-BE49-F238E27FC236}">
                <a16:creationId xmlns:a16="http://schemas.microsoft.com/office/drawing/2014/main" id="{31296FD2-5674-4A3E-ADFC-174C9BAE6315}"/>
              </a:ext>
            </a:extLst>
          </p:cNvPr>
          <p:cNvSpPr/>
          <p:nvPr/>
        </p:nvSpPr>
        <p:spPr>
          <a:xfrm>
            <a:off x="189806" y="1564640"/>
            <a:ext cx="3647440" cy="1590040"/>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Montserrat SemiBold" panose="00000700000000000000" pitchFamily="2" charset="0"/>
              </a:rPr>
              <a:t>Single Region</a:t>
            </a:r>
          </a:p>
        </p:txBody>
      </p:sp>
      <p:sp>
        <p:nvSpPr>
          <p:cNvPr id="5" name="Rectangle 4">
            <a:extLst>
              <a:ext uri="{FF2B5EF4-FFF2-40B4-BE49-F238E27FC236}">
                <a16:creationId xmlns:a16="http://schemas.microsoft.com/office/drawing/2014/main" id="{EF8564A2-DEF7-4667-A723-FF7C0D28B1B5}"/>
              </a:ext>
            </a:extLst>
          </p:cNvPr>
          <p:cNvSpPr/>
          <p:nvPr/>
        </p:nvSpPr>
        <p:spPr>
          <a:xfrm>
            <a:off x="4272280" y="1564640"/>
            <a:ext cx="3647440" cy="1590040"/>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Montserrat SemiBold" panose="00000700000000000000" pitchFamily="2" charset="0"/>
              </a:rPr>
              <a:t>Synapse Link Unavailable</a:t>
            </a:r>
          </a:p>
        </p:txBody>
      </p:sp>
      <p:sp>
        <p:nvSpPr>
          <p:cNvPr id="6" name="Rectangle 5">
            <a:extLst>
              <a:ext uri="{FF2B5EF4-FFF2-40B4-BE49-F238E27FC236}">
                <a16:creationId xmlns:a16="http://schemas.microsoft.com/office/drawing/2014/main" id="{43842B1E-4856-4437-9A69-640D817D0A85}"/>
              </a:ext>
            </a:extLst>
          </p:cNvPr>
          <p:cNvSpPr/>
          <p:nvPr/>
        </p:nvSpPr>
        <p:spPr>
          <a:xfrm>
            <a:off x="8354754" y="1564640"/>
            <a:ext cx="3647440" cy="1590040"/>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Montserrat SemiBold" panose="00000700000000000000" pitchFamily="2" charset="0"/>
              </a:rPr>
              <a:t>Unable to Specify RU Provisioning</a:t>
            </a:r>
          </a:p>
        </p:txBody>
      </p:sp>
      <p:sp>
        <p:nvSpPr>
          <p:cNvPr id="7" name="Rectangle 6">
            <a:extLst>
              <a:ext uri="{FF2B5EF4-FFF2-40B4-BE49-F238E27FC236}">
                <a16:creationId xmlns:a16="http://schemas.microsoft.com/office/drawing/2014/main" id="{726D3870-4DBE-42C5-9E18-C30029E12956}"/>
              </a:ext>
            </a:extLst>
          </p:cNvPr>
          <p:cNvSpPr/>
          <p:nvPr/>
        </p:nvSpPr>
        <p:spPr>
          <a:xfrm>
            <a:off x="2013526" y="3311928"/>
            <a:ext cx="3647440" cy="1590040"/>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Montserrat SemiBold" panose="00000700000000000000" pitchFamily="2" charset="0"/>
              </a:rPr>
              <a:t>Max of 5,000 RU/s</a:t>
            </a:r>
          </a:p>
        </p:txBody>
      </p:sp>
      <p:sp>
        <p:nvSpPr>
          <p:cNvPr id="8" name="Rectangle 7">
            <a:extLst>
              <a:ext uri="{FF2B5EF4-FFF2-40B4-BE49-F238E27FC236}">
                <a16:creationId xmlns:a16="http://schemas.microsoft.com/office/drawing/2014/main" id="{416E78BE-D9B2-41E6-B09B-65FC86C9D0C1}"/>
              </a:ext>
            </a:extLst>
          </p:cNvPr>
          <p:cNvSpPr/>
          <p:nvPr/>
        </p:nvSpPr>
        <p:spPr>
          <a:xfrm>
            <a:off x="6080990" y="3311928"/>
            <a:ext cx="3647440" cy="1590040"/>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Montserrat SemiBold" panose="00000700000000000000" pitchFamily="2" charset="0"/>
              </a:rPr>
              <a:t>Maximum of 50-Gb Storage</a:t>
            </a:r>
          </a:p>
        </p:txBody>
      </p:sp>
      <p:sp>
        <p:nvSpPr>
          <p:cNvPr id="9" name="Rectangle 8">
            <a:extLst>
              <a:ext uri="{FF2B5EF4-FFF2-40B4-BE49-F238E27FC236}">
                <a16:creationId xmlns:a16="http://schemas.microsoft.com/office/drawing/2014/main" id="{725E284B-ECE9-4C86-8B35-F3C63E768A4A}"/>
              </a:ext>
            </a:extLst>
          </p:cNvPr>
          <p:cNvSpPr/>
          <p:nvPr/>
        </p:nvSpPr>
        <p:spPr>
          <a:xfrm>
            <a:off x="2013526" y="5059216"/>
            <a:ext cx="3647440" cy="1590040"/>
          </a:xfrm>
          <a:prstGeom prst="rect">
            <a:avLst/>
          </a:prstGeom>
          <a:solidFill>
            <a:schemeClr val="bg1">
              <a:alpha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rgbClr val="611C97"/>
                </a:solidFill>
                <a:latin typeface="Montserrat SemiBold" panose="00000700000000000000" pitchFamily="2" charset="0"/>
              </a:rPr>
              <a:t>Core (SQL) API Only</a:t>
            </a:r>
          </a:p>
        </p:txBody>
      </p:sp>
      <p:sp>
        <p:nvSpPr>
          <p:cNvPr id="10" name="Rectangle 9">
            <a:extLst>
              <a:ext uri="{FF2B5EF4-FFF2-40B4-BE49-F238E27FC236}">
                <a16:creationId xmlns:a16="http://schemas.microsoft.com/office/drawing/2014/main" id="{0A115C05-ABED-4CF3-B3E4-3B5C08B75F44}"/>
              </a:ext>
            </a:extLst>
          </p:cNvPr>
          <p:cNvSpPr/>
          <p:nvPr/>
        </p:nvSpPr>
        <p:spPr>
          <a:xfrm>
            <a:off x="6080990" y="5059216"/>
            <a:ext cx="3647440" cy="159004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rgbClr val="611C97"/>
                </a:solidFill>
                <a:latin typeface="Montserrat SemiBold" panose="00000700000000000000" pitchFamily="2" charset="0"/>
              </a:rPr>
              <a:t>Unable to migrate to/from</a:t>
            </a:r>
          </a:p>
        </p:txBody>
      </p:sp>
    </p:spTree>
    <p:extLst>
      <p:ext uri="{BB962C8B-B14F-4D97-AF65-F5344CB8AC3E}">
        <p14:creationId xmlns:p14="http://schemas.microsoft.com/office/powerpoint/2010/main" val="884901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0112C-BF6C-4088-8A81-16870415A53C}"/>
              </a:ext>
            </a:extLst>
          </p:cNvPr>
          <p:cNvSpPr>
            <a:spLocks noGrp="1"/>
          </p:cNvSpPr>
          <p:nvPr>
            <p:ph type="title"/>
          </p:nvPr>
        </p:nvSpPr>
        <p:spPr/>
        <p:txBody>
          <a:bodyPr>
            <a:normAutofit fontScale="90000"/>
          </a:bodyPr>
          <a:lstStyle/>
          <a:p>
            <a:r>
              <a:rPr lang="en-US" dirty="0">
                <a:solidFill>
                  <a:srgbClr val="611C97"/>
                </a:solidFill>
              </a:rPr>
              <a:t>Provisioning – Serverless Limitations</a:t>
            </a:r>
          </a:p>
        </p:txBody>
      </p:sp>
      <p:sp>
        <p:nvSpPr>
          <p:cNvPr id="4" name="Rectangle 3">
            <a:extLst>
              <a:ext uri="{FF2B5EF4-FFF2-40B4-BE49-F238E27FC236}">
                <a16:creationId xmlns:a16="http://schemas.microsoft.com/office/drawing/2014/main" id="{31296FD2-5674-4A3E-ADFC-174C9BAE6315}"/>
              </a:ext>
            </a:extLst>
          </p:cNvPr>
          <p:cNvSpPr/>
          <p:nvPr/>
        </p:nvSpPr>
        <p:spPr>
          <a:xfrm>
            <a:off x="189806" y="1564640"/>
            <a:ext cx="3647440" cy="1590040"/>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Montserrat SemiBold" panose="00000700000000000000" pitchFamily="2" charset="0"/>
              </a:rPr>
              <a:t>Single Region</a:t>
            </a:r>
          </a:p>
        </p:txBody>
      </p:sp>
      <p:sp>
        <p:nvSpPr>
          <p:cNvPr id="5" name="Rectangle 4">
            <a:extLst>
              <a:ext uri="{FF2B5EF4-FFF2-40B4-BE49-F238E27FC236}">
                <a16:creationId xmlns:a16="http://schemas.microsoft.com/office/drawing/2014/main" id="{EF8564A2-DEF7-4667-A723-FF7C0D28B1B5}"/>
              </a:ext>
            </a:extLst>
          </p:cNvPr>
          <p:cNvSpPr/>
          <p:nvPr/>
        </p:nvSpPr>
        <p:spPr>
          <a:xfrm>
            <a:off x="4272280" y="1564640"/>
            <a:ext cx="3647440" cy="1590040"/>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Montserrat SemiBold" panose="00000700000000000000" pitchFamily="2" charset="0"/>
              </a:rPr>
              <a:t>Synapse Link Unavailable</a:t>
            </a:r>
          </a:p>
        </p:txBody>
      </p:sp>
      <p:sp>
        <p:nvSpPr>
          <p:cNvPr id="6" name="Rectangle 5">
            <a:extLst>
              <a:ext uri="{FF2B5EF4-FFF2-40B4-BE49-F238E27FC236}">
                <a16:creationId xmlns:a16="http://schemas.microsoft.com/office/drawing/2014/main" id="{43842B1E-4856-4437-9A69-640D817D0A85}"/>
              </a:ext>
            </a:extLst>
          </p:cNvPr>
          <p:cNvSpPr/>
          <p:nvPr/>
        </p:nvSpPr>
        <p:spPr>
          <a:xfrm>
            <a:off x="8354754" y="1564640"/>
            <a:ext cx="3647440" cy="1590040"/>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Montserrat SemiBold" panose="00000700000000000000" pitchFamily="2" charset="0"/>
              </a:rPr>
              <a:t>Unable to Specify RU Provisioning</a:t>
            </a:r>
          </a:p>
        </p:txBody>
      </p:sp>
      <p:sp>
        <p:nvSpPr>
          <p:cNvPr id="7" name="Rectangle 6">
            <a:extLst>
              <a:ext uri="{FF2B5EF4-FFF2-40B4-BE49-F238E27FC236}">
                <a16:creationId xmlns:a16="http://schemas.microsoft.com/office/drawing/2014/main" id="{726D3870-4DBE-42C5-9E18-C30029E12956}"/>
              </a:ext>
            </a:extLst>
          </p:cNvPr>
          <p:cNvSpPr/>
          <p:nvPr/>
        </p:nvSpPr>
        <p:spPr>
          <a:xfrm>
            <a:off x="2013526" y="3311928"/>
            <a:ext cx="3647440" cy="1590040"/>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Montserrat SemiBold" panose="00000700000000000000" pitchFamily="2" charset="0"/>
              </a:rPr>
              <a:t>Max of 5,000 RU/s</a:t>
            </a:r>
          </a:p>
        </p:txBody>
      </p:sp>
      <p:sp>
        <p:nvSpPr>
          <p:cNvPr id="8" name="Rectangle 7">
            <a:extLst>
              <a:ext uri="{FF2B5EF4-FFF2-40B4-BE49-F238E27FC236}">
                <a16:creationId xmlns:a16="http://schemas.microsoft.com/office/drawing/2014/main" id="{416E78BE-D9B2-41E6-B09B-65FC86C9D0C1}"/>
              </a:ext>
            </a:extLst>
          </p:cNvPr>
          <p:cNvSpPr/>
          <p:nvPr/>
        </p:nvSpPr>
        <p:spPr>
          <a:xfrm>
            <a:off x="6080990" y="3311928"/>
            <a:ext cx="3647440" cy="1590040"/>
          </a:xfrm>
          <a:prstGeom prst="rect">
            <a:avLst/>
          </a:prstGeom>
          <a:solidFill>
            <a:srgbClr val="611C97">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Montserrat SemiBold" panose="00000700000000000000" pitchFamily="2" charset="0"/>
              </a:rPr>
              <a:t>Maximum of 50-Gb Storage</a:t>
            </a:r>
          </a:p>
        </p:txBody>
      </p:sp>
      <p:sp>
        <p:nvSpPr>
          <p:cNvPr id="9" name="Rectangle 8">
            <a:extLst>
              <a:ext uri="{FF2B5EF4-FFF2-40B4-BE49-F238E27FC236}">
                <a16:creationId xmlns:a16="http://schemas.microsoft.com/office/drawing/2014/main" id="{725E284B-ECE9-4C86-8B35-F3C63E768A4A}"/>
              </a:ext>
            </a:extLst>
          </p:cNvPr>
          <p:cNvSpPr/>
          <p:nvPr/>
        </p:nvSpPr>
        <p:spPr>
          <a:xfrm>
            <a:off x="2013526" y="5059216"/>
            <a:ext cx="3647440" cy="1590040"/>
          </a:xfrm>
          <a:prstGeom prst="rect">
            <a:avLst/>
          </a:prstGeom>
          <a:solidFill>
            <a:schemeClr val="bg1">
              <a:alpha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rgbClr val="611C97"/>
                </a:solidFill>
                <a:latin typeface="Montserrat SemiBold" panose="00000700000000000000" pitchFamily="2" charset="0"/>
              </a:rPr>
              <a:t>Core (SQL) API Only</a:t>
            </a:r>
          </a:p>
        </p:txBody>
      </p:sp>
      <p:sp>
        <p:nvSpPr>
          <p:cNvPr id="10" name="Rectangle 9">
            <a:extLst>
              <a:ext uri="{FF2B5EF4-FFF2-40B4-BE49-F238E27FC236}">
                <a16:creationId xmlns:a16="http://schemas.microsoft.com/office/drawing/2014/main" id="{0A115C05-ABED-4CF3-B3E4-3B5C08B75F44}"/>
              </a:ext>
            </a:extLst>
          </p:cNvPr>
          <p:cNvSpPr/>
          <p:nvPr/>
        </p:nvSpPr>
        <p:spPr>
          <a:xfrm>
            <a:off x="6080990" y="5059216"/>
            <a:ext cx="3647440" cy="1590040"/>
          </a:xfrm>
          <a:prstGeom prst="rect">
            <a:avLst/>
          </a:prstGeom>
          <a:solidFill>
            <a:schemeClr val="bg1">
              <a:alpha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rgbClr val="611C97"/>
                </a:solidFill>
                <a:latin typeface="Montserrat SemiBold" panose="00000700000000000000" pitchFamily="2" charset="0"/>
              </a:rPr>
              <a:t>Unable to migrate to/from</a:t>
            </a:r>
          </a:p>
        </p:txBody>
      </p:sp>
      <p:sp>
        <p:nvSpPr>
          <p:cNvPr id="11" name="Rectangle 10">
            <a:extLst>
              <a:ext uri="{FF2B5EF4-FFF2-40B4-BE49-F238E27FC236}">
                <a16:creationId xmlns:a16="http://schemas.microsoft.com/office/drawing/2014/main" id="{10DA1799-9275-4A09-AB28-2F1284529CDA}"/>
              </a:ext>
            </a:extLst>
          </p:cNvPr>
          <p:cNvSpPr/>
          <p:nvPr/>
        </p:nvSpPr>
        <p:spPr>
          <a:xfrm>
            <a:off x="964476" y="1734573"/>
            <a:ext cx="9392979" cy="3154710"/>
          </a:xfrm>
          <a:prstGeom prst="rect">
            <a:avLst/>
          </a:prstGeom>
          <a:noFill/>
        </p:spPr>
        <p:txBody>
          <a:bodyPr wrap="square" lIns="91440" tIns="45720" rIns="91440" bIns="45720">
            <a:spAutoFit/>
          </a:bodyPr>
          <a:lstStyle/>
          <a:p>
            <a:pPr algn="ctr"/>
            <a:r>
              <a:rPr lang="en-US" sz="19900" b="1" dirty="0">
                <a:ln w="22225">
                  <a:solidFill>
                    <a:schemeClr val="accent2"/>
                  </a:solidFill>
                  <a:prstDash val="solid"/>
                </a:ln>
                <a:solidFill>
                  <a:srgbClr val="FF0000"/>
                </a:solidFill>
              </a:rPr>
              <a:t>Preview</a:t>
            </a:r>
          </a:p>
        </p:txBody>
      </p:sp>
    </p:spTree>
    <p:extLst>
      <p:ext uri="{BB962C8B-B14F-4D97-AF65-F5344CB8AC3E}">
        <p14:creationId xmlns:p14="http://schemas.microsoft.com/office/powerpoint/2010/main" val="243078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1000" fill="hold"/>
                                        <p:tgtEl>
                                          <p:spTgt spid="11"/>
                                        </p:tgtEl>
                                        <p:attrNameLst>
                                          <p:attrName>ppt_w</p:attrName>
                                        </p:attrNameLst>
                                      </p:cBhvr>
                                      <p:tavLst>
                                        <p:tav tm="0">
                                          <p:val>
                                            <p:fltVal val="0"/>
                                          </p:val>
                                        </p:tav>
                                        <p:tav tm="100000">
                                          <p:val>
                                            <p:strVal val="#ppt_w"/>
                                          </p:val>
                                        </p:tav>
                                      </p:tavLst>
                                    </p:anim>
                                    <p:anim calcmode="lin" valueType="num">
                                      <p:cBhvr>
                                        <p:cTn id="8" dur="1000" fill="hold"/>
                                        <p:tgtEl>
                                          <p:spTgt spid="11"/>
                                        </p:tgtEl>
                                        <p:attrNameLst>
                                          <p:attrName>ppt_h</p:attrName>
                                        </p:attrNameLst>
                                      </p:cBhvr>
                                      <p:tavLst>
                                        <p:tav tm="0">
                                          <p:val>
                                            <p:fltVal val="0"/>
                                          </p:val>
                                        </p:tav>
                                        <p:tav tm="100000">
                                          <p:val>
                                            <p:strVal val="#ppt_h"/>
                                          </p:val>
                                        </p:tav>
                                      </p:tavLst>
                                    </p:anim>
                                    <p:anim calcmode="lin" valueType="num">
                                      <p:cBhvr>
                                        <p:cTn id="9" dur="1000" fill="hold"/>
                                        <p:tgtEl>
                                          <p:spTgt spid="11"/>
                                        </p:tgtEl>
                                        <p:attrNameLst>
                                          <p:attrName>style.rotation</p:attrName>
                                        </p:attrNameLst>
                                      </p:cBhvr>
                                      <p:tavLst>
                                        <p:tav tm="0">
                                          <p:val>
                                            <p:fltVal val="90"/>
                                          </p:val>
                                        </p:tav>
                                        <p:tav tm="100000">
                                          <p:val>
                                            <p:fltVal val="0"/>
                                          </p:val>
                                        </p:tav>
                                      </p:tavLst>
                                    </p:anim>
                                    <p:animEffect transition="in" filter="fade">
                                      <p:cBhvr>
                                        <p:cTn id="10"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0112C-BF6C-4088-8A81-16870415A53C}"/>
              </a:ext>
            </a:extLst>
          </p:cNvPr>
          <p:cNvSpPr>
            <a:spLocks noGrp="1"/>
          </p:cNvSpPr>
          <p:nvPr>
            <p:ph type="title"/>
          </p:nvPr>
        </p:nvSpPr>
        <p:spPr/>
        <p:txBody>
          <a:bodyPr>
            <a:normAutofit fontScale="90000"/>
          </a:bodyPr>
          <a:lstStyle/>
          <a:p>
            <a:r>
              <a:rPr lang="en-US" dirty="0">
                <a:solidFill>
                  <a:srgbClr val="611C97"/>
                </a:solidFill>
              </a:rPr>
              <a:t>Provisioning – Choosing</a:t>
            </a:r>
          </a:p>
        </p:txBody>
      </p:sp>
      <p:graphicFrame>
        <p:nvGraphicFramePr>
          <p:cNvPr id="3" name="Table 11">
            <a:extLst>
              <a:ext uri="{FF2B5EF4-FFF2-40B4-BE49-F238E27FC236}">
                <a16:creationId xmlns:a16="http://schemas.microsoft.com/office/drawing/2014/main" id="{CB4340DA-C078-4A3E-A06B-903D3345D531}"/>
              </a:ext>
            </a:extLst>
          </p:cNvPr>
          <p:cNvGraphicFramePr>
            <a:graphicFrameLocks noGrp="1"/>
          </p:cNvGraphicFramePr>
          <p:nvPr>
            <p:extLst>
              <p:ext uri="{D42A27DB-BD31-4B8C-83A1-F6EECF244321}">
                <p14:modId xmlns:p14="http://schemas.microsoft.com/office/powerpoint/2010/main" val="2023625490"/>
              </p:ext>
            </p:extLst>
          </p:nvPr>
        </p:nvGraphicFramePr>
        <p:xfrm>
          <a:off x="552450" y="1096856"/>
          <a:ext cx="11087100" cy="741680"/>
        </p:xfrm>
        <a:graphic>
          <a:graphicData uri="http://schemas.openxmlformats.org/drawingml/2006/table">
            <a:tbl>
              <a:tblPr firstRow="1" firstCol="1" bandRow="1">
                <a:tableStyleId>{21E4AEA4-8DFA-4A89-87EB-49C32662AFE0}</a:tableStyleId>
              </a:tblPr>
              <a:tblGrid>
                <a:gridCol w="3695700">
                  <a:extLst>
                    <a:ext uri="{9D8B030D-6E8A-4147-A177-3AD203B41FA5}">
                      <a16:colId xmlns:a16="http://schemas.microsoft.com/office/drawing/2014/main" val="2126778827"/>
                    </a:ext>
                  </a:extLst>
                </a:gridCol>
                <a:gridCol w="3695700">
                  <a:extLst>
                    <a:ext uri="{9D8B030D-6E8A-4147-A177-3AD203B41FA5}">
                      <a16:colId xmlns:a16="http://schemas.microsoft.com/office/drawing/2014/main" val="826533764"/>
                    </a:ext>
                  </a:extLst>
                </a:gridCol>
                <a:gridCol w="3695700">
                  <a:extLst>
                    <a:ext uri="{9D8B030D-6E8A-4147-A177-3AD203B41FA5}">
                      <a16:colId xmlns:a16="http://schemas.microsoft.com/office/drawing/2014/main" val="2760305320"/>
                    </a:ext>
                  </a:extLst>
                </a:gridCol>
              </a:tblGrid>
              <a:tr h="370840">
                <a:tc>
                  <a:txBody>
                    <a:bodyPr/>
                    <a:lstStyle/>
                    <a:p>
                      <a:r>
                        <a:rPr lang="en-US" dirty="0"/>
                        <a:t>Criteria</a:t>
                      </a:r>
                    </a:p>
                  </a:txBody>
                  <a:tcPr/>
                </a:tc>
                <a:tc>
                  <a:txBody>
                    <a:bodyPr/>
                    <a:lstStyle/>
                    <a:p>
                      <a:r>
                        <a:rPr lang="en-US" dirty="0"/>
                        <a:t>Provisioned</a:t>
                      </a:r>
                    </a:p>
                  </a:txBody>
                  <a:tcPr/>
                </a:tc>
                <a:tc>
                  <a:txBody>
                    <a:bodyPr/>
                    <a:lstStyle/>
                    <a:p>
                      <a:r>
                        <a:rPr lang="en-US" dirty="0"/>
                        <a:t>Serverless</a:t>
                      </a:r>
                    </a:p>
                  </a:txBody>
                  <a:tcPr/>
                </a:tc>
                <a:extLst>
                  <a:ext uri="{0D108BD9-81ED-4DB2-BD59-A6C34878D82A}">
                    <a16:rowId xmlns:a16="http://schemas.microsoft.com/office/drawing/2014/main" val="3417628576"/>
                  </a:ext>
                </a:extLst>
              </a:tr>
              <a:tr h="370840">
                <a:tc>
                  <a:txBody>
                    <a:bodyPr/>
                    <a:lstStyle/>
                    <a:p>
                      <a:r>
                        <a:rPr lang="en-US" dirty="0"/>
                        <a:t>Status</a:t>
                      </a:r>
                    </a:p>
                  </a:txBody>
                  <a:tcPr/>
                </a:tc>
                <a:tc>
                  <a:txBody>
                    <a:bodyPr/>
                    <a:lstStyle/>
                    <a:p>
                      <a:r>
                        <a:rPr lang="en-US" dirty="0"/>
                        <a:t>Generally Available</a:t>
                      </a:r>
                    </a:p>
                  </a:txBody>
                  <a:tcPr/>
                </a:tc>
                <a:tc>
                  <a:txBody>
                    <a:bodyPr/>
                    <a:lstStyle/>
                    <a:p>
                      <a:r>
                        <a:rPr lang="en-US" dirty="0"/>
                        <a:t>In Preview</a:t>
                      </a:r>
                    </a:p>
                  </a:txBody>
                  <a:tcPr/>
                </a:tc>
                <a:extLst>
                  <a:ext uri="{0D108BD9-81ED-4DB2-BD59-A6C34878D82A}">
                    <a16:rowId xmlns:a16="http://schemas.microsoft.com/office/drawing/2014/main" val="2163686093"/>
                  </a:ext>
                </a:extLst>
              </a:tr>
            </a:tbl>
          </a:graphicData>
        </a:graphic>
      </p:graphicFrame>
    </p:spTree>
    <p:extLst>
      <p:ext uri="{BB962C8B-B14F-4D97-AF65-F5344CB8AC3E}">
        <p14:creationId xmlns:p14="http://schemas.microsoft.com/office/powerpoint/2010/main" val="277790544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0112C-BF6C-4088-8A81-16870415A53C}"/>
              </a:ext>
            </a:extLst>
          </p:cNvPr>
          <p:cNvSpPr>
            <a:spLocks noGrp="1"/>
          </p:cNvSpPr>
          <p:nvPr>
            <p:ph type="title"/>
          </p:nvPr>
        </p:nvSpPr>
        <p:spPr/>
        <p:txBody>
          <a:bodyPr>
            <a:normAutofit fontScale="90000"/>
          </a:bodyPr>
          <a:lstStyle/>
          <a:p>
            <a:r>
              <a:rPr lang="en-US" dirty="0">
                <a:solidFill>
                  <a:srgbClr val="611C97"/>
                </a:solidFill>
              </a:rPr>
              <a:t>Provisioning – Choosing</a:t>
            </a:r>
          </a:p>
        </p:txBody>
      </p:sp>
      <p:graphicFrame>
        <p:nvGraphicFramePr>
          <p:cNvPr id="3" name="Table 11">
            <a:extLst>
              <a:ext uri="{FF2B5EF4-FFF2-40B4-BE49-F238E27FC236}">
                <a16:creationId xmlns:a16="http://schemas.microsoft.com/office/drawing/2014/main" id="{CB4340DA-C078-4A3E-A06B-903D3345D531}"/>
              </a:ext>
            </a:extLst>
          </p:cNvPr>
          <p:cNvGraphicFramePr>
            <a:graphicFrameLocks noGrp="1"/>
          </p:cNvGraphicFramePr>
          <p:nvPr>
            <p:extLst>
              <p:ext uri="{D42A27DB-BD31-4B8C-83A1-F6EECF244321}">
                <p14:modId xmlns:p14="http://schemas.microsoft.com/office/powerpoint/2010/main" val="4187706187"/>
              </p:ext>
            </p:extLst>
          </p:nvPr>
        </p:nvGraphicFramePr>
        <p:xfrm>
          <a:off x="552450" y="1096856"/>
          <a:ext cx="11087100" cy="1381760"/>
        </p:xfrm>
        <a:graphic>
          <a:graphicData uri="http://schemas.openxmlformats.org/drawingml/2006/table">
            <a:tbl>
              <a:tblPr firstRow="1" firstCol="1" bandRow="1">
                <a:tableStyleId>{21E4AEA4-8DFA-4A89-87EB-49C32662AFE0}</a:tableStyleId>
              </a:tblPr>
              <a:tblGrid>
                <a:gridCol w="3695700">
                  <a:extLst>
                    <a:ext uri="{9D8B030D-6E8A-4147-A177-3AD203B41FA5}">
                      <a16:colId xmlns:a16="http://schemas.microsoft.com/office/drawing/2014/main" val="2126778827"/>
                    </a:ext>
                  </a:extLst>
                </a:gridCol>
                <a:gridCol w="3695700">
                  <a:extLst>
                    <a:ext uri="{9D8B030D-6E8A-4147-A177-3AD203B41FA5}">
                      <a16:colId xmlns:a16="http://schemas.microsoft.com/office/drawing/2014/main" val="826533764"/>
                    </a:ext>
                  </a:extLst>
                </a:gridCol>
                <a:gridCol w="3695700">
                  <a:extLst>
                    <a:ext uri="{9D8B030D-6E8A-4147-A177-3AD203B41FA5}">
                      <a16:colId xmlns:a16="http://schemas.microsoft.com/office/drawing/2014/main" val="2760305320"/>
                    </a:ext>
                  </a:extLst>
                </a:gridCol>
              </a:tblGrid>
              <a:tr h="370840">
                <a:tc>
                  <a:txBody>
                    <a:bodyPr/>
                    <a:lstStyle/>
                    <a:p>
                      <a:r>
                        <a:rPr lang="en-US" dirty="0"/>
                        <a:t>Criteria</a:t>
                      </a:r>
                    </a:p>
                  </a:txBody>
                  <a:tcPr/>
                </a:tc>
                <a:tc>
                  <a:txBody>
                    <a:bodyPr/>
                    <a:lstStyle/>
                    <a:p>
                      <a:r>
                        <a:rPr lang="en-US" dirty="0"/>
                        <a:t>Provisioned</a:t>
                      </a:r>
                    </a:p>
                  </a:txBody>
                  <a:tcPr/>
                </a:tc>
                <a:tc>
                  <a:txBody>
                    <a:bodyPr/>
                    <a:lstStyle/>
                    <a:p>
                      <a:r>
                        <a:rPr lang="en-US" dirty="0"/>
                        <a:t>Serverless</a:t>
                      </a:r>
                    </a:p>
                  </a:txBody>
                  <a:tcPr/>
                </a:tc>
                <a:extLst>
                  <a:ext uri="{0D108BD9-81ED-4DB2-BD59-A6C34878D82A}">
                    <a16:rowId xmlns:a16="http://schemas.microsoft.com/office/drawing/2014/main" val="3417628576"/>
                  </a:ext>
                </a:extLst>
              </a:tr>
              <a:tr h="370840">
                <a:tc>
                  <a:txBody>
                    <a:bodyPr/>
                    <a:lstStyle/>
                    <a:p>
                      <a:r>
                        <a:rPr lang="en-US" dirty="0"/>
                        <a:t>Status</a:t>
                      </a:r>
                    </a:p>
                  </a:txBody>
                  <a:tcPr/>
                </a:tc>
                <a:tc>
                  <a:txBody>
                    <a:bodyPr/>
                    <a:lstStyle/>
                    <a:p>
                      <a:r>
                        <a:rPr lang="en-US" dirty="0"/>
                        <a:t>Generally Available</a:t>
                      </a:r>
                    </a:p>
                  </a:txBody>
                  <a:tcPr/>
                </a:tc>
                <a:tc>
                  <a:txBody>
                    <a:bodyPr/>
                    <a:lstStyle/>
                    <a:p>
                      <a:r>
                        <a:rPr lang="en-US" dirty="0"/>
                        <a:t>In Preview</a:t>
                      </a:r>
                    </a:p>
                  </a:txBody>
                  <a:tcPr/>
                </a:tc>
                <a:extLst>
                  <a:ext uri="{0D108BD9-81ED-4DB2-BD59-A6C34878D82A}">
                    <a16:rowId xmlns:a16="http://schemas.microsoft.com/office/drawing/2014/main" val="2163686093"/>
                  </a:ext>
                </a:extLst>
              </a:tr>
              <a:tr h="370840">
                <a:tc>
                  <a:txBody>
                    <a:bodyPr/>
                    <a:lstStyle/>
                    <a:p>
                      <a:r>
                        <a:rPr lang="en-US" dirty="0"/>
                        <a:t>Best Suited For</a:t>
                      </a:r>
                    </a:p>
                  </a:txBody>
                  <a:tcPr/>
                </a:tc>
                <a:tc>
                  <a:txBody>
                    <a:bodyPr/>
                    <a:lstStyle/>
                    <a:p>
                      <a:r>
                        <a:rPr lang="en-US" dirty="0"/>
                        <a:t>Mission-critical workloads requiring predictable performance (and cost)</a:t>
                      </a:r>
                    </a:p>
                  </a:txBody>
                  <a:tcPr/>
                </a:tc>
                <a:tc>
                  <a:txBody>
                    <a:bodyPr/>
                    <a:lstStyle/>
                    <a:p>
                      <a:r>
                        <a:rPr lang="en-US" dirty="0"/>
                        <a:t>Small-to-medium non-critical workloads with light traffic</a:t>
                      </a:r>
                    </a:p>
                  </a:txBody>
                  <a:tcPr/>
                </a:tc>
                <a:extLst>
                  <a:ext uri="{0D108BD9-81ED-4DB2-BD59-A6C34878D82A}">
                    <a16:rowId xmlns:a16="http://schemas.microsoft.com/office/drawing/2014/main" val="206298041"/>
                  </a:ext>
                </a:extLst>
              </a:tr>
            </a:tbl>
          </a:graphicData>
        </a:graphic>
      </p:graphicFrame>
    </p:spTree>
    <p:extLst>
      <p:ext uri="{BB962C8B-B14F-4D97-AF65-F5344CB8AC3E}">
        <p14:creationId xmlns:p14="http://schemas.microsoft.com/office/powerpoint/2010/main" val="405614453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0112C-BF6C-4088-8A81-16870415A53C}"/>
              </a:ext>
            </a:extLst>
          </p:cNvPr>
          <p:cNvSpPr>
            <a:spLocks noGrp="1"/>
          </p:cNvSpPr>
          <p:nvPr>
            <p:ph type="title"/>
          </p:nvPr>
        </p:nvSpPr>
        <p:spPr/>
        <p:txBody>
          <a:bodyPr>
            <a:normAutofit fontScale="90000"/>
          </a:bodyPr>
          <a:lstStyle/>
          <a:p>
            <a:r>
              <a:rPr lang="en-US" dirty="0">
                <a:solidFill>
                  <a:srgbClr val="611C97"/>
                </a:solidFill>
              </a:rPr>
              <a:t>Provisioning – Choosing</a:t>
            </a:r>
          </a:p>
        </p:txBody>
      </p:sp>
      <p:graphicFrame>
        <p:nvGraphicFramePr>
          <p:cNvPr id="3" name="Table 11">
            <a:extLst>
              <a:ext uri="{FF2B5EF4-FFF2-40B4-BE49-F238E27FC236}">
                <a16:creationId xmlns:a16="http://schemas.microsoft.com/office/drawing/2014/main" id="{CB4340DA-C078-4A3E-A06B-903D3345D531}"/>
              </a:ext>
            </a:extLst>
          </p:cNvPr>
          <p:cNvGraphicFramePr>
            <a:graphicFrameLocks noGrp="1"/>
          </p:cNvGraphicFramePr>
          <p:nvPr>
            <p:extLst>
              <p:ext uri="{D42A27DB-BD31-4B8C-83A1-F6EECF244321}">
                <p14:modId xmlns:p14="http://schemas.microsoft.com/office/powerpoint/2010/main" val="1598526889"/>
              </p:ext>
            </p:extLst>
          </p:nvPr>
        </p:nvGraphicFramePr>
        <p:xfrm>
          <a:off x="552450" y="1096856"/>
          <a:ext cx="11087100" cy="1752600"/>
        </p:xfrm>
        <a:graphic>
          <a:graphicData uri="http://schemas.openxmlformats.org/drawingml/2006/table">
            <a:tbl>
              <a:tblPr firstRow="1" firstCol="1" bandRow="1">
                <a:tableStyleId>{21E4AEA4-8DFA-4A89-87EB-49C32662AFE0}</a:tableStyleId>
              </a:tblPr>
              <a:tblGrid>
                <a:gridCol w="3695700">
                  <a:extLst>
                    <a:ext uri="{9D8B030D-6E8A-4147-A177-3AD203B41FA5}">
                      <a16:colId xmlns:a16="http://schemas.microsoft.com/office/drawing/2014/main" val="2126778827"/>
                    </a:ext>
                  </a:extLst>
                </a:gridCol>
                <a:gridCol w="3695700">
                  <a:extLst>
                    <a:ext uri="{9D8B030D-6E8A-4147-A177-3AD203B41FA5}">
                      <a16:colId xmlns:a16="http://schemas.microsoft.com/office/drawing/2014/main" val="826533764"/>
                    </a:ext>
                  </a:extLst>
                </a:gridCol>
                <a:gridCol w="3695700">
                  <a:extLst>
                    <a:ext uri="{9D8B030D-6E8A-4147-A177-3AD203B41FA5}">
                      <a16:colId xmlns:a16="http://schemas.microsoft.com/office/drawing/2014/main" val="2760305320"/>
                    </a:ext>
                  </a:extLst>
                </a:gridCol>
              </a:tblGrid>
              <a:tr h="370840">
                <a:tc>
                  <a:txBody>
                    <a:bodyPr/>
                    <a:lstStyle/>
                    <a:p>
                      <a:r>
                        <a:rPr lang="en-US" dirty="0"/>
                        <a:t>Criteria</a:t>
                      </a:r>
                    </a:p>
                  </a:txBody>
                  <a:tcPr/>
                </a:tc>
                <a:tc>
                  <a:txBody>
                    <a:bodyPr/>
                    <a:lstStyle/>
                    <a:p>
                      <a:r>
                        <a:rPr lang="en-US" dirty="0"/>
                        <a:t>Provisioned</a:t>
                      </a:r>
                    </a:p>
                  </a:txBody>
                  <a:tcPr/>
                </a:tc>
                <a:tc>
                  <a:txBody>
                    <a:bodyPr/>
                    <a:lstStyle/>
                    <a:p>
                      <a:r>
                        <a:rPr lang="en-US" dirty="0"/>
                        <a:t>Serverless</a:t>
                      </a:r>
                    </a:p>
                  </a:txBody>
                  <a:tcPr/>
                </a:tc>
                <a:extLst>
                  <a:ext uri="{0D108BD9-81ED-4DB2-BD59-A6C34878D82A}">
                    <a16:rowId xmlns:a16="http://schemas.microsoft.com/office/drawing/2014/main" val="3417628576"/>
                  </a:ext>
                </a:extLst>
              </a:tr>
              <a:tr h="370840">
                <a:tc>
                  <a:txBody>
                    <a:bodyPr/>
                    <a:lstStyle/>
                    <a:p>
                      <a:r>
                        <a:rPr lang="en-US" dirty="0"/>
                        <a:t>Status</a:t>
                      </a:r>
                    </a:p>
                  </a:txBody>
                  <a:tcPr/>
                </a:tc>
                <a:tc>
                  <a:txBody>
                    <a:bodyPr/>
                    <a:lstStyle/>
                    <a:p>
                      <a:r>
                        <a:rPr lang="en-US" dirty="0"/>
                        <a:t>Generally Available</a:t>
                      </a:r>
                    </a:p>
                  </a:txBody>
                  <a:tcPr/>
                </a:tc>
                <a:tc>
                  <a:txBody>
                    <a:bodyPr/>
                    <a:lstStyle/>
                    <a:p>
                      <a:r>
                        <a:rPr lang="en-US" dirty="0"/>
                        <a:t>In Preview</a:t>
                      </a:r>
                    </a:p>
                  </a:txBody>
                  <a:tcPr/>
                </a:tc>
                <a:extLst>
                  <a:ext uri="{0D108BD9-81ED-4DB2-BD59-A6C34878D82A}">
                    <a16:rowId xmlns:a16="http://schemas.microsoft.com/office/drawing/2014/main" val="2163686093"/>
                  </a:ext>
                </a:extLst>
              </a:tr>
              <a:tr h="370840">
                <a:tc>
                  <a:txBody>
                    <a:bodyPr/>
                    <a:lstStyle/>
                    <a:p>
                      <a:r>
                        <a:rPr lang="en-US" dirty="0"/>
                        <a:t>Best Suited For</a:t>
                      </a:r>
                    </a:p>
                  </a:txBody>
                  <a:tcPr/>
                </a:tc>
                <a:tc>
                  <a:txBody>
                    <a:bodyPr/>
                    <a:lstStyle/>
                    <a:p>
                      <a:r>
                        <a:rPr lang="en-US" dirty="0"/>
                        <a:t>Mission-critical workloads requiring predictable performance (and cost)</a:t>
                      </a:r>
                    </a:p>
                  </a:txBody>
                  <a:tcPr/>
                </a:tc>
                <a:tc>
                  <a:txBody>
                    <a:bodyPr/>
                    <a:lstStyle/>
                    <a:p>
                      <a:r>
                        <a:rPr lang="en-US" dirty="0"/>
                        <a:t>Small-to-medium non-critical workloads with light traffic</a:t>
                      </a:r>
                    </a:p>
                  </a:txBody>
                  <a:tcPr/>
                </a:tc>
                <a:extLst>
                  <a:ext uri="{0D108BD9-81ED-4DB2-BD59-A6C34878D82A}">
                    <a16:rowId xmlns:a16="http://schemas.microsoft.com/office/drawing/2014/main" val="206298041"/>
                  </a:ext>
                </a:extLst>
              </a:tr>
              <a:tr h="370840">
                <a:tc>
                  <a:txBody>
                    <a:bodyPr/>
                    <a:lstStyle/>
                    <a:p>
                      <a:r>
                        <a:rPr lang="en-US" dirty="0"/>
                        <a:t>Limitations per Account</a:t>
                      </a:r>
                    </a:p>
                  </a:txBody>
                  <a:tcPr/>
                </a:tc>
                <a:tc>
                  <a:txBody>
                    <a:bodyPr/>
                    <a:lstStyle/>
                    <a:p>
                      <a:r>
                        <a:rPr lang="en-US" dirty="0"/>
                        <a:t>Unlimited Azure regions</a:t>
                      </a:r>
                    </a:p>
                  </a:txBody>
                  <a:tcPr/>
                </a:tc>
                <a:tc>
                  <a:txBody>
                    <a:bodyPr/>
                    <a:lstStyle/>
                    <a:p>
                      <a:r>
                        <a:rPr lang="en-US" dirty="0"/>
                        <a:t>Limited to one Azure region</a:t>
                      </a:r>
                    </a:p>
                  </a:txBody>
                  <a:tcPr/>
                </a:tc>
                <a:extLst>
                  <a:ext uri="{0D108BD9-81ED-4DB2-BD59-A6C34878D82A}">
                    <a16:rowId xmlns:a16="http://schemas.microsoft.com/office/drawing/2014/main" val="62740386"/>
                  </a:ext>
                </a:extLst>
              </a:tr>
            </a:tbl>
          </a:graphicData>
        </a:graphic>
      </p:graphicFrame>
    </p:spTree>
    <p:extLst>
      <p:ext uri="{BB962C8B-B14F-4D97-AF65-F5344CB8AC3E}">
        <p14:creationId xmlns:p14="http://schemas.microsoft.com/office/powerpoint/2010/main" val="176537014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0112C-BF6C-4088-8A81-16870415A53C}"/>
              </a:ext>
            </a:extLst>
          </p:cNvPr>
          <p:cNvSpPr>
            <a:spLocks noGrp="1"/>
          </p:cNvSpPr>
          <p:nvPr>
            <p:ph type="title"/>
          </p:nvPr>
        </p:nvSpPr>
        <p:spPr/>
        <p:txBody>
          <a:bodyPr>
            <a:normAutofit fontScale="90000"/>
          </a:bodyPr>
          <a:lstStyle/>
          <a:p>
            <a:r>
              <a:rPr lang="en-US" dirty="0">
                <a:solidFill>
                  <a:srgbClr val="611C97"/>
                </a:solidFill>
              </a:rPr>
              <a:t>Provisioning – Choosing</a:t>
            </a:r>
          </a:p>
        </p:txBody>
      </p:sp>
      <p:graphicFrame>
        <p:nvGraphicFramePr>
          <p:cNvPr id="3" name="Table 11">
            <a:extLst>
              <a:ext uri="{FF2B5EF4-FFF2-40B4-BE49-F238E27FC236}">
                <a16:creationId xmlns:a16="http://schemas.microsoft.com/office/drawing/2014/main" id="{CB4340DA-C078-4A3E-A06B-903D3345D531}"/>
              </a:ext>
            </a:extLst>
          </p:cNvPr>
          <p:cNvGraphicFramePr>
            <a:graphicFrameLocks noGrp="1"/>
          </p:cNvGraphicFramePr>
          <p:nvPr>
            <p:extLst>
              <p:ext uri="{D42A27DB-BD31-4B8C-83A1-F6EECF244321}">
                <p14:modId xmlns:p14="http://schemas.microsoft.com/office/powerpoint/2010/main" val="737812309"/>
              </p:ext>
            </p:extLst>
          </p:nvPr>
        </p:nvGraphicFramePr>
        <p:xfrm>
          <a:off x="552450" y="1096856"/>
          <a:ext cx="11087100" cy="2392680"/>
        </p:xfrm>
        <a:graphic>
          <a:graphicData uri="http://schemas.openxmlformats.org/drawingml/2006/table">
            <a:tbl>
              <a:tblPr firstRow="1" firstCol="1" bandRow="1">
                <a:tableStyleId>{21E4AEA4-8DFA-4A89-87EB-49C32662AFE0}</a:tableStyleId>
              </a:tblPr>
              <a:tblGrid>
                <a:gridCol w="3695700">
                  <a:extLst>
                    <a:ext uri="{9D8B030D-6E8A-4147-A177-3AD203B41FA5}">
                      <a16:colId xmlns:a16="http://schemas.microsoft.com/office/drawing/2014/main" val="2126778827"/>
                    </a:ext>
                  </a:extLst>
                </a:gridCol>
                <a:gridCol w="3695700">
                  <a:extLst>
                    <a:ext uri="{9D8B030D-6E8A-4147-A177-3AD203B41FA5}">
                      <a16:colId xmlns:a16="http://schemas.microsoft.com/office/drawing/2014/main" val="826533764"/>
                    </a:ext>
                  </a:extLst>
                </a:gridCol>
                <a:gridCol w="3695700">
                  <a:extLst>
                    <a:ext uri="{9D8B030D-6E8A-4147-A177-3AD203B41FA5}">
                      <a16:colId xmlns:a16="http://schemas.microsoft.com/office/drawing/2014/main" val="2760305320"/>
                    </a:ext>
                  </a:extLst>
                </a:gridCol>
              </a:tblGrid>
              <a:tr h="370840">
                <a:tc>
                  <a:txBody>
                    <a:bodyPr/>
                    <a:lstStyle/>
                    <a:p>
                      <a:r>
                        <a:rPr lang="en-US" dirty="0"/>
                        <a:t>Criteria</a:t>
                      </a:r>
                    </a:p>
                  </a:txBody>
                  <a:tcPr/>
                </a:tc>
                <a:tc>
                  <a:txBody>
                    <a:bodyPr/>
                    <a:lstStyle/>
                    <a:p>
                      <a:r>
                        <a:rPr lang="en-US" dirty="0"/>
                        <a:t>Provisioned</a:t>
                      </a:r>
                    </a:p>
                  </a:txBody>
                  <a:tcPr/>
                </a:tc>
                <a:tc>
                  <a:txBody>
                    <a:bodyPr/>
                    <a:lstStyle/>
                    <a:p>
                      <a:r>
                        <a:rPr lang="en-US" dirty="0"/>
                        <a:t>Serverless</a:t>
                      </a:r>
                    </a:p>
                  </a:txBody>
                  <a:tcPr/>
                </a:tc>
                <a:extLst>
                  <a:ext uri="{0D108BD9-81ED-4DB2-BD59-A6C34878D82A}">
                    <a16:rowId xmlns:a16="http://schemas.microsoft.com/office/drawing/2014/main" val="3417628576"/>
                  </a:ext>
                </a:extLst>
              </a:tr>
              <a:tr h="370840">
                <a:tc>
                  <a:txBody>
                    <a:bodyPr/>
                    <a:lstStyle/>
                    <a:p>
                      <a:r>
                        <a:rPr lang="en-US" dirty="0"/>
                        <a:t>Status</a:t>
                      </a:r>
                    </a:p>
                  </a:txBody>
                  <a:tcPr/>
                </a:tc>
                <a:tc>
                  <a:txBody>
                    <a:bodyPr/>
                    <a:lstStyle/>
                    <a:p>
                      <a:r>
                        <a:rPr lang="en-US" dirty="0"/>
                        <a:t>Generally Available</a:t>
                      </a:r>
                    </a:p>
                  </a:txBody>
                  <a:tcPr/>
                </a:tc>
                <a:tc>
                  <a:txBody>
                    <a:bodyPr/>
                    <a:lstStyle/>
                    <a:p>
                      <a:r>
                        <a:rPr lang="en-US" dirty="0"/>
                        <a:t>In Preview</a:t>
                      </a:r>
                    </a:p>
                  </a:txBody>
                  <a:tcPr/>
                </a:tc>
                <a:extLst>
                  <a:ext uri="{0D108BD9-81ED-4DB2-BD59-A6C34878D82A}">
                    <a16:rowId xmlns:a16="http://schemas.microsoft.com/office/drawing/2014/main" val="2163686093"/>
                  </a:ext>
                </a:extLst>
              </a:tr>
              <a:tr h="370840">
                <a:tc>
                  <a:txBody>
                    <a:bodyPr/>
                    <a:lstStyle/>
                    <a:p>
                      <a:r>
                        <a:rPr lang="en-US" dirty="0"/>
                        <a:t>Best Suited For</a:t>
                      </a:r>
                    </a:p>
                  </a:txBody>
                  <a:tcPr/>
                </a:tc>
                <a:tc>
                  <a:txBody>
                    <a:bodyPr/>
                    <a:lstStyle/>
                    <a:p>
                      <a:r>
                        <a:rPr lang="en-US" dirty="0"/>
                        <a:t>Mission-critical workloads requiring predictable performance (and cost)</a:t>
                      </a:r>
                    </a:p>
                  </a:txBody>
                  <a:tcPr/>
                </a:tc>
                <a:tc>
                  <a:txBody>
                    <a:bodyPr/>
                    <a:lstStyle/>
                    <a:p>
                      <a:r>
                        <a:rPr lang="en-US" dirty="0"/>
                        <a:t>Small-to-medium non-critical workloads with light traffic</a:t>
                      </a:r>
                    </a:p>
                  </a:txBody>
                  <a:tcPr/>
                </a:tc>
                <a:extLst>
                  <a:ext uri="{0D108BD9-81ED-4DB2-BD59-A6C34878D82A}">
                    <a16:rowId xmlns:a16="http://schemas.microsoft.com/office/drawing/2014/main" val="206298041"/>
                  </a:ext>
                </a:extLst>
              </a:tr>
              <a:tr h="370840">
                <a:tc>
                  <a:txBody>
                    <a:bodyPr/>
                    <a:lstStyle/>
                    <a:p>
                      <a:r>
                        <a:rPr lang="en-US" dirty="0"/>
                        <a:t>Limitations per Account</a:t>
                      </a:r>
                    </a:p>
                  </a:txBody>
                  <a:tcPr/>
                </a:tc>
                <a:tc>
                  <a:txBody>
                    <a:bodyPr/>
                    <a:lstStyle/>
                    <a:p>
                      <a:r>
                        <a:rPr lang="en-US" dirty="0"/>
                        <a:t>Unlimited Azure regions</a:t>
                      </a:r>
                    </a:p>
                  </a:txBody>
                  <a:tcPr/>
                </a:tc>
                <a:tc>
                  <a:txBody>
                    <a:bodyPr/>
                    <a:lstStyle/>
                    <a:p>
                      <a:r>
                        <a:rPr lang="en-US" dirty="0"/>
                        <a:t>Limited to one Azure region</a:t>
                      </a:r>
                    </a:p>
                  </a:txBody>
                  <a:tcPr/>
                </a:tc>
                <a:extLst>
                  <a:ext uri="{0D108BD9-81ED-4DB2-BD59-A6C34878D82A}">
                    <a16:rowId xmlns:a16="http://schemas.microsoft.com/office/drawing/2014/main" val="62740386"/>
                  </a:ext>
                </a:extLst>
              </a:tr>
              <a:tr h="370840">
                <a:tc>
                  <a:txBody>
                    <a:bodyPr/>
                    <a:lstStyle/>
                    <a:p>
                      <a:r>
                        <a:rPr lang="en-US" dirty="0"/>
                        <a:t>Limitations per Container</a:t>
                      </a:r>
                    </a:p>
                  </a:txBody>
                  <a:tcPr/>
                </a:tc>
                <a:tc>
                  <a:txBody>
                    <a:bodyPr/>
                    <a:lstStyle/>
                    <a:p>
                      <a:r>
                        <a:rPr lang="en-US" dirty="0"/>
                        <a:t>Unlimited throughput</a:t>
                      </a:r>
                    </a:p>
                    <a:p>
                      <a:r>
                        <a:rPr lang="en-US" dirty="0"/>
                        <a:t>Unlimited storage</a:t>
                      </a:r>
                    </a:p>
                  </a:txBody>
                  <a:tcPr/>
                </a:tc>
                <a:tc>
                  <a:txBody>
                    <a:bodyPr/>
                    <a:lstStyle/>
                    <a:p>
                      <a:r>
                        <a:rPr lang="en-US" dirty="0"/>
                        <a:t>Maximum of 5,000 RU/s</a:t>
                      </a:r>
                    </a:p>
                    <a:p>
                      <a:r>
                        <a:rPr lang="en-US" dirty="0"/>
                        <a:t>Maximum of 50-Gb Storage</a:t>
                      </a:r>
                    </a:p>
                  </a:txBody>
                  <a:tcPr/>
                </a:tc>
                <a:extLst>
                  <a:ext uri="{0D108BD9-81ED-4DB2-BD59-A6C34878D82A}">
                    <a16:rowId xmlns:a16="http://schemas.microsoft.com/office/drawing/2014/main" val="147935522"/>
                  </a:ext>
                </a:extLst>
              </a:tr>
            </a:tbl>
          </a:graphicData>
        </a:graphic>
      </p:graphicFrame>
    </p:spTree>
    <p:extLst>
      <p:ext uri="{BB962C8B-B14F-4D97-AF65-F5344CB8AC3E}">
        <p14:creationId xmlns:p14="http://schemas.microsoft.com/office/powerpoint/2010/main" val="272599441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0112C-BF6C-4088-8A81-16870415A53C}"/>
              </a:ext>
            </a:extLst>
          </p:cNvPr>
          <p:cNvSpPr>
            <a:spLocks noGrp="1"/>
          </p:cNvSpPr>
          <p:nvPr>
            <p:ph type="title"/>
          </p:nvPr>
        </p:nvSpPr>
        <p:spPr/>
        <p:txBody>
          <a:bodyPr>
            <a:normAutofit fontScale="90000"/>
          </a:bodyPr>
          <a:lstStyle/>
          <a:p>
            <a:r>
              <a:rPr lang="en-US" dirty="0">
                <a:solidFill>
                  <a:srgbClr val="611C97"/>
                </a:solidFill>
              </a:rPr>
              <a:t>Provisioning – Choosing</a:t>
            </a:r>
          </a:p>
        </p:txBody>
      </p:sp>
      <p:graphicFrame>
        <p:nvGraphicFramePr>
          <p:cNvPr id="3" name="Table 11">
            <a:extLst>
              <a:ext uri="{FF2B5EF4-FFF2-40B4-BE49-F238E27FC236}">
                <a16:creationId xmlns:a16="http://schemas.microsoft.com/office/drawing/2014/main" id="{CB4340DA-C078-4A3E-A06B-903D3345D531}"/>
              </a:ext>
            </a:extLst>
          </p:cNvPr>
          <p:cNvGraphicFramePr>
            <a:graphicFrameLocks noGrp="1"/>
          </p:cNvGraphicFramePr>
          <p:nvPr>
            <p:extLst>
              <p:ext uri="{D42A27DB-BD31-4B8C-83A1-F6EECF244321}">
                <p14:modId xmlns:p14="http://schemas.microsoft.com/office/powerpoint/2010/main" val="1357020415"/>
              </p:ext>
            </p:extLst>
          </p:nvPr>
        </p:nvGraphicFramePr>
        <p:xfrm>
          <a:off x="552450" y="1096856"/>
          <a:ext cx="11087100" cy="3032760"/>
        </p:xfrm>
        <a:graphic>
          <a:graphicData uri="http://schemas.openxmlformats.org/drawingml/2006/table">
            <a:tbl>
              <a:tblPr firstRow="1" firstCol="1" bandRow="1">
                <a:tableStyleId>{21E4AEA4-8DFA-4A89-87EB-49C32662AFE0}</a:tableStyleId>
              </a:tblPr>
              <a:tblGrid>
                <a:gridCol w="3695700">
                  <a:extLst>
                    <a:ext uri="{9D8B030D-6E8A-4147-A177-3AD203B41FA5}">
                      <a16:colId xmlns:a16="http://schemas.microsoft.com/office/drawing/2014/main" val="2126778827"/>
                    </a:ext>
                  </a:extLst>
                </a:gridCol>
                <a:gridCol w="3695700">
                  <a:extLst>
                    <a:ext uri="{9D8B030D-6E8A-4147-A177-3AD203B41FA5}">
                      <a16:colId xmlns:a16="http://schemas.microsoft.com/office/drawing/2014/main" val="826533764"/>
                    </a:ext>
                  </a:extLst>
                </a:gridCol>
                <a:gridCol w="3695700">
                  <a:extLst>
                    <a:ext uri="{9D8B030D-6E8A-4147-A177-3AD203B41FA5}">
                      <a16:colId xmlns:a16="http://schemas.microsoft.com/office/drawing/2014/main" val="2760305320"/>
                    </a:ext>
                  </a:extLst>
                </a:gridCol>
              </a:tblGrid>
              <a:tr h="370840">
                <a:tc>
                  <a:txBody>
                    <a:bodyPr/>
                    <a:lstStyle/>
                    <a:p>
                      <a:r>
                        <a:rPr lang="en-US" dirty="0"/>
                        <a:t>Criteria</a:t>
                      </a:r>
                    </a:p>
                  </a:txBody>
                  <a:tcPr/>
                </a:tc>
                <a:tc>
                  <a:txBody>
                    <a:bodyPr/>
                    <a:lstStyle/>
                    <a:p>
                      <a:r>
                        <a:rPr lang="en-US" dirty="0"/>
                        <a:t>Provisioned</a:t>
                      </a:r>
                    </a:p>
                  </a:txBody>
                  <a:tcPr/>
                </a:tc>
                <a:tc>
                  <a:txBody>
                    <a:bodyPr/>
                    <a:lstStyle/>
                    <a:p>
                      <a:r>
                        <a:rPr lang="en-US" dirty="0"/>
                        <a:t>Serverless</a:t>
                      </a:r>
                    </a:p>
                  </a:txBody>
                  <a:tcPr/>
                </a:tc>
                <a:extLst>
                  <a:ext uri="{0D108BD9-81ED-4DB2-BD59-A6C34878D82A}">
                    <a16:rowId xmlns:a16="http://schemas.microsoft.com/office/drawing/2014/main" val="3417628576"/>
                  </a:ext>
                </a:extLst>
              </a:tr>
              <a:tr h="370840">
                <a:tc>
                  <a:txBody>
                    <a:bodyPr/>
                    <a:lstStyle/>
                    <a:p>
                      <a:r>
                        <a:rPr lang="en-US" dirty="0"/>
                        <a:t>Status</a:t>
                      </a:r>
                    </a:p>
                  </a:txBody>
                  <a:tcPr/>
                </a:tc>
                <a:tc>
                  <a:txBody>
                    <a:bodyPr/>
                    <a:lstStyle/>
                    <a:p>
                      <a:r>
                        <a:rPr lang="en-US" dirty="0"/>
                        <a:t>Generally Available</a:t>
                      </a:r>
                    </a:p>
                  </a:txBody>
                  <a:tcPr/>
                </a:tc>
                <a:tc>
                  <a:txBody>
                    <a:bodyPr/>
                    <a:lstStyle/>
                    <a:p>
                      <a:r>
                        <a:rPr lang="en-US" dirty="0"/>
                        <a:t>In Preview</a:t>
                      </a:r>
                    </a:p>
                  </a:txBody>
                  <a:tcPr/>
                </a:tc>
                <a:extLst>
                  <a:ext uri="{0D108BD9-81ED-4DB2-BD59-A6C34878D82A}">
                    <a16:rowId xmlns:a16="http://schemas.microsoft.com/office/drawing/2014/main" val="2163686093"/>
                  </a:ext>
                </a:extLst>
              </a:tr>
              <a:tr h="370840">
                <a:tc>
                  <a:txBody>
                    <a:bodyPr/>
                    <a:lstStyle/>
                    <a:p>
                      <a:r>
                        <a:rPr lang="en-US" dirty="0"/>
                        <a:t>Best Suited For</a:t>
                      </a:r>
                    </a:p>
                  </a:txBody>
                  <a:tcPr/>
                </a:tc>
                <a:tc>
                  <a:txBody>
                    <a:bodyPr/>
                    <a:lstStyle/>
                    <a:p>
                      <a:r>
                        <a:rPr lang="en-US" dirty="0"/>
                        <a:t>Mission-critical workloads requiring predictable performance (and cost)</a:t>
                      </a:r>
                    </a:p>
                  </a:txBody>
                  <a:tcPr/>
                </a:tc>
                <a:tc>
                  <a:txBody>
                    <a:bodyPr/>
                    <a:lstStyle/>
                    <a:p>
                      <a:r>
                        <a:rPr lang="en-US" dirty="0"/>
                        <a:t>Small-to-medium non-critical workloads with light traffic</a:t>
                      </a:r>
                    </a:p>
                  </a:txBody>
                  <a:tcPr/>
                </a:tc>
                <a:extLst>
                  <a:ext uri="{0D108BD9-81ED-4DB2-BD59-A6C34878D82A}">
                    <a16:rowId xmlns:a16="http://schemas.microsoft.com/office/drawing/2014/main" val="206298041"/>
                  </a:ext>
                </a:extLst>
              </a:tr>
              <a:tr h="370840">
                <a:tc>
                  <a:txBody>
                    <a:bodyPr/>
                    <a:lstStyle/>
                    <a:p>
                      <a:r>
                        <a:rPr lang="en-US" dirty="0"/>
                        <a:t>Limitations per Account</a:t>
                      </a:r>
                    </a:p>
                  </a:txBody>
                  <a:tcPr/>
                </a:tc>
                <a:tc>
                  <a:txBody>
                    <a:bodyPr/>
                    <a:lstStyle/>
                    <a:p>
                      <a:r>
                        <a:rPr lang="en-US" dirty="0"/>
                        <a:t>Unlimited Azure regions</a:t>
                      </a:r>
                    </a:p>
                  </a:txBody>
                  <a:tcPr/>
                </a:tc>
                <a:tc>
                  <a:txBody>
                    <a:bodyPr/>
                    <a:lstStyle/>
                    <a:p>
                      <a:r>
                        <a:rPr lang="en-US" dirty="0"/>
                        <a:t>Limited to one Azure region</a:t>
                      </a:r>
                    </a:p>
                  </a:txBody>
                  <a:tcPr/>
                </a:tc>
                <a:extLst>
                  <a:ext uri="{0D108BD9-81ED-4DB2-BD59-A6C34878D82A}">
                    <a16:rowId xmlns:a16="http://schemas.microsoft.com/office/drawing/2014/main" val="62740386"/>
                  </a:ext>
                </a:extLst>
              </a:tr>
              <a:tr h="370840">
                <a:tc>
                  <a:txBody>
                    <a:bodyPr/>
                    <a:lstStyle/>
                    <a:p>
                      <a:r>
                        <a:rPr lang="en-US" dirty="0"/>
                        <a:t>Limitations per Container</a:t>
                      </a:r>
                    </a:p>
                  </a:txBody>
                  <a:tcPr/>
                </a:tc>
                <a:tc>
                  <a:txBody>
                    <a:bodyPr/>
                    <a:lstStyle/>
                    <a:p>
                      <a:r>
                        <a:rPr lang="en-US" dirty="0"/>
                        <a:t>Unlimited throughput</a:t>
                      </a:r>
                    </a:p>
                    <a:p>
                      <a:r>
                        <a:rPr lang="en-US" dirty="0"/>
                        <a:t>Unlimited storage</a:t>
                      </a:r>
                    </a:p>
                  </a:txBody>
                  <a:tcPr/>
                </a:tc>
                <a:tc>
                  <a:txBody>
                    <a:bodyPr/>
                    <a:lstStyle/>
                    <a:p>
                      <a:r>
                        <a:rPr lang="en-US" dirty="0"/>
                        <a:t>Maximum of 5,000 RU/s</a:t>
                      </a:r>
                    </a:p>
                    <a:p>
                      <a:r>
                        <a:rPr lang="en-US" dirty="0"/>
                        <a:t>Maximum of 50-Gb Storage</a:t>
                      </a:r>
                    </a:p>
                  </a:txBody>
                  <a:tcPr/>
                </a:tc>
                <a:extLst>
                  <a:ext uri="{0D108BD9-81ED-4DB2-BD59-A6C34878D82A}">
                    <a16:rowId xmlns:a16="http://schemas.microsoft.com/office/drawing/2014/main" val="147935522"/>
                  </a:ext>
                </a:extLst>
              </a:tr>
              <a:tr h="370840">
                <a:tc>
                  <a:txBody>
                    <a:bodyPr/>
                    <a:lstStyle/>
                    <a:p>
                      <a:r>
                        <a:rPr lang="en-US" dirty="0"/>
                        <a:t>Availability Guarantee</a:t>
                      </a:r>
                    </a:p>
                  </a:txBody>
                  <a:tcPr/>
                </a:tc>
                <a:tc>
                  <a:txBody>
                    <a:bodyPr/>
                    <a:lstStyle/>
                    <a:p>
                      <a:r>
                        <a:rPr lang="en-US" dirty="0"/>
                        <a:t>99.99% to 99.999%</a:t>
                      </a:r>
                    </a:p>
                    <a:p>
                      <a:endParaRPr lang="en-US" dirty="0"/>
                    </a:p>
                  </a:txBody>
                  <a:tcPr/>
                </a:tc>
                <a:tc>
                  <a:txBody>
                    <a:bodyPr/>
                    <a:lstStyle/>
                    <a:p>
                      <a:r>
                        <a:rPr lang="en-US" dirty="0"/>
                        <a:t>99.9 to 99.99%</a:t>
                      </a:r>
                    </a:p>
                  </a:txBody>
                  <a:tcPr/>
                </a:tc>
                <a:extLst>
                  <a:ext uri="{0D108BD9-81ED-4DB2-BD59-A6C34878D82A}">
                    <a16:rowId xmlns:a16="http://schemas.microsoft.com/office/drawing/2014/main" val="1558921622"/>
                  </a:ext>
                </a:extLst>
              </a:tr>
            </a:tbl>
          </a:graphicData>
        </a:graphic>
      </p:graphicFrame>
    </p:spTree>
    <p:extLst>
      <p:ext uri="{BB962C8B-B14F-4D97-AF65-F5344CB8AC3E}">
        <p14:creationId xmlns:p14="http://schemas.microsoft.com/office/powerpoint/2010/main" val="234168578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0112C-BF6C-4088-8A81-16870415A53C}"/>
              </a:ext>
            </a:extLst>
          </p:cNvPr>
          <p:cNvSpPr>
            <a:spLocks noGrp="1"/>
          </p:cNvSpPr>
          <p:nvPr>
            <p:ph type="title"/>
          </p:nvPr>
        </p:nvSpPr>
        <p:spPr/>
        <p:txBody>
          <a:bodyPr>
            <a:normAutofit fontScale="90000"/>
          </a:bodyPr>
          <a:lstStyle/>
          <a:p>
            <a:r>
              <a:rPr lang="en-US" dirty="0">
                <a:solidFill>
                  <a:srgbClr val="611C97"/>
                </a:solidFill>
              </a:rPr>
              <a:t>Provisioning – Choosing</a:t>
            </a:r>
          </a:p>
        </p:txBody>
      </p:sp>
      <p:graphicFrame>
        <p:nvGraphicFramePr>
          <p:cNvPr id="3" name="Table 11">
            <a:extLst>
              <a:ext uri="{FF2B5EF4-FFF2-40B4-BE49-F238E27FC236}">
                <a16:creationId xmlns:a16="http://schemas.microsoft.com/office/drawing/2014/main" id="{CB4340DA-C078-4A3E-A06B-903D3345D531}"/>
              </a:ext>
            </a:extLst>
          </p:cNvPr>
          <p:cNvGraphicFramePr>
            <a:graphicFrameLocks noGrp="1"/>
          </p:cNvGraphicFramePr>
          <p:nvPr>
            <p:extLst>
              <p:ext uri="{D42A27DB-BD31-4B8C-83A1-F6EECF244321}">
                <p14:modId xmlns:p14="http://schemas.microsoft.com/office/powerpoint/2010/main" val="2331563682"/>
              </p:ext>
            </p:extLst>
          </p:nvPr>
        </p:nvGraphicFramePr>
        <p:xfrm>
          <a:off x="552450" y="1096856"/>
          <a:ext cx="11087100" cy="3672840"/>
        </p:xfrm>
        <a:graphic>
          <a:graphicData uri="http://schemas.openxmlformats.org/drawingml/2006/table">
            <a:tbl>
              <a:tblPr firstRow="1" firstCol="1" bandRow="1">
                <a:tableStyleId>{21E4AEA4-8DFA-4A89-87EB-49C32662AFE0}</a:tableStyleId>
              </a:tblPr>
              <a:tblGrid>
                <a:gridCol w="3695700">
                  <a:extLst>
                    <a:ext uri="{9D8B030D-6E8A-4147-A177-3AD203B41FA5}">
                      <a16:colId xmlns:a16="http://schemas.microsoft.com/office/drawing/2014/main" val="2126778827"/>
                    </a:ext>
                  </a:extLst>
                </a:gridCol>
                <a:gridCol w="3695700">
                  <a:extLst>
                    <a:ext uri="{9D8B030D-6E8A-4147-A177-3AD203B41FA5}">
                      <a16:colId xmlns:a16="http://schemas.microsoft.com/office/drawing/2014/main" val="826533764"/>
                    </a:ext>
                  </a:extLst>
                </a:gridCol>
                <a:gridCol w="3695700">
                  <a:extLst>
                    <a:ext uri="{9D8B030D-6E8A-4147-A177-3AD203B41FA5}">
                      <a16:colId xmlns:a16="http://schemas.microsoft.com/office/drawing/2014/main" val="2760305320"/>
                    </a:ext>
                  </a:extLst>
                </a:gridCol>
              </a:tblGrid>
              <a:tr h="370840">
                <a:tc>
                  <a:txBody>
                    <a:bodyPr/>
                    <a:lstStyle/>
                    <a:p>
                      <a:r>
                        <a:rPr lang="en-US" dirty="0"/>
                        <a:t>Criteria</a:t>
                      </a:r>
                    </a:p>
                  </a:txBody>
                  <a:tcPr/>
                </a:tc>
                <a:tc>
                  <a:txBody>
                    <a:bodyPr/>
                    <a:lstStyle/>
                    <a:p>
                      <a:r>
                        <a:rPr lang="en-US" dirty="0"/>
                        <a:t>Provisioned</a:t>
                      </a:r>
                    </a:p>
                  </a:txBody>
                  <a:tcPr/>
                </a:tc>
                <a:tc>
                  <a:txBody>
                    <a:bodyPr/>
                    <a:lstStyle/>
                    <a:p>
                      <a:r>
                        <a:rPr lang="en-US" dirty="0"/>
                        <a:t>Serverless</a:t>
                      </a:r>
                    </a:p>
                  </a:txBody>
                  <a:tcPr/>
                </a:tc>
                <a:extLst>
                  <a:ext uri="{0D108BD9-81ED-4DB2-BD59-A6C34878D82A}">
                    <a16:rowId xmlns:a16="http://schemas.microsoft.com/office/drawing/2014/main" val="3417628576"/>
                  </a:ext>
                </a:extLst>
              </a:tr>
              <a:tr h="370840">
                <a:tc>
                  <a:txBody>
                    <a:bodyPr/>
                    <a:lstStyle/>
                    <a:p>
                      <a:r>
                        <a:rPr lang="en-US" dirty="0"/>
                        <a:t>Status</a:t>
                      </a:r>
                    </a:p>
                  </a:txBody>
                  <a:tcPr/>
                </a:tc>
                <a:tc>
                  <a:txBody>
                    <a:bodyPr/>
                    <a:lstStyle/>
                    <a:p>
                      <a:r>
                        <a:rPr lang="en-US" dirty="0"/>
                        <a:t>Generally Available</a:t>
                      </a:r>
                    </a:p>
                  </a:txBody>
                  <a:tcPr/>
                </a:tc>
                <a:tc>
                  <a:txBody>
                    <a:bodyPr/>
                    <a:lstStyle/>
                    <a:p>
                      <a:r>
                        <a:rPr lang="en-US" dirty="0"/>
                        <a:t>In Preview</a:t>
                      </a:r>
                    </a:p>
                  </a:txBody>
                  <a:tcPr/>
                </a:tc>
                <a:extLst>
                  <a:ext uri="{0D108BD9-81ED-4DB2-BD59-A6C34878D82A}">
                    <a16:rowId xmlns:a16="http://schemas.microsoft.com/office/drawing/2014/main" val="2163686093"/>
                  </a:ext>
                </a:extLst>
              </a:tr>
              <a:tr h="370840">
                <a:tc>
                  <a:txBody>
                    <a:bodyPr/>
                    <a:lstStyle/>
                    <a:p>
                      <a:r>
                        <a:rPr lang="en-US" dirty="0"/>
                        <a:t>Best Suited For</a:t>
                      </a:r>
                    </a:p>
                  </a:txBody>
                  <a:tcPr/>
                </a:tc>
                <a:tc>
                  <a:txBody>
                    <a:bodyPr/>
                    <a:lstStyle/>
                    <a:p>
                      <a:r>
                        <a:rPr lang="en-US" dirty="0"/>
                        <a:t>Mission-critical workloads requiring predictable performance (and cost)</a:t>
                      </a:r>
                    </a:p>
                  </a:txBody>
                  <a:tcPr/>
                </a:tc>
                <a:tc>
                  <a:txBody>
                    <a:bodyPr/>
                    <a:lstStyle/>
                    <a:p>
                      <a:r>
                        <a:rPr lang="en-US" dirty="0"/>
                        <a:t>Small-to-medium non-critical workloads with light traffic</a:t>
                      </a:r>
                    </a:p>
                  </a:txBody>
                  <a:tcPr/>
                </a:tc>
                <a:extLst>
                  <a:ext uri="{0D108BD9-81ED-4DB2-BD59-A6C34878D82A}">
                    <a16:rowId xmlns:a16="http://schemas.microsoft.com/office/drawing/2014/main" val="206298041"/>
                  </a:ext>
                </a:extLst>
              </a:tr>
              <a:tr h="370840">
                <a:tc>
                  <a:txBody>
                    <a:bodyPr/>
                    <a:lstStyle/>
                    <a:p>
                      <a:r>
                        <a:rPr lang="en-US" dirty="0"/>
                        <a:t>Limitations per Account</a:t>
                      </a:r>
                    </a:p>
                  </a:txBody>
                  <a:tcPr/>
                </a:tc>
                <a:tc>
                  <a:txBody>
                    <a:bodyPr/>
                    <a:lstStyle/>
                    <a:p>
                      <a:r>
                        <a:rPr lang="en-US" dirty="0"/>
                        <a:t>Unlimited Azure regions</a:t>
                      </a:r>
                    </a:p>
                  </a:txBody>
                  <a:tcPr/>
                </a:tc>
                <a:tc>
                  <a:txBody>
                    <a:bodyPr/>
                    <a:lstStyle/>
                    <a:p>
                      <a:r>
                        <a:rPr lang="en-US" dirty="0"/>
                        <a:t>Limited to one Azure region</a:t>
                      </a:r>
                    </a:p>
                  </a:txBody>
                  <a:tcPr/>
                </a:tc>
                <a:extLst>
                  <a:ext uri="{0D108BD9-81ED-4DB2-BD59-A6C34878D82A}">
                    <a16:rowId xmlns:a16="http://schemas.microsoft.com/office/drawing/2014/main" val="62740386"/>
                  </a:ext>
                </a:extLst>
              </a:tr>
              <a:tr h="370840">
                <a:tc>
                  <a:txBody>
                    <a:bodyPr/>
                    <a:lstStyle/>
                    <a:p>
                      <a:r>
                        <a:rPr lang="en-US" dirty="0"/>
                        <a:t>Limitations per Container</a:t>
                      </a:r>
                    </a:p>
                  </a:txBody>
                  <a:tcPr/>
                </a:tc>
                <a:tc>
                  <a:txBody>
                    <a:bodyPr/>
                    <a:lstStyle/>
                    <a:p>
                      <a:r>
                        <a:rPr lang="en-US" dirty="0"/>
                        <a:t>Unlimited throughput</a:t>
                      </a:r>
                    </a:p>
                    <a:p>
                      <a:r>
                        <a:rPr lang="en-US" dirty="0"/>
                        <a:t>Unlimited storage</a:t>
                      </a:r>
                    </a:p>
                  </a:txBody>
                  <a:tcPr/>
                </a:tc>
                <a:tc>
                  <a:txBody>
                    <a:bodyPr/>
                    <a:lstStyle/>
                    <a:p>
                      <a:r>
                        <a:rPr lang="en-US" dirty="0"/>
                        <a:t>Maximum of 5,000 RU/s</a:t>
                      </a:r>
                    </a:p>
                    <a:p>
                      <a:r>
                        <a:rPr lang="en-US" dirty="0"/>
                        <a:t>Maximum of 50-Gb Storage</a:t>
                      </a:r>
                    </a:p>
                  </a:txBody>
                  <a:tcPr/>
                </a:tc>
                <a:extLst>
                  <a:ext uri="{0D108BD9-81ED-4DB2-BD59-A6C34878D82A}">
                    <a16:rowId xmlns:a16="http://schemas.microsoft.com/office/drawing/2014/main" val="147935522"/>
                  </a:ext>
                </a:extLst>
              </a:tr>
              <a:tr h="370840">
                <a:tc>
                  <a:txBody>
                    <a:bodyPr/>
                    <a:lstStyle/>
                    <a:p>
                      <a:r>
                        <a:rPr lang="en-US" dirty="0"/>
                        <a:t>Availability Guarantee</a:t>
                      </a:r>
                    </a:p>
                  </a:txBody>
                  <a:tcPr/>
                </a:tc>
                <a:tc>
                  <a:txBody>
                    <a:bodyPr/>
                    <a:lstStyle/>
                    <a:p>
                      <a:r>
                        <a:rPr lang="en-US" dirty="0"/>
                        <a:t>99.99% to 99.999%</a:t>
                      </a:r>
                    </a:p>
                    <a:p>
                      <a:endParaRPr lang="en-US" dirty="0"/>
                    </a:p>
                  </a:txBody>
                  <a:tcPr/>
                </a:tc>
                <a:tc>
                  <a:txBody>
                    <a:bodyPr/>
                    <a:lstStyle/>
                    <a:p>
                      <a:r>
                        <a:rPr lang="en-US" dirty="0"/>
                        <a:t>99.9 to 99.99%</a:t>
                      </a:r>
                    </a:p>
                  </a:txBody>
                  <a:tcPr/>
                </a:tc>
                <a:extLst>
                  <a:ext uri="{0D108BD9-81ED-4DB2-BD59-A6C34878D82A}">
                    <a16:rowId xmlns:a16="http://schemas.microsoft.com/office/drawing/2014/main" val="1558921622"/>
                  </a:ext>
                </a:extLst>
              </a:tr>
              <a:tr h="370840">
                <a:tc>
                  <a:txBody>
                    <a:bodyPr/>
                    <a:lstStyle/>
                    <a:p>
                      <a:r>
                        <a:rPr lang="en-US" dirty="0"/>
                        <a:t>Latency Guarantee</a:t>
                      </a:r>
                    </a:p>
                  </a:txBody>
                  <a:tcPr/>
                </a:tc>
                <a:tc>
                  <a:txBody>
                    <a:bodyPr/>
                    <a:lstStyle/>
                    <a:p>
                      <a:r>
                        <a:rPr lang="en-US" dirty="0"/>
                        <a:t>&lt; 10-ms for point-reads and writes (SLA)</a:t>
                      </a:r>
                    </a:p>
                  </a:txBody>
                  <a:tcPr/>
                </a:tc>
                <a:tc>
                  <a:txBody>
                    <a:bodyPr/>
                    <a:lstStyle/>
                    <a:p>
                      <a:r>
                        <a:rPr lang="en-US" dirty="0"/>
                        <a:t>&lt; 10-ms for point-reads and &lt; 30-ms for writes (SLO)</a:t>
                      </a:r>
                    </a:p>
                  </a:txBody>
                  <a:tcPr/>
                </a:tc>
                <a:extLst>
                  <a:ext uri="{0D108BD9-81ED-4DB2-BD59-A6C34878D82A}">
                    <a16:rowId xmlns:a16="http://schemas.microsoft.com/office/drawing/2014/main" val="480765061"/>
                  </a:ext>
                </a:extLst>
              </a:tr>
            </a:tbl>
          </a:graphicData>
        </a:graphic>
      </p:graphicFrame>
    </p:spTree>
    <p:extLst>
      <p:ext uri="{BB962C8B-B14F-4D97-AF65-F5344CB8AC3E}">
        <p14:creationId xmlns:p14="http://schemas.microsoft.com/office/powerpoint/2010/main" val="32370718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485061-5749-4FC8-89FD-46E198EEC4E0}"/>
              </a:ext>
            </a:extLst>
          </p:cNvPr>
          <p:cNvSpPr>
            <a:spLocks noGrp="1"/>
          </p:cNvSpPr>
          <p:nvPr>
            <p:ph type="title"/>
          </p:nvPr>
        </p:nvSpPr>
        <p:spPr/>
        <p:txBody>
          <a:bodyPr>
            <a:normAutofit fontScale="90000"/>
          </a:bodyPr>
          <a:lstStyle/>
          <a:p>
            <a:r>
              <a:rPr lang="en-US" dirty="0"/>
              <a:t>Azure Cosmos DB</a:t>
            </a:r>
          </a:p>
        </p:txBody>
      </p:sp>
      <p:pic>
        <p:nvPicPr>
          <p:cNvPr id="4" name="Picture 3">
            <a:extLst>
              <a:ext uri="{FF2B5EF4-FFF2-40B4-BE49-F238E27FC236}">
                <a16:creationId xmlns:a16="http://schemas.microsoft.com/office/drawing/2014/main" id="{3562ED8F-84B6-477C-8D83-59CF597B0C2F}"/>
              </a:ext>
            </a:extLst>
          </p:cNvPr>
          <p:cNvPicPr>
            <a:picLocks noChangeAspect="1"/>
          </p:cNvPicPr>
          <p:nvPr/>
        </p:nvPicPr>
        <p:blipFill rotWithShape="1">
          <a:blip r:embed="rId3"/>
          <a:srcRect b="68768"/>
          <a:stretch/>
        </p:blipFill>
        <p:spPr>
          <a:xfrm>
            <a:off x="1133426" y="5547982"/>
            <a:ext cx="9925148" cy="1310018"/>
          </a:xfrm>
          <a:prstGeom prst="rect">
            <a:avLst/>
          </a:prstGeom>
        </p:spPr>
      </p:pic>
      <p:sp>
        <p:nvSpPr>
          <p:cNvPr id="5" name="Freeform: Shape 4">
            <a:extLst>
              <a:ext uri="{FF2B5EF4-FFF2-40B4-BE49-F238E27FC236}">
                <a16:creationId xmlns:a16="http://schemas.microsoft.com/office/drawing/2014/main" id="{7FF33929-63C4-4DA6-B523-355AD7EDB055}"/>
              </a:ext>
            </a:extLst>
          </p:cNvPr>
          <p:cNvSpPr/>
          <p:nvPr/>
        </p:nvSpPr>
        <p:spPr>
          <a:xfrm>
            <a:off x="1349" y="5144324"/>
            <a:ext cx="12189302" cy="17455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6" name="Group 5">
            <a:extLst>
              <a:ext uri="{FF2B5EF4-FFF2-40B4-BE49-F238E27FC236}">
                <a16:creationId xmlns:a16="http://schemas.microsoft.com/office/drawing/2014/main" id="{CBEE2957-98AE-4450-8A34-0EF2A4567554}"/>
              </a:ext>
            </a:extLst>
          </p:cNvPr>
          <p:cNvGrpSpPr/>
          <p:nvPr/>
        </p:nvGrpSpPr>
        <p:grpSpPr>
          <a:xfrm>
            <a:off x="9278176" y="6154848"/>
            <a:ext cx="223240" cy="433634"/>
            <a:chOff x="9576336" y="6019901"/>
            <a:chExt cx="223240" cy="433634"/>
          </a:xfrm>
        </p:grpSpPr>
        <p:sp>
          <p:nvSpPr>
            <p:cNvPr id="7" name="Freeform: Shape 411">
              <a:extLst>
                <a:ext uri="{FF2B5EF4-FFF2-40B4-BE49-F238E27FC236}">
                  <a16:creationId xmlns:a16="http://schemas.microsoft.com/office/drawing/2014/main" id="{5BD2D775-332B-4CF8-80B0-FEE81B6878B1}"/>
                </a:ext>
              </a:extLst>
            </p:cNvPr>
            <p:cNvSpPr/>
            <p:nvPr/>
          </p:nvSpPr>
          <p:spPr>
            <a:xfrm>
              <a:off x="9620313"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8" name="Group 7">
              <a:extLst>
                <a:ext uri="{FF2B5EF4-FFF2-40B4-BE49-F238E27FC236}">
                  <a16:creationId xmlns:a16="http://schemas.microsoft.com/office/drawing/2014/main" id="{A4E4D16B-E44B-41D5-810A-1F475C7B9F84}"/>
                </a:ext>
              </a:extLst>
            </p:cNvPr>
            <p:cNvGrpSpPr/>
            <p:nvPr/>
          </p:nvGrpSpPr>
          <p:grpSpPr>
            <a:xfrm>
              <a:off x="9576336" y="6019901"/>
              <a:ext cx="223240" cy="357070"/>
              <a:chOff x="9523117" y="5842588"/>
              <a:chExt cx="329677" cy="527319"/>
            </a:xfrm>
          </p:grpSpPr>
          <p:sp>
            <p:nvSpPr>
              <p:cNvPr id="9" name="Oval 903">
                <a:extLst>
                  <a:ext uri="{FF2B5EF4-FFF2-40B4-BE49-F238E27FC236}">
                    <a16:creationId xmlns:a16="http://schemas.microsoft.com/office/drawing/2014/main" id="{1570745F-1D32-4AC8-BAF1-5E04E73A19E8}"/>
                  </a:ext>
                </a:extLst>
              </p:cNvPr>
              <p:cNvSpPr/>
              <p:nvPr/>
            </p:nvSpPr>
            <p:spPr>
              <a:xfrm>
                <a:off x="9591504"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0" name="Freeform 5">
                <a:extLst>
                  <a:ext uri="{FF2B5EF4-FFF2-40B4-BE49-F238E27FC236}">
                    <a16:creationId xmlns:a16="http://schemas.microsoft.com/office/drawing/2014/main" id="{5677B5BD-E661-40C3-93E3-650D457854E5}"/>
                  </a:ext>
                </a:extLst>
              </p:cNvPr>
              <p:cNvSpPr>
                <a:spLocks noEditPoints="1"/>
              </p:cNvSpPr>
              <p:nvPr/>
            </p:nvSpPr>
            <p:spPr bwMode="auto">
              <a:xfrm>
                <a:off x="9523117"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1" name="Group 10">
            <a:extLst>
              <a:ext uri="{FF2B5EF4-FFF2-40B4-BE49-F238E27FC236}">
                <a16:creationId xmlns:a16="http://schemas.microsoft.com/office/drawing/2014/main" id="{7ED5DE83-13A4-4E1C-93BA-4453748C11A4}"/>
              </a:ext>
            </a:extLst>
          </p:cNvPr>
          <p:cNvGrpSpPr/>
          <p:nvPr/>
        </p:nvGrpSpPr>
        <p:grpSpPr>
          <a:xfrm>
            <a:off x="7468054" y="6382515"/>
            <a:ext cx="223240" cy="431604"/>
            <a:chOff x="7468054" y="6382515"/>
            <a:chExt cx="223240" cy="431604"/>
          </a:xfrm>
        </p:grpSpPr>
        <p:sp>
          <p:nvSpPr>
            <p:cNvPr id="12" name="Freeform: Shape 411">
              <a:extLst>
                <a:ext uri="{FF2B5EF4-FFF2-40B4-BE49-F238E27FC236}">
                  <a16:creationId xmlns:a16="http://schemas.microsoft.com/office/drawing/2014/main" id="{615B42F0-1BAB-4824-9A8B-4893D9DCF41E}"/>
                </a:ext>
              </a:extLst>
            </p:cNvPr>
            <p:cNvSpPr/>
            <p:nvPr/>
          </p:nvSpPr>
          <p:spPr>
            <a:xfrm>
              <a:off x="7512031" y="6678832"/>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3" name="Group 12">
              <a:extLst>
                <a:ext uri="{FF2B5EF4-FFF2-40B4-BE49-F238E27FC236}">
                  <a16:creationId xmlns:a16="http://schemas.microsoft.com/office/drawing/2014/main" id="{5818AA28-6493-4815-9DB2-D79AD5AB5922}"/>
                </a:ext>
              </a:extLst>
            </p:cNvPr>
            <p:cNvGrpSpPr/>
            <p:nvPr/>
          </p:nvGrpSpPr>
          <p:grpSpPr>
            <a:xfrm>
              <a:off x="7468054" y="6382515"/>
              <a:ext cx="223240" cy="357070"/>
              <a:chOff x="7414835" y="6205202"/>
              <a:chExt cx="329677" cy="527319"/>
            </a:xfrm>
          </p:grpSpPr>
          <p:sp>
            <p:nvSpPr>
              <p:cNvPr id="14" name="Oval 13">
                <a:extLst>
                  <a:ext uri="{FF2B5EF4-FFF2-40B4-BE49-F238E27FC236}">
                    <a16:creationId xmlns:a16="http://schemas.microsoft.com/office/drawing/2014/main" id="{C374EAAB-D254-4D98-BB3E-53AE40C9F672}"/>
                  </a:ext>
                </a:extLst>
              </p:cNvPr>
              <p:cNvSpPr/>
              <p:nvPr/>
            </p:nvSpPr>
            <p:spPr>
              <a:xfrm>
                <a:off x="7483222" y="6265690"/>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5" name="Freeform 5">
                <a:extLst>
                  <a:ext uri="{FF2B5EF4-FFF2-40B4-BE49-F238E27FC236}">
                    <a16:creationId xmlns:a16="http://schemas.microsoft.com/office/drawing/2014/main" id="{5D5B4336-1953-4BAF-99F2-E451531F5174}"/>
                  </a:ext>
                </a:extLst>
              </p:cNvPr>
              <p:cNvSpPr>
                <a:spLocks noEditPoints="1"/>
              </p:cNvSpPr>
              <p:nvPr/>
            </p:nvSpPr>
            <p:spPr bwMode="auto">
              <a:xfrm>
                <a:off x="7414835" y="6205202"/>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6" name="Group 15">
            <a:extLst>
              <a:ext uri="{FF2B5EF4-FFF2-40B4-BE49-F238E27FC236}">
                <a16:creationId xmlns:a16="http://schemas.microsoft.com/office/drawing/2014/main" id="{1318AB6F-71C7-45B9-9045-7F182C7EB552}"/>
              </a:ext>
            </a:extLst>
          </p:cNvPr>
          <p:cNvGrpSpPr/>
          <p:nvPr/>
        </p:nvGrpSpPr>
        <p:grpSpPr>
          <a:xfrm>
            <a:off x="6207483" y="5803084"/>
            <a:ext cx="223240" cy="433634"/>
            <a:chOff x="6393022" y="6019901"/>
            <a:chExt cx="223240" cy="433634"/>
          </a:xfrm>
        </p:grpSpPr>
        <p:sp>
          <p:nvSpPr>
            <p:cNvPr id="17" name="Freeform: Shape 411">
              <a:extLst>
                <a:ext uri="{FF2B5EF4-FFF2-40B4-BE49-F238E27FC236}">
                  <a16:creationId xmlns:a16="http://schemas.microsoft.com/office/drawing/2014/main" id="{16AA112C-4764-43E3-A224-35B20F57B78A}"/>
                </a:ext>
              </a:extLst>
            </p:cNvPr>
            <p:cNvSpPr/>
            <p:nvPr/>
          </p:nvSpPr>
          <p:spPr>
            <a:xfrm>
              <a:off x="6436999"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8" name="Group 17">
              <a:extLst>
                <a:ext uri="{FF2B5EF4-FFF2-40B4-BE49-F238E27FC236}">
                  <a16:creationId xmlns:a16="http://schemas.microsoft.com/office/drawing/2014/main" id="{EAFC0330-0AD5-476F-94AC-210DF09091E5}"/>
                </a:ext>
              </a:extLst>
            </p:cNvPr>
            <p:cNvGrpSpPr/>
            <p:nvPr/>
          </p:nvGrpSpPr>
          <p:grpSpPr>
            <a:xfrm>
              <a:off x="6393022" y="6019901"/>
              <a:ext cx="223240" cy="357070"/>
              <a:chOff x="6339803" y="5842588"/>
              <a:chExt cx="329677" cy="527319"/>
            </a:xfrm>
          </p:grpSpPr>
          <p:sp>
            <p:nvSpPr>
              <p:cNvPr id="19" name="Oval 27">
                <a:extLst>
                  <a:ext uri="{FF2B5EF4-FFF2-40B4-BE49-F238E27FC236}">
                    <a16:creationId xmlns:a16="http://schemas.microsoft.com/office/drawing/2014/main" id="{24F59744-7A98-4DB9-B1A8-72A5384F346D}"/>
                  </a:ext>
                </a:extLst>
              </p:cNvPr>
              <p:cNvSpPr/>
              <p:nvPr/>
            </p:nvSpPr>
            <p:spPr>
              <a:xfrm>
                <a:off x="6408190"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0" name="Freeform 5">
                <a:extLst>
                  <a:ext uri="{FF2B5EF4-FFF2-40B4-BE49-F238E27FC236}">
                    <a16:creationId xmlns:a16="http://schemas.microsoft.com/office/drawing/2014/main" id="{DF092BCA-6807-439A-B243-34CD94B92F6F}"/>
                  </a:ext>
                </a:extLst>
              </p:cNvPr>
              <p:cNvSpPr>
                <a:spLocks noEditPoints="1"/>
              </p:cNvSpPr>
              <p:nvPr/>
            </p:nvSpPr>
            <p:spPr bwMode="auto">
              <a:xfrm>
                <a:off x="6339803"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1" name="Group 20">
            <a:extLst>
              <a:ext uri="{FF2B5EF4-FFF2-40B4-BE49-F238E27FC236}">
                <a16:creationId xmlns:a16="http://schemas.microsoft.com/office/drawing/2014/main" id="{625F0074-B04D-4093-AA54-14998B4F277E}"/>
              </a:ext>
            </a:extLst>
          </p:cNvPr>
          <p:cNvGrpSpPr/>
          <p:nvPr/>
        </p:nvGrpSpPr>
        <p:grpSpPr>
          <a:xfrm>
            <a:off x="2183561" y="6187406"/>
            <a:ext cx="223240" cy="450322"/>
            <a:chOff x="2418475" y="6242316"/>
            <a:chExt cx="223240" cy="450322"/>
          </a:xfrm>
        </p:grpSpPr>
        <p:sp>
          <p:nvSpPr>
            <p:cNvPr id="22" name="Freeform: Shape 411">
              <a:extLst>
                <a:ext uri="{FF2B5EF4-FFF2-40B4-BE49-F238E27FC236}">
                  <a16:creationId xmlns:a16="http://schemas.microsoft.com/office/drawing/2014/main" id="{AAA2F1DF-7035-4B16-AB8D-C9D5F71A4DDD}"/>
                </a:ext>
              </a:extLst>
            </p:cNvPr>
            <p:cNvSpPr/>
            <p:nvPr/>
          </p:nvSpPr>
          <p:spPr>
            <a:xfrm>
              <a:off x="2462452" y="6557351"/>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3" name="Group 22">
              <a:extLst>
                <a:ext uri="{FF2B5EF4-FFF2-40B4-BE49-F238E27FC236}">
                  <a16:creationId xmlns:a16="http://schemas.microsoft.com/office/drawing/2014/main" id="{4770516F-EEDD-4030-90D1-C6BDA1A080D4}"/>
                </a:ext>
              </a:extLst>
            </p:cNvPr>
            <p:cNvGrpSpPr/>
            <p:nvPr/>
          </p:nvGrpSpPr>
          <p:grpSpPr>
            <a:xfrm>
              <a:off x="2418475" y="6242316"/>
              <a:ext cx="223240" cy="357070"/>
              <a:chOff x="2365256" y="6065003"/>
              <a:chExt cx="329677" cy="527319"/>
            </a:xfrm>
          </p:grpSpPr>
          <p:sp>
            <p:nvSpPr>
              <p:cNvPr id="24" name="Oval 6">
                <a:extLst>
                  <a:ext uri="{FF2B5EF4-FFF2-40B4-BE49-F238E27FC236}">
                    <a16:creationId xmlns:a16="http://schemas.microsoft.com/office/drawing/2014/main" id="{F81DD4A3-7580-476F-A4B7-BCEB3E17BEE2}"/>
                  </a:ext>
                </a:extLst>
              </p:cNvPr>
              <p:cNvSpPr/>
              <p:nvPr/>
            </p:nvSpPr>
            <p:spPr>
              <a:xfrm>
                <a:off x="2433643" y="6144209"/>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5" name="Freeform 5">
                <a:extLst>
                  <a:ext uri="{FF2B5EF4-FFF2-40B4-BE49-F238E27FC236}">
                    <a16:creationId xmlns:a16="http://schemas.microsoft.com/office/drawing/2014/main" id="{35F69DF1-DCE5-4602-9BA3-A7C24A6DF5DB}"/>
                  </a:ext>
                </a:extLst>
              </p:cNvPr>
              <p:cNvSpPr>
                <a:spLocks noEditPoints="1"/>
              </p:cNvSpPr>
              <p:nvPr/>
            </p:nvSpPr>
            <p:spPr bwMode="auto">
              <a:xfrm>
                <a:off x="2365256" y="6065003"/>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sp>
        <p:nvSpPr>
          <p:cNvPr id="26" name="TextBox 25">
            <a:extLst>
              <a:ext uri="{FF2B5EF4-FFF2-40B4-BE49-F238E27FC236}">
                <a16:creationId xmlns:a16="http://schemas.microsoft.com/office/drawing/2014/main" id="{B0EB58D4-0692-4CDF-80AE-7AB12C4156E0}"/>
              </a:ext>
            </a:extLst>
          </p:cNvPr>
          <p:cNvSpPr txBox="1"/>
          <p:nvPr/>
        </p:nvSpPr>
        <p:spPr>
          <a:xfrm>
            <a:off x="2720860" y="1840808"/>
            <a:ext cx="7061199" cy="1754326"/>
          </a:xfrm>
          <a:prstGeom prst="rect">
            <a:avLst/>
          </a:prstGeom>
          <a:noFill/>
        </p:spPr>
        <p:txBody>
          <a:bodyPr wrap="square" rtlCol="0">
            <a:spAutoFit/>
          </a:bodyPr>
          <a:lstStyle/>
          <a:p>
            <a:pPr algn="ctr"/>
            <a:r>
              <a:rPr lang="en-US" sz="5400" b="1" dirty="0">
                <a:solidFill>
                  <a:srgbClr val="611C97"/>
                </a:solidFill>
              </a:rPr>
              <a:t>Guaranteed low latency at the 99</a:t>
            </a:r>
            <a:r>
              <a:rPr lang="en-US" sz="5400" b="1" baseline="30000" dirty="0">
                <a:solidFill>
                  <a:srgbClr val="611C97"/>
                </a:solidFill>
              </a:rPr>
              <a:t>th</a:t>
            </a:r>
            <a:r>
              <a:rPr lang="en-US" sz="5400" b="1" dirty="0">
                <a:solidFill>
                  <a:srgbClr val="611C97"/>
                </a:solidFill>
              </a:rPr>
              <a:t> percentile</a:t>
            </a:r>
          </a:p>
        </p:txBody>
      </p:sp>
      <p:sp>
        <p:nvSpPr>
          <p:cNvPr id="27" name="TextBox 26">
            <a:extLst>
              <a:ext uri="{FF2B5EF4-FFF2-40B4-BE49-F238E27FC236}">
                <a16:creationId xmlns:a16="http://schemas.microsoft.com/office/drawing/2014/main" id="{A336E8CC-024A-40AB-8DEB-986D4C6844CB}"/>
              </a:ext>
            </a:extLst>
          </p:cNvPr>
          <p:cNvSpPr txBox="1"/>
          <p:nvPr/>
        </p:nvSpPr>
        <p:spPr>
          <a:xfrm>
            <a:off x="530669" y="5332684"/>
            <a:ext cx="111761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Turnkey global </a:t>
            </a:r>
            <a:b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distribution</a:t>
            </a:r>
          </a:p>
        </p:txBody>
      </p:sp>
      <p:sp>
        <p:nvSpPr>
          <p:cNvPr id="28" name="TextBox 27">
            <a:extLst>
              <a:ext uri="{FF2B5EF4-FFF2-40B4-BE49-F238E27FC236}">
                <a16:creationId xmlns:a16="http://schemas.microsoft.com/office/drawing/2014/main" id="{71BCCA9F-BD94-40E3-A182-F86361F4C6FD}"/>
              </a:ext>
            </a:extLst>
          </p:cNvPr>
          <p:cNvSpPr txBox="1"/>
          <p:nvPr/>
        </p:nvSpPr>
        <p:spPr>
          <a:xfrm>
            <a:off x="2680893" y="4674126"/>
            <a:ext cx="166423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Elastic scale out </a:t>
            </a:r>
          </a:p>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611C97"/>
                </a:solidFill>
                <a:effectLst/>
                <a:uLnTx/>
                <a:uFillTx/>
                <a:latin typeface="Segoe UI Semilight" panose="020B0402040204020203" pitchFamily="34" charset="0"/>
                <a:ea typeface="+mn-ea"/>
                <a:cs typeface="Segoe UI Semilight" panose="020B0402040204020203" pitchFamily="34" charset="0"/>
              </a:rPr>
              <a:t>of storage &amp; throughput</a:t>
            </a:r>
          </a:p>
        </p:txBody>
      </p:sp>
      <p:sp>
        <p:nvSpPr>
          <p:cNvPr id="31" name="Text Placeholder 2">
            <a:extLst>
              <a:ext uri="{FF2B5EF4-FFF2-40B4-BE49-F238E27FC236}">
                <a16:creationId xmlns:a16="http://schemas.microsoft.com/office/drawing/2014/main" id="{54933AAC-A4BA-4803-BCD0-37E2EF06C781}"/>
              </a:ext>
            </a:extLst>
          </p:cNvPr>
          <p:cNvSpPr>
            <a:spLocks noGrp="1"/>
          </p:cNvSpPr>
          <p:nvPr>
            <p:ph type="body" sz="quarter" idx="10"/>
          </p:nvPr>
        </p:nvSpPr>
        <p:spPr>
          <a:xfrm>
            <a:off x="368457" y="791498"/>
            <a:ext cx="12124531" cy="297655"/>
          </a:xfrm>
        </p:spPr>
        <p:txBody>
          <a:bodyPr>
            <a:normAutofit lnSpcReduction="10000"/>
          </a:bodyPr>
          <a:lstStyle/>
          <a:p>
            <a:r>
              <a:rPr lang="en-US" dirty="0">
                <a:solidFill>
                  <a:schemeClr val="bg1"/>
                </a:solidFill>
              </a:rPr>
              <a:t>A globally distributed, massively scalable, multi-model database service</a:t>
            </a:r>
          </a:p>
        </p:txBody>
      </p:sp>
    </p:spTree>
    <p:extLst>
      <p:ext uri="{BB962C8B-B14F-4D97-AF65-F5344CB8AC3E}">
        <p14:creationId xmlns:p14="http://schemas.microsoft.com/office/powerpoint/2010/main" val="3215178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0112C-BF6C-4088-8A81-16870415A53C}"/>
              </a:ext>
            </a:extLst>
          </p:cNvPr>
          <p:cNvSpPr>
            <a:spLocks noGrp="1"/>
          </p:cNvSpPr>
          <p:nvPr>
            <p:ph type="title"/>
          </p:nvPr>
        </p:nvSpPr>
        <p:spPr/>
        <p:txBody>
          <a:bodyPr>
            <a:normAutofit fontScale="90000"/>
          </a:bodyPr>
          <a:lstStyle/>
          <a:p>
            <a:r>
              <a:rPr lang="en-US" dirty="0">
                <a:solidFill>
                  <a:srgbClr val="611C97"/>
                </a:solidFill>
              </a:rPr>
              <a:t>Provisioning – Choosing</a:t>
            </a:r>
          </a:p>
        </p:txBody>
      </p:sp>
      <p:graphicFrame>
        <p:nvGraphicFramePr>
          <p:cNvPr id="3" name="Table 11">
            <a:extLst>
              <a:ext uri="{FF2B5EF4-FFF2-40B4-BE49-F238E27FC236}">
                <a16:creationId xmlns:a16="http://schemas.microsoft.com/office/drawing/2014/main" id="{CB4340DA-C078-4A3E-A06B-903D3345D531}"/>
              </a:ext>
            </a:extLst>
          </p:cNvPr>
          <p:cNvGraphicFramePr>
            <a:graphicFrameLocks noGrp="1"/>
          </p:cNvGraphicFramePr>
          <p:nvPr>
            <p:extLst>
              <p:ext uri="{D42A27DB-BD31-4B8C-83A1-F6EECF244321}">
                <p14:modId xmlns:p14="http://schemas.microsoft.com/office/powerpoint/2010/main" val="1107140184"/>
              </p:ext>
            </p:extLst>
          </p:nvPr>
        </p:nvGraphicFramePr>
        <p:xfrm>
          <a:off x="552450" y="1096856"/>
          <a:ext cx="11087100" cy="4043680"/>
        </p:xfrm>
        <a:graphic>
          <a:graphicData uri="http://schemas.openxmlformats.org/drawingml/2006/table">
            <a:tbl>
              <a:tblPr firstRow="1" firstCol="1" bandRow="1">
                <a:tableStyleId>{21E4AEA4-8DFA-4A89-87EB-49C32662AFE0}</a:tableStyleId>
              </a:tblPr>
              <a:tblGrid>
                <a:gridCol w="3695700">
                  <a:extLst>
                    <a:ext uri="{9D8B030D-6E8A-4147-A177-3AD203B41FA5}">
                      <a16:colId xmlns:a16="http://schemas.microsoft.com/office/drawing/2014/main" val="2126778827"/>
                    </a:ext>
                  </a:extLst>
                </a:gridCol>
                <a:gridCol w="3695700">
                  <a:extLst>
                    <a:ext uri="{9D8B030D-6E8A-4147-A177-3AD203B41FA5}">
                      <a16:colId xmlns:a16="http://schemas.microsoft.com/office/drawing/2014/main" val="826533764"/>
                    </a:ext>
                  </a:extLst>
                </a:gridCol>
                <a:gridCol w="3695700">
                  <a:extLst>
                    <a:ext uri="{9D8B030D-6E8A-4147-A177-3AD203B41FA5}">
                      <a16:colId xmlns:a16="http://schemas.microsoft.com/office/drawing/2014/main" val="2760305320"/>
                    </a:ext>
                  </a:extLst>
                </a:gridCol>
              </a:tblGrid>
              <a:tr h="370840">
                <a:tc>
                  <a:txBody>
                    <a:bodyPr/>
                    <a:lstStyle/>
                    <a:p>
                      <a:r>
                        <a:rPr lang="en-US" dirty="0"/>
                        <a:t>Criteria</a:t>
                      </a:r>
                    </a:p>
                  </a:txBody>
                  <a:tcPr/>
                </a:tc>
                <a:tc>
                  <a:txBody>
                    <a:bodyPr/>
                    <a:lstStyle/>
                    <a:p>
                      <a:r>
                        <a:rPr lang="en-US" dirty="0"/>
                        <a:t>Provisioned</a:t>
                      </a:r>
                    </a:p>
                  </a:txBody>
                  <a:tcPr/>
                </a:tc>
                <a:tc>
                  <a:txBody>
                    <a:bodyPr/>
                    <a:lstStyle/>
                    <a:p>
                      <a:r>
                        <a:rPr lang="en-US" dirty="0"/>
                        <a:t>Serverless</a:t>
                      </a:r>
                    </a:p>
                  </a:txBody>
                  <a:tcPr/>
                </a:tc>
                <a:extLst>
                  <a:ext uri="{0D108BD9-81ED-4DB2-BD59-A6C34878D82A}">
                    <a16:rowId xmlns:a16="http://schemas.microsoft.com/office/drawing/2014/main" val="3417628576"/>
                  </a:ext>
                </a:extLst>
              </a:tr>
              <a:tr h="370840">
                <a:tc>
                  <a:txBody>
                    <a:bodyPr/>
                    <a:lstStyle/>
                    <a:p>
                      <a:r>
                        <a:rPr lang="en-US" dirty="0"/>
                        <a:t>Status</a:t>
                      </a:r>
                    </a:p>
                  </a:txBody>
                  <a:tcPr/>
                </a:tc>
                <a:tc>
                  <a:txBody>
                    <a:bodyPr/>
                    <a:lstStyle/>
                    <a:p>
                      <a:r>
                        <a:rPr lang="en-US" dirty="0"/>
                        <a:t>Generally Available</a:t>
                      </a:r>
                    </a:p>
                  </a:txBody>
                  <a:tcPr/>
                </a:tc>
                <a:tc>
                  <a:txBody>
                    <a:bodyPr/>
                    <a:lstStyle/>
                    <a:p>
                      <a:r>
                        <a:rPr lang="en-US" dirty="0"/>
                        <a:t>In Preview</a:t>
                      </a:r>
                    </a:p>
                  </a:txBody>
                  <a:tcPr/>
                </a:tc>
                <a:extLst>
                  <a:ext uri="{0D108BD9-81ED-4DB2-BD59-A6C34878D82A}">
                    <a16:rowId xmlns:a16="http://schemas.microsoft.com/office/drawing/2014/main" val="2163686093"/>
                  </a:ext>
                </a:extLst>
              </a:tr>
              <a:tr h="370840">
                <a:tc>
                  <a:txBody>
                    <a:bodyPr/>
                    <a:lstStyle/>
                    <a:p>
                      <a:r>
                        <a:rPr lang="en-US" dirty="0"/>
                        <a:t>Best Suited For</a:t>
                      </a:r>
                    </a:p>
                  </a:txBody>
                  <a:tcPr/>
                </a:tc>
                <a:tc>
                  <a:txBody>
                    <a:bodyPr/>
                    <a:lstStyle/>
                    <a:p>
                      <a:r>
                        <a:rPr lang="en-US" dirty="0"/>
                        <a:t>Mission-critical workloads requiring predictable performance (and cost)</a:t>
                      </a:r>
                    </a:p>
                  </a:txBody>
                  <a:tcPr/>
                </a:tc>
                <a:tc>
                  <a:txBody>
                    <a:bodyPr/>
                    <a:lstStyle/>
                    <a:p>
                      <a:r>
                        <a:rPr lang="en-US" dirty="0"/>
                        <a:t>Small-to-medium non-critical workloads with light traffic</a:t>
                      </a:r>
                    </a:p>
                  </a:txBody>
                  <a:tcPr/>
                </a:tc>
                <a:extLst>
                  <a:ext uri="{0D108BD9-81ED-4DB2-BD59-A6C34878D82A}">
                    <a16:rowId xmlns:a16="http://schemas.microsoft.com/office/drawing/2014/main" val="206298041"/>
                  </a:ext>
                </a:extLst>
              </a:tr>
              <a:tr h="370840">
                <a:tc>
                  <a:txBody>
                    <a:bodyPr/>
                    <a:lstStyle/>
                    <a:p>
                      <a:r>
                        <a:rPr lang="en-US" dirty="0"/>
                        <a:t>Limitations per Account</a:t>
                      </a:r>
                    </a:p>
                  </a:txBody>
                  <a:tcPr/>
                </a:tc>
                <a:tc>
                  <a:txBody>
                    <a:bodyPr/>
                    <a:lstStyle/>
                    <a:p>
                      <a:r>
                        <a:rPr lang="en-US" dirty="0"/>
                        <a:t>Unlimited Azure regions</a:t>
                      </a:r>
                    </a:p>
                  </a:txBody>
                  <a:tcPr/>
                </a:tc>
                <a:tc>
                  <a:txBody>
                    <a:bodyPr/>
                    <a:lstStyle/>
                    <a:p>
                      <a:r>
                        <a:rPr lang="en-US" dirty="0"/>
                        <a:t>Limited to one Azure region</a:t>
                      </a:r>
                    </a:p>
                  </a:txBody>
                  <a:tcPr/>
                </a:tc>
                <a:extLst>
                  <a:ext uri="{0D108BD9-81ED-4DB2-BD59-A6C34878D82A}">
                    <a16:rowId xmlns:a16="http://schemas.microsoft.com/office/drawing/2014/main" val="62740386"/>
                  </a:ext>
                </a:extLst>
              </a:tr>
              <a:tr h="370840">
                <a:tc>
                  <a:txBody>
                    <a:bodyPr/>
                    <a:lstStyle/>
                    <a:p>
                      <a:r>
                        <a:rPr lang="en-US" dirty="0"/>
                        <a:t>Limitations per Container</a:t>
                      </a:r>
                    </a:p>
                  </a:txBody>
                  <a:tcPr/>
                </a:tc>
                <a:tc>
                  <a:txBody>
                    <a:bodyPr/>
                    <a:lstStyle/>
                    <a:p>
                      <a:r>
                        <a:rPr lang="en-US" dirty="0"/>
                        <a:t>Unlimited throughput</a:t>
                      </a:r>
                    </a:p>
                    <a:p>
                      <a:r>
                        <a:rPr lang="en-US" dirty="0"/>
                        <a:t>Unlimited storage</a:t>
                      </a:r>
                    </a:p>
                  </a:txBody>
                  <a:tcPr/>
                </a:tc>
                <a:tc>
                  <a:txBody>
                    <a:bodyPr/>
                    <a:lstStyle/>
                    <a:p>
                      <a:r>
                        <a:rPr lang="en-US" dirty="0"/>
                        <a:t>Maximum of 5,000 RU/s</a:t>
                      </a:r>
                    </a:p>
                    <a:p>
                      <a:r>
                        <a:rPr lang="en-US" dirty="0"/>
                        <a:t>Maximum of 50-Gb Storage</a:t>
                      </a:r>
                    </a:p>
                  </a:txBody>
                  <a:tcPr/>
                </a:tc>
                <a:extLst>
                  <a:ext uri="{0D108BD9-81ED-4DB2-BD59-A6C34878D82A}">
                    <a16:rowId xmlns:a16="http://schemas.microsoft.com/office/drawing/2014/main" val="147935522"/>
                  </a:ext>
                </a:extLst>
              </a:tr>
              <a:tr h="370840">
                <a:tc>
                  <a:txBody>
                    <a:bodyPr/>
                    <a:lstStyle/>
                    <a:p>
                      <a:r>
                        <a:rPr lang="en-US" dirty="0"/>
                        <a:t>Availability Guarantee</a:t>
                      </a:r>
                    </a:p>
                  </a:txBody>
                  <a:tcPr/>
                </a:tc>
                <a:tc>
                  <a:txBody>
                    <a:bodyPr/>
                    <a:lstStyle/>
                    <a:p>
                      <a:r>
                        <a:rPr lang="en-US" dirty="0"/>
                        <a:t>99.99% to 99.999%</a:t>
                      </a:r>
                    </a:p>
                    <a:p>
                      <a:endParaRPr lang="en-US" dirty="0"/>
                    </a:p>
                  </a:txBody>
                  <a:tcPr/>
                </a:tc>
                <a:tc>
                  <a:txBody>
                    <a:bodyPr/>
                    <a:lstStyle/>
                    <a:p>
                      <a:r>
                        <a:rPr lang="en-US" dirty="0"/>
                        <a:t>99.9 to 99.99%</a:t>
                      </a:r>
                    </a:p>
                  </a:txBody>
                  <a:tcPr/>
                </a:tc>
                <a:extLst>
                  <a:ext uri="{0D108BD9-81ED-4DB2-BD59-A6C34878D82A}">
                    <a16:rowId xmlns:a16="http://schemas.microsoft.com/office/drawing/2014/main" val="1558921622"/>
                  </a:ext>
                </a:extLst>
              </a:tr>
              <a:tr h="370840">
                <a:tc>
                  <a:txBody>
                    <a:bodyPr/>
                    <a:lstStyle/>
                    <a:p>
                      <a:r>
                        <a:rPr lang="en-US" dirty="0"/>
                        <a:t>Latency Guarantee</a:t>
                      </a:r>
                    </a:p>
                  </a:txBody>
                  <a:tcPr/>
                </a:tc>
                <a:tc>
                  <a:txBody>
                    <a:bodyPr/>
                    <a:lstStyle/>
                    <a:p>
                      <a:r>
                        <a:rPr lang="en-US" dirty="0"/>
                        <a:t>&lt; 10-ms for point-reads and writes (SLA)</a:t>
                      </a:r>
                    </a:p>
                  </a:txBody>
                  <a:tcPr/>
                </a:tc>
                <a:tc>
                  <a:txBody>
                    <a:bodyPr/>
                    <a:lstStyle/>
                    <a:p>
                      <a:r>
                        <a:rPr lang="en-US" dirty="0"/>
                        <a:t>&lt; 10-ms for point-reads and &lt; 30-ms for writes (SLO)</a:t>
                      </a:r>
                    </a:p>
                  </a:txBody>
                  <a:tcPr/>
                </a:tc>
                <a:extLst>
                  <a:ext uri="{0D108BD9-81ED-4DB2-BD59-A6C34878D82A}">
                    <a16:rowId xmlns:a16="http://schemas.microsoft.com/office/drawing/2014/main" val="480765061"/>
                  </a:ext>
                </a:extLst>
              </a:tr>
              <a:tr h="370840">
                <a:tc>
                  <a:txBody>
                    <a:bodyPr/>
                    <a:lstStyle/>
                    <a:p>
                      <a:r>
                        <a:rPr lang="en-US" dirty="0"/>
                        <a:t>Throughput Guarantee</a:t>
                      </a:r>
                    </a:p>
                  </a:txBody>
                  <a:tcPr/>
                </a:tc>
                <a:tc>
                  <a:txBody>
                    <a:bodyPr/>
                    <a:lstStyle/>
                    <a:p>
                      <a:r>
                        <a:rPr lang="en-US" dirty="0"/>
                        <a:t>99.99% (SLA)</a:t>
                      </a:r>
                    </a:p>
                  </a:txBody>
                  <a:tcPr/>
                </a:tc>
                <a:tc>
                  <a:txBody>
                    <a:bodyPr/>
                    <a:lstStyle/>
                    <a:p>
                      <a:r>
                        <a:rPr lang="en-US" dirty="0"/>
                        <a:t>95% Burstability (SLO)</a:t>
                      </a:r>
                    </a:p>
                  </a:txBody>
                  <a:tcPr/>
                </a:tc>
                <a:extLst>
                  <a:ext uri="{0D108BD9-81ED-4DB2-BD59-A6C34878D82A}">
                    <a16:rowId xmlns:a16="http://schemas.microsoft.com/office/drawing/2014/main" val="3461897126"/>
                  </a:ext>
                </a:extLst>
              </a:tr>
            </a:tbl>
          </a:graphicData>
        </a:graphic>
      </p:graphicFrame>
    </p:spTree>
    <p:extLst>
      <p:ext uri="{BB962C8B-B14F-4D97-AF65-F5344CB8AC3E}">
        <p14:creationId xmlns:p14="http://schemas.microsoft.com/office/powerpoint/2010/main" val="207356695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0112C-BF6C-4088-8A81-16870415A53C}"/>
              </a:ext>
            </a:extLst>
          </p:cNvPr>
          <p:cNvSpPr>
            <a:spLocks noGrp="1"/>
          </p:cNvSpPr>
          <p:nvPr>
            <p:ph type="title"/>
          </p:nvPr>
        </p:nvSpPr>
        <p:spPr/>
        <p:txBody>
          <a:bodyPr>
            <a:normAutofit fontScale="90000"/>
          </a:bodyPr>
          <a:lstStyle/>
          <a:p>
            <a:r>
              <a:rPr lang="en-US" dirty="0">
                <a:solidFill>
                  <a:srgbClr val="611C97"/>
                </a:solidFill>
              </a:rPr>
              <a:t>Provisioning – Choosing</a:t>
            </a:r>
          </a:p>
        </p:txBody>
      </p:sp>
      <p:graphicFrame>
        <p:nvGraphicFramePr>
          <p:cNvPr id="3" name="Table 11">
            <a:extLst>
              <a:ext uri="{FF2B5EF4-FFF2-40B4-BE49-F238E27FC236}">
                <a16:creationId xmlns:a16="http://schemas.microsoft.com/office/drawing/2014/main" id="{CB4340DA-C078-4A3E-A06B-903D3345D531}"/>
              </a:ext>
            </a:extLst>
          </p:cNvPr>
          <p:cNvGraphicFramePr>
            <a:graphicFrameLocks noGrp="1"/>
          </p:cNvGraphicFramePr>
          <p:nvPr/>
        </p:nvGraphicFramePr>
        <p:xfrm>
          <a:off x="552450" y="1096856"/>
          <a:ext cx="11087100" cy="4958080"/>
        </p:xfrm>
        <a:graphic>
          <a:graphicData uri="http://schemas.openxmlformats.org/drawingml/2006/table">
            <a:tbl>
              <a:tblPr firstRow="1" firstCol="1" bandRow="1">
                <a:tableStyleId>{21E4AEA4-8DFA-4A89-87EB-49C32662AFE0}</a:tableStyleId>
              </a:tblPr>
              <a:tblGrid>
                <a:gridCol w="3695700">
                  <a:extLst>
                    <a:ext uri="{9D8B030D-6E8A-4147-A177-3AD203B41FA5}">
                      <a16:colId xmlns:a16="http://schemas.microsoft.com/office/drawing/2014/main" val="2126778827"/>
                    </a:ext>
                  </a:extLst>
                </a:gridCol>
                <a:gridCol w="3695700">
                  <a:extLst>
                    <a:ext uri="{9D8B030D-6E8A-4147-A177-3AD203B41FA5}">
                      <a16:colId xmlns:a16="http://schemas.microsoft.com/office/drawing/2014/main" val="826533764"/>
                    </a:ext>
                  </a:extLst>
                </a:gridCol>
                <a:gridCol w="3695700">
                  <a:extLst>
                    <a:ext uri="{9D8B030D-6E8A-4147-A177-3AD203B41FA5}">
                      <a16:colId xmlns:a16="http://schemas.microsoft.com/office/drawing/2014/main" val="2760305320"/>
                    </a:ext>
                  </a:extLst>
                </a:gridCol>
              </a:tblGrid>
              <a:tr h="370840">
                <a:tc>
                  <a:txBody>
                    <a:bodyPr/>
                    <a:lstStyle/>
                    <a:p>
                      <a:r>
                        <a:rPr lang="en-US" dirty="0"/>
                        <a:t>Criteria</a:t>
                      </a:r>
                    </a:p>
                  </a:txBody>
                  <a:tcPr/>
                </a:tc>
                <a:tc>
                  <a:txBody>
                    <a:bodyPr/>
                    <a:lstStyle/>
                    <a:p>
                      <a:r>
                        <a:rPr lang="en-US" dirty="0"/>
                        <a:t>Provisioned</a:t>
                      </a:r>
                    </a:p>
                  </a:txBody>
                  <a:tcPr/>
                </a:tc>
                <a:tc>
                  <a:txBody>
                    <a:bodyPr/>
                    <a:lstStyle/>
                    <a:p>
                      <a:r>
                        <a:rPr lang="en-US" dirty="0"/>
                        <a:t>Serverless</a:t>
                      </a:r>
                    </a:p>
                  </a:txBody>
                  <a:tcPr/>
                </a:tc>
                <a:extLst>
                  <a:ext uri="{0D108BD9-81ED-4DB2-BD59-A6C34878D82A}">
                    <a16:rowId xmlns:a16="http://schemas.microsoft.com/office/drawing/2014/main" val="3417628576"/>
                  </a:ext>
                </a:extLst>
              </a:tr>
              <a:tr h="370840">
                <a:tc>
                  <a:txBody>
                    <a:bodyPr/>
                    <a:lstStyle/>
                    <a:p>
                      <a:r>
                        <a:rPr lang="en-US" dirty="0"/>
                        <a:t>Status</a:t>
                      </a:r>
                    </a:p>
                  </a:txBody>
                  <a:tcPr/>
                </a:tc>
                <a:tc>
                  <a:txBody>
                    <a:bodyPr/>
                    <a:lstStyle/>
                    <a:p>
                      <a:r>
                        <a:rPr lang="en-US" dirty="0"/>
                        <a:t>Generally Available</a:t>
                      </a:r>
                    </a:p>
                  </a:txBody>
                  <a:tcPr/>
                </a:tc>
                <a:tc>
                  <a:txBody>
                    <a:bodyPr/>
                    <a:lstStyle/>
                    <a:p>
                      <a:r>
                        <a:rPr lang="en-US" dirty="0"/>
                        <a:t>In Preview</a:t>
                      </a:r>
                    </a:p>
                  </a:txBody>
                  <a:tcPr/>
                </a:tc>
                <a:extLst>
                  <a:ext uri="{0D108BD9-81ED-4DB2-BD59-A6C34878D82A}">
                    <a16:rowId xmlns:a16="http://schemas.microsoft.com/office/drawing/2014/main" val="2163686093"/>
                  </a:ext>
                </a:extLst>
              </a:tr>
              <a:tr h="370840">
                <a:tc>
                  <a:txBody>
                    <a:bodyPr/>
                    <a:lstStyle/>
                    <a:p>
                      <a:r>
                        <a:rPr lang="en-US" dirty="0"/>
                        <a:t>Best Suited For</a:t>
                      </a:r>
                    </a:p>
                  </a:txBody>
                  <a:tcPr/>
                </a:tc>
                <a:tc>
                  <a:txBody>
                    <a:bodyPr/>
                    <a:lstStyle/>
                    <a:p>
                      <a:r>
                        <a:rPr lang="en-US" dirty="0"/>
                        <a:t>Mission-critical workloads requiring predictable performance (and cost)</a:t>
                      </a:r>
                    </a:p>
                  </a:txBody>
                  <a:tcPr/>
                </a:tc>
                <a:tc>
                  <a:txBody>
                    <a:bodyPr/>
                    <a:lstStyle/>
                    <a:p>
                      <a:r>
                        <a:rPr lang="en-US" dirty="0"/>
                        <a:t>Small-to-medium non-critical workloads with light traffic</a:t>
                      </a:r>
                    </a:p>
                  </a:txBody>
                  <a:tcPr/>
                </a:tc>
                <a:extLst>
                  <a:ext uri="{0D108BD9-81ED-4DB2-BD59-A6C34878D82A}">
                    <a16:rowId xmlns:a16="http://schemas.microsoft.com/office/drawing/2014/main" val="206298041"/>
                  </a:ext>
                </a:extLst>
              </a:tr>
              <a:tr h="370840">
                <a:tc>
                  <a:txBody>
                    <a:bodyPr/>
                    <a:lstStyle/>
                    <a:p>
                      <a:r>
                        <a:rPr lang="en-US" dirty="0"/>
                        <a:t>Limitations per Account</a:t>
                      </a:r>
                    </a:p>
                  </a:txBody>
                  <a:tcPr/>
                </a:tc>
                <a:tc>
                  <a:txBody>
                    <a:bodyPr/>
                    <a:lstStyle/>
                    <a:p>
                      <a:r>
                        <a:rPr lang="en-US" dirty="0"/>
                        <a:t>Unlimited Azure regions</a:t>
                      </a:r>
                    </a:p>
                  </a:txBody>
                  <a:tcPr/>
                </a:tc>
                <a:tc>
                  <a:txBody>
                    <a:bodyPr/>
                    <a:lstStyle/>
                    <a:p>
                      <a:r>
                        <a:rPr lang="en-US" dirty="0"/>
                        <a:t>Limited to one Azure region</a:t>
                      </a:r>
                    </a:p>
                  </a:txBody>
                  <a:tcPr/>
                </a:tc>
                <a:extLst>
                  <a:ext uri="{0D108BD9-81ED-4DB2-BD59-A6C34878D82A}">
                    <a16:rowId xmlns:a16="http://schemas.microsoft.com/office/drawing/2014/main" val="62740386"/>
                  </a:ext>
                </a:extLst>
              </a:tr>
              <a:tr h="370840">
                <a:tc>
                  <a:txBody>
                    <a:bodyPr/>
                    <a:lstStyle/>
                    <a:p>
                      <a:r>
                        <a:rPr lang="en-US" dirty="0"/>
                        <a:t>Limitations per Container</a:t>
                      </a:r>
                    </a:p>
                  </a:txBody>
                  <a:tcPr/>
                </a:tc>
                <a:tc>
                  <a:txBody>
                    <a:bodyPr/>
                    <a:lstStyle/>
                    <a:p>
                      <a:r>
                        <a:rPr lang="en-US" dirty="0"/>
                        <a:t>Unlimited throughput</a:t>
                      </a:r>
                    </a:p>
                    <a:p>
                      <a:r>
                        <a:rPr lang="en-US" dirty="0"/>
                        <a:t>Unlimited storage</a:t>
                      </a:r>
                    </a:p>
                  </a:txBody>
                  <a:tcPr/>
                </a:tc>
                <a:tc>
                  <a:txBody>
                    <a:bodyPr/>
                    <a:lstStyle/>
                    <a:p>
                      <a:r>
                        <a:rPr lang="en-US" dirty="0"/>
                        <a:t>Maximum of 5,000 RU/s</a:t>
                      </a:r>
                    </a:p>
                    <a:p>
                      <a:r>
                        <a:rPr lang="en-US" dirty="0"/>
                        <a:t>Maximum of 50-Gb Storage</a:t>
                      </a:r>
                    </a:p>
                  </a:txBody>
                  <a:tcPr/>
                </a:tc>
                <a:extLst>
                  <a:ext uri="{0D108BD9-81ED-4DB2-BD59-A6C34878D82A}">
                    <a16:rowId xmlns:a16="http://schemas.microsoft.com/office/drawing/2014/main" val="147935522"/>
                  </a:ext>
                </a:extLst>
              </a:tr>
              <a:tr h="370840">
                <a:tc>
                  <a:txBody>
                    <a:bodyPr/>
                    <a:lstStyle/>
                    <a:p>
                      <a:r>
                        <a:rPr lang="en-US" dirty="0"/>
                        <a:t>Availability Guarantee</a:t>
                      </a:r>
                    </a:p>
                  </a:txBody>
                  <a:tcPr/>
                </a:tc>
                <a:tc>
                  <a:txBody>
                    <a:bodyPr/>
                    <a:lstStyle/>
                    <a:p>
                      <a:r>
                        <a:rPr lang="en-US" dirty="0"/>
                        <a:t>99.99% to 99.999%</a:t>
                      </a:r>
                    </a:p>
                    <a:p>
                      <a:endParaRPr lang="en-US" dirty="0"/>
                    </a:p>
                  </a:txBody>
                  <a:tcPr/>
                </a:tc>
                <a:tc>
                  <a:txBody>
                    <a:bodyPr/>
                    <a:lstStyle/>
                    <a:p>
                      <a:r>
                        <a:rPr lang="en-US" dirty="0"/>
                        <a:t>99.9 to 99.99%</a:t>
                      </a:r>
                    </a:p>
                  </a:txBody>
                  <a:tcPr/>
                </a:tc>
                <a:extLst>
                  <a:ext uri="{0D108BD9-81ED-4DB2-BD59-A6C34878D82A}">
                    <a16:rowId xmlns:a16="http://schemas.microsoft.com/office/drawing/2014/main" val="1558921622"/>
                  </a:ext>
                </a:extLst>
              </a:tr>
              <a:tr h="370840">
                <a:tc>
                  <a:txBody>
                    <a:bodyPr/>
                    <a:lstStyle/>
                    <a:p>
                      <a:r>
                        <a:rPr lang="en-US" dirty="0"/>
                        <a:t>Latency Guarantee</a:t>
                      </a:r>
                    </a:p>
                  </a:txBody>
                  <a:tcPr/>
                </a:tc>
                <a:tc>
                  <a:txBody>
                    <a:bodyPr/>
                    <a:lstStyle/>
                    <a:p>
                      <a:r>
                        <a:rPr lang="en-US" dirty="0"/>
                        <a:t>&lt; 10-ms for point-reads and writes (SLA)</a:t>
                      </a:r>
                    </a:p>
                  </a:txBody>
                  <a:tcPr/>
                </a:tc>
                <a:tc>
                  <a:txBody>
                    <a:bodyPr/>
                    <a:lstStyle/>
                    <a:p>
                      <a:r>
                        <a:rPr lang="en-US" dirty="0"/>
                        <a:t>&lt; 10-ms for point-reads and &lt; 30-ms for writes (SLO)</a:t>
                      </a:r>
                    </a:p>
                  </a:txBody>
                  <a:tcPr/>
                </a:tc>
                <a:extLst>
                  <a:ext uri="{0D108BD9-81ED-4DB2-BD59-A6C34878D82A}">
                    <a16:rowId xmlns:a16="http://schemas.microsoft.com/office/drawing/2014/main" val="480765061"/>
                  </a:ext>
                </a:extLst>
              </a:tr>
              <a:tr h="370840">
                <a:tc>
                  <a:txBody>
                    <a:bodyPr/>
                    <a:lstStyle/>
                    <a:p>
                      <a:r>
                        <a:rPr lang="en-US" dirty="0"/>
                        <a:t>Throughput Guarantee</a:t>
                      </a:r>
                    </a:p>
                  </a:txBody>
                  <a:tcPr/>
                </a:tc>
                <a:tc>
                  <a:txBody>
                    <a:bodyPr/>
                    <a:lstStyle/>
                    <a:p>
                      <a:r>
                        <a:rPr lang="en-US" dirty="0"/>
                        <a:t>99.99% (SLA)</a:t>
                      </a:r>
                    </a:p>
                  </a:txBody>
                  <a:tcPr/>
                </a:tc>
                <a:tc>
                  <a:txBody>
                    <a:bodyPr/>
                    <a:lstStyle/>
                    <a:p>
                      <a:r>
                        <a:rPr lang="en-US" dirty="0"/>
                        <a:t>95% Burstability (SLO)</a:t>
                      </a:r>
                    </a:p>
                  </a:txBody>
                  <a:tcPr/>
                </a:tc>
                <a:extLst>
                  <a:ext uri="{0D108BD9-81ED-4DB2-BD59-A6C34878D82A}">
                    <a16:rowId xmlns:a16="http://schemas.microsoft.com/office/drawing/2014/main" val="3461897126"/>
                  </a:ext>
                </a:extLst>
              </a:tr>
              <a:tr h="370840">
                <a:tc>
                  <a:txBody>
                    <a:bodyPr/>
                    <a:lstStyle/>
                    <a:p>
                      <a:r>
                        <a:rPr lang="en-US" dirty="0"/>
                        <a:t>Billing Model</a:t>
                      </a:r>
                    </a:p>
                  </a:txBody>
                  <a:tcPr/>
                </a:tc>
                <a:tc>
                  <a:txBody>
                    <a:bodyPr/>
                    <a:lstStyle/>
                    <a:p>
                      <a:r>
                        <a:rPr lang="en-US" dirty="0"/>
                        <a:t>Per-hour basis for RU/s provisioned, regardless of how many RUs consumed</a:t>
                      </a:r>
                    </a:p>
                  </a:txBody>
                  <a:tcPr/>
                </a:tc>
                <a:tc>
                  <a:txBody>
                    <a:bodyPr/>
                    <a:lstStyle/>
                    <a:p>
                      <a:r>
                        <a:rPr lang="en-US" dirty="0"/>
                        <a:t>Per-hour bases for the amount of RUs consumed by your database operations</a:t>
                      </a:r>
                    </a:p>
                  </a:txBody>
                  <a:tcPr/>
                </a:tc>
                <a:extLst>
                  <a:ext uri="{0D108BD9-81ED-4DB2-BD59-A6C34878D82A}">
                    <a16:rowId xmlns:a16="http://schemas.microsoft.com/office/drawing/2014/main" val="3824788197"/>
                  </a:ext>
                </a:extLst>
              </a:tr>
            </a:tbl>
          </a:graphicData>
        </a:graphic>
      </p:graphicFrame>
    </p:spTree>
    <p:extLst>
      <p:ext uri="{BB962C8B-B14F-4D97-AF65-F5344CB8AC3E}">
        <p14:creationId xmlns:p14="http://schemas.microsoft.com/office/powerpoint/2010/main" val="322182726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0112C-BF6C-4088-8A81-16870415A53C}"/>
              </a:ext>
            </a:extLst>
          </p:cNvPr>
          <p:cNvSpPr>
            <a:spLocks noGrp="1"/>
          </p:cNvSpPr>
          <p:nvPr>
            <p:ph type="title"/>
          </p:nvPr>
        </p:nvSpPr>
        <p:spPr/>
        <p:txBody>
          <a:bodyPr>
            <a:normAutofit fontScale="90000"/>
          </a:bodyPr>
          <a:lstStyle/>
          <a:p>
            <a:r>
              <a:rPr lang="en-US" dirty="0">
                <a:solidFill>
                  <a:srgbClr val="611C97"/>
                </a:solidFill>
              </a:rPr>
              <a:t>Provisioning – Choosing</a:t>
            </a:r>
          </a:p>
        </p:txBody>
      </p:sp>
      <p:sp>
        <p:nvSpPr>
          <p:cNvPr id="4" name="Rectangle 3">
            <a:extLst>
              <a:ext uri="{FF2B5EF4-FFF2-40B4-BE49-F238E27FC236}">
                <a16:creationId xmlns:a16="http://schemas.microsoft.com/office/drawing/2014/main" id="{EAC34E22-CDEB-48A3-AD89-A21EEBF8D34E}"/>
              </a:ext>
            </a:extLst>
          </p:cNvPr>
          <p:cNvSpPr/>
          <p:nvPr/>
        </p:nvSpPr>
        <p:spPr>
          <a:xfrm>
            <a:off x="1282006" y="2633980"/>
            <a:ext cx="3647440" cy="1590040"/>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Montserrat SemiBold" panose="00000700000000000000" pitchFamily="2" charset="0"/>
              </a:rPr>
              <a:t>Burstability</a:t>
            </a:r>
          </a:p>
        </p:txBody>
      </p:sp>
      <p:sp>
        <p:nvSpPr>
          <p:cNvPr id="5" name="Rectangle 4">
            <a:extLst>
              <a:ext uri="{FF2B5EF4-FFF2-40B4-BE49-F238E27FC236}">
                <a16:creationId xmlns:a16="http://schemas.microsoft.com/office/drawing/2014/main" id="{BF7C4C58-4DD6-4A6D-BB0E-05F0C32C7712}"/>
              </a:ext>
            </a:extLst>
          </p:cNvPr>
          <p:cNvSpPr/>
          <p:nvPr/>
        </p:nvSpPr>
        <p:spPr>
          <a:xfrm>
            <a:off x="7262554" y="2633980"/>
            <a:ext cx="3647440" cy="1590040"/>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Montserrat SemiBold" panose="00000700000000000000" pitchFamily="2" charset="0"/>
              </a:rPr>
              <a:t>Expected Consumption</a:t>
            </a:r>
          </a:p>
        </p:txBody>
      </p:sp>
    </p:spTree>
    <p:extLst>
      <p:ext uri="{BB962C8B-B14F-4D97-AF65-F5344CB8AC3E}">
        <p14:creationId xmlns:p14="http://schemas.microsoft.com/office/powerpoint/2010/main" val="2868755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0112C-BF6C-4088-8A81-16870415A53C}"/>
              </a:ext>
            </a:extLst>
          </p:cNvPr>
          <p:cNvSpPr>
            <a:spLocks noGrp="1"/>
          </p:cNvSpPr>
          <p:nvPr>
            <p:ph type="title"/>
          </p:nvPr>
        </p:nvSpPr>
        <p:spPr/>
        <p:txBody>
          <a:bodyPr>
            <a:normAutofit fontScale="90000"/>
          </a:bodyPr>
          <a:lstStyle/>
          <a:p>
            <a:r>
              <a:rPr lang="en-US" dirty="0">
                <a:solidFill>
                  <a:srgbClr val="611C97"/>
                </a:solidFill>
              </a:rPr>
              <a:t>Provisioning – Choosing</a:t>
            </a:r>
          </a:p>
        </p:txBody>
      </p:sp>
      <p:sp>
        <p:nvSpPr>
          <p:cNvPr id="4" name="Rectangle 3">
            <a:extLst>
              <a:ext uri="{FF2B5EF4-FFF2-40B4-BE49-F238E27FC236}">
                <a16:creationId xmlns:a16="http://schemas.microsoft.com/office/drawing/2014/main" id="{EAC34E22-CDEB-48A3-AD89-A21EEBF8D34E}"/>
              </a:ext>
            </a:extLst>
          </p:cNvPr>
          <p:cNvSpPr/>
          <p:nvPr/>
        </p:nvSpPr>
        <p:spPr>
          <a:xfrm>
            <a:off x="1282006" y="2633980"/>
            <a:ext cx="3647440" cy="1590040"/>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Montserrat SemiBold" panose="00000700000000000000" pitchFamily="2" charset="0"/>
              </a:rPr>
              <a:t>Burstability</a:t>
            </a:r>
          </a:p>
        </p:txBody>
      </p:sp>
      <p:sp>
        <p:nvSpPr>
          <p:cNvPr id="5" name="Rectangle 4">
            <a:extLst>
              <a:ext uri="{FF2B5EF4-FFF2-40B4-BE49-F238E27FC236}">
                <a16:creationId xmlns:a16="http://schemas.microsoft.com/office/drawing/2014/main" id="{BF7C4C58-4DD6-4A6D-BB0E-05F0C32C7712}"/>
              </a:ext>
            </a:extLst>
          </p:cNvPr>
          <p:cNvSpPr/>
          <p:nvPr/>
        </p:nvSpPr>
        <p:spPr>
          <a:xfrm>
            <a:off x="7262554" y="2633980"/>
            <a:ext cx="3647440" cy="1590040"/>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Montserrat SemiBold" panose="00000700000000000000" pitchFamily="2" charset="0"/>
              </a:rPr>
              <a:t>Expected Consumption</a:t>
            </a:r>
          </a:p>
        </p:txBody>
      </p:sp>
    </p:spTree>
    <p:extLst>
      <p:ext uri="{BB962C8B-B14F-4D97-AF65-F5344CB8AC3E}">
        <p14:creationId xmlns:p14="http://schemas.microsoft.com/office/powerpoint/2010/main" val="744131314"/>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1" nodeType="withEffect">
                                  <p:stCondLst>
                                    <p:cond delay="0"/>
                                  </p:stCondLst>
                                  <p:childTnLst>
                                    <p:animMotion origin="layout" path="M 2.5E-6 0 L -0.00052 -0.19815 " pathEditMode="relative" rAng="0" ptsTypes="AA">
                                      <p:cBhvr>
                                        <p:cTn id="6" dur="1000" fill="hold"/>
                                        <p:tgtEl>
                                          <p:spTgt spid="4"/>
                                        </p:tgtEl>
                                        <p:attrNameLst>
                                          <p:attrName>ppt_x</p:attrName>
                                          <p:attrName>ppt_y</p:attrName>
                                        </p:attrNameLst>
                                      </p:cBhvr>
                                      <p:rCtr x="-26" y="-9907"/>
                                    </p:animMotion>
                                  </p:childTnLst>
                                </p:cTn>
                              </p:par>
                              <p:par>
                                <p:cTn id="7" presetID="42" presetClass="path" presetSubtype="0" accel="50000" decel="50000" fill="hold" grpId="1" nodeType="withEffect">
                                  <p:stCondLst>
                                    <p:cond delay="0"/>
                                  </p:stCondLst>
                                  <p:childTnLst>
                                    <p:animMotion origin="layout" path="M -2.29167E-6 0 L -0.00039 -0.2 " pathEditMode="relative" rAng="0" ptsTypes="AA">
                                      <p:cBhvr>
                                        <p:cTn id="8" dur="1000" fill="hold"/>
                                        <p:tgtEl>
                                          <p:spTgt spid="5"/>
                                        </p:tgtEl>
                                        <p:attrNameLst>
                                          <p:attrName>ppt_x</p:attrName>
                                          <p:attrName>ppt_y</p:attrName>
                                        </p:attrNameLst>
                                      </p:cBhvr>
                                      <p:rCtr x="-26" y="-100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1" animBg="1"/>
      <p:bldP spid="5" grpId="1"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0112C-BF6C-4088-8A81-16870415A53C}"/>
              </a:ext>
            </a:extLst>
          </p:cNvPr>
          <p:cNvSpPr>
            <a:spLocks noGrp="1"/>
          </p:cNvSpPr>
          <p:nvPr>
            <p:ph type="title"/>
          </p:nvPr>
        </p:nvSpPr>
        <p:spPr/>
        <p:txBody>
          <a:bodyPr>
            <a:normAutofit fontScale="90000"/>
          </a:bodyPr>
          <a:lstStyle/>
          <a:p>
            <a:r>
              <a:rPr lang="en-US" dirty="0">
                <a:solidFill>
                  <a:srgbClr val="611C97"/>
                </a:solidFill>
              </a:rPr>
              <a:t>Provisioning – Choosing</a:t>
            </a:r>
          </a:p>
        </p:txBody>
      </p:sp>
      <p:sp>
        <p:nvSpPr>
          <p:cNvPr id="4" name="Rectangle 3">
            <a:extLst>
              <a:ext uri="{FF2B5EF4-FFF2-40B4-BE49-F238E27FC236}">
                <a16:creationId xmlns:a16="http://schemas.microsoft.com/office/drawing/2014/main" id="{EAC34E22-CDEB-48A3-AD89-A21EEBF8D34E}"/>
              </a:ext>
            </a:extLst>
          </p:cNvPr>
          <p:cNvSpPr/>
          <p:nvPr/>
        </p:nvSpPr>
        <p:spPr>
          <a:xfrm>
            <a:off x="1282006" y="1262380"/>
            <a:ext cx="3647440" cy="1590040"/>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Montserrat SemiBold" panose="00000700000000000000" pitchFamily="2" charset="0"/>
              </a:rPr>
              <a:t>Burstability</a:t>
            </a:r>
          </a:p>
        </p:txBody>
      </p:sp>
      <p:sp>
        <p:nvSpPr>
          <p:cNvPr id="5" name="Rectangle 4">
            <a:extLst>
              <a:ext uri="{FF2B5EF4-FFF2-40B4-BE49-F238E27FC236}">
                <a16:creationId xmlns:a16="http://schemas.microsoft.com/office/drawing/2014/main" id="{BF7C4C58-4DD6-4A6D-BB0E-05F0C32C7712}"/>
              </a:ext>
            </a:extLst>
          </p:cNvPr>
          <p:cNvSpPr/>
          <p:nvPr/>
        </p:nvSpPr>
        <p:spPr>
          <a:xfrm>
            <a:off x="7262554" y="1262380"/>
            <a:ext cx="3647440" cy="1590040"/>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Montserrat SemiBold" panose="00000700000000000000" pitchFamily="2" charset="0"/>
              </a:rPr>
              <a:t>Expected Consumption</a:t>
            </a:r>
          </a:p>
        </p:txBody>
      </p:sp>
      <p:sp>
        <p:nvSpPr>
          <p:cNvPr id="3" name="TextBox 2">
            <a:extLst>
              <a:ext uri="{FF2B5EF4-FFF2-40B4-BE49-F238E27FC236}">
                <a16:creationId xmlns:a16="http://schemas.microsoft.com/office/drawing/2014/main" id="{C8660214-1489-4C33-9ED2-9670E22B6557}"/>
              </a:ext>
            </a:extLst>
          </p:cNvPr>
          <p:cNvSpPr txBox="1"/>
          <p:nvPr/>
        </p:nvSpPr>
        <p:spPr>
          <a:xfrm>
            <a:off x="596900" y="3228108"/>
            <a:ext cx="10998200" cy="1077218"/>
          </a:xfrm>
          <a:prstGeom prst="rect">
            <a:avLst/>
          </a:prstGeom>
          <a:noFill/>
        </p:spPr>
        <p:txBody>
          <a:bodyPr wrap="square" rtlCol="0">
            <a:spAutoFit/>
          </a:bodyPr>
          <a:lstStyle/>
          <a:p>
            <a:pPr algn="ctr"/>
            <a:r>
              <a:rPr lang="en-US" sz="3200" dirty="0"/>
              <a:t>Workload expected to burst to a maximum of 500 RU/s and consume a total of 20,000,000 RUs over a month</a:t>
            </a:r>
          </a:p>
        </p:txBody>
      </p:sp>
      <p:graphicFrame>
        <p:nvGraphicFramePr>
          <p:cNvPr id="6" name="Table 6">
            <a:extLst>
              <a:ext uri="{FF2B5EF4-FFF2-40B4-BE49-F238E27FC236}">
                <a16:creationId xmlns:a16="http://schemas.microsoft.com/office/drawing/2014/main" id="{AC73D64D-6B9E-45A8-908A-4763A7487752}"/>
              </a:ext>
            </a:extLst>
          </p:cNvPr>
          <p:cNvGraphicFramePr>
            <a:graphicFrameLocks noGrp="1"/>
          </p:cNvGraphicFramePr>
          <p:nvPr>
            <p:extLst>
              <p:ext uri="{D42A27DB-BD31-4B8C-83A1-F6EECF244321}">
                <p14:modId xmlns:p14="http://schemas.microsoft.com/office/powerpoint/2010/main" val="40906646"/>
              </p:ext>
            </p:extLst>
          </p:nvPr>
        </p:nvGraphicFramePr>
        <p:xfrm>
          <a:off x="2016990" y="4604840"/>
          <a:ext cx="8128000" cy="1645920"/>
        </p:xfrm>
        <a:graphic>
          <a:graphicData uri="http://schemas.openxmlformats.org/drawingml/2006/table">
            <a:tbl>
              <a:tblPr firstRow="1" bandRow="1">
                <a:tableStyleId>{21E4AEA4-8DFA-4A89-87EB-49C32662AFE0}</a:tableStyleId>
              </a:tblPr>
              <a:tblGrid>
                <a:gridCol w="4064000">
                  <a:extLst>
                    <a:ext uri="{9D8B030D-6E8A-4147-A177-3AD203B41FA5}">
                      <a16:colId xmlns:a16="http://schemas.microsoft.com/office/drawing/2014/main" val="2944226577"/>
                    </a:ext>
                  </a:extLst>
                </a:gridCol>
                <a:gridCol w="4064000">
                  <a:extLst>
                    <a:ext uri="{9D8B030D-6E8A-4147-A177-3AD203B41FA5}">
                      <a16:colId xmlns:a16="http://schemas.microsoft.com/office/drawing/2014/main" val="2515677719"/>
                    </a:ext>
                  </a:extLst>
                </a:gridCol>
              </a:tblGrid>
              <a:tr h="370840">
                <a:tc>
                  <a:txBody>
                    <a:bodyPr/>
                    <a:lstStyle/>
                    <a:p>
                      <a:pPr algn="ctr"/>
                      <a:r>
                        <a:rPr lang="en-US" sz="4800" dirty="0"/>
                        <a:t>Provisioned</a:t>
                      </a:r>
                    </a:p>
                  </a:txBody>
                  <a:tcPr/>
                </a:tc>
                <a:tc>
                  <a:txBody>
                    <a:bodyPr/>
                    <a:lstStyle/>
                    <a:p>
                      <a:pPr algn="ctr"/>
                      <a:r>
                        <a:rPr lang="en-US" sz="4800" dirty="0"/>
                        <a:t>Serverless</a:t>
                      </a:r>
                    </a:p>
                  </a:txBody>
                  <a:tcPr/>
                </a:tc>
                <a:extLst>
                  <a:ext uri="{0D108BD9-81ED-4DB2-BD59-A6C34878D82A}">
                    <a16:rowId xmlns:a16="http://schemas.microsoft.com/office/drawing/2014/main" val="1629496308"/>
                  </a:ext>
                </a:extLst>
              </a:tr>
              <a:tr h="370840">
                <a:tc>
                  <a:txBody>
                    <a:bodyPr/>
                    <a:lstStyle/>
                    <a:p>
                      <a:pPr algn="ctr"/>
                      <a:r>
                        <a:rPr lang="en-US" sz="4800" dirty="0"/>
                        <a:t>$29.20</a:t>
                      </a:r>
                    </a:p>
                  </a:txBody>
                  <a:tcPr/>
                </a:tc>
                <a:tc>
                  <a:txBody>
                    <a:bodyPr/>
                    <a:lstStyle/>
                    <a:p>
                      <a:pPr algn="ctr"/>
                      <a:r>
                        <a:rPr lang="en-US" sz="4800" dirty="0"/>
                        <a:t>$5.00</a:t>
                      </a:r>
                    </a:p>
                  </a:txBody>
                  <a:tcPr/>
                </a:tc>
                <a:extLst>
                  <a:ext uri="{0D108BD9-81ED-4DB2-BD59-A6C34878D82A}">
                    <a16:rowId xmlns:a16="http://schemas.microsoft.com/office/drawing/2014/main" val="1793895463"/>
                  </a:ext>
                </a:extLst>
              </a:tr>
            </a:tbl>
          </a:graphicData>
        </a:graphic>
      </p:graphicFrame>
    </p:spTree>
    <p:extLst>
      <p:ext uri="{BB962C8B-B14F-4D97-AF65-F5344CB8AC3E}">
        <p14:creationId xmlns:p14="http://schemas.microsoft.com/office/powerpoint/2010/main" val="2458738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0112C-BF6C-4088-8A81-16870415A53C}"/>
              </a:ext>
            </a:extLst>
          </p:cNvPr>
          <p:cNvSpPr>
            <a:spLocks noGrp="1"/>
          </p:cNvSpPr>
          <p:nvPr>
            <p:ph type="title"/>
          </p:nvPr>
        </p:nvSpPr>
        <p:spPr/>
        <p:txBody>
          <a:bodyPr>
            <a:normAutofit fontScale="90000"/>
          </a:bodyPr>
          <a:lstStyle/>
          <a:p>
            <a:r>
              <a:rPr lang="en-US" dirty="0">
                <a:solidFill>
                  <a:srgbClr val="611C97"/>
                </a:solidFill>
              </a:rPr>
              <a:t>Provisioning – Choosing</a:t>
            </a:r>
          </a:p>
        </p:txBody>
      </p:sp>
      <p:sp>
        <p:nvSpPr>
          <p:cNvPr id="4" name="Rectangle 3">
            <a:extLst>
              <a:ext uri="{FF2B5EF4-FFF2-40B4-BE49-F238E27FC236}">
                <a16:creationId xmlns:a16="http://schemas.microsoft.com/office/drawing/2014/main" id="{EAC34E22-CDEB-48A3-AD89-A21EEBF8D34E}"/>
              </a:ext>
            </a:extLst>
          </p:cNvPr>
          <p:cNvSpPr/>
          <p:nvPr/>
        </p:nvSpPr>
        <p:spPr>
          <a:xfrm>
            <a:off x="1282006" y="1262380"/>
            <a:ext cx="3647440" cy="1590040"/>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Montserrat SemiBold" panose="00000700000000000000" pitchFamily="2" charset="0"/>
              </a:rPr>
              <a:t>Burstability</a:t>
            </a:r>
          </a:p>
        </p:txBody>
      </p:sp>
      <p:sp>
        <p:nvSpPr>
          <p:cNvPr id="5" name="Rectangle 4">
            <a:extLst>
              <a:ext uri="{FF2B5EF4-FFF2-40B4-BE49-F238E27FC236}">
                <a16:creationId xmlns:a16="http://schemas.microsoft.com/office/drawing/2014/main" id="{BF7C4C58-4DD6-4A6D-BB0E-05F0C32C7712}"/>
              </a:ext>
            </a:extLst>
          </p:cNvPr>
          <p:cNvSpPr/>
          <p:nvPr/>
        </p:nvSpPr>
        <p:spPr>
          <a:xfrm>
            <a:off x="7262554" y="1262380"/>
            <a:ext cx="3647440" cy="1590040"/>
          </a:xfrm>
          <a:prstGeom prst="rect">
            <a:avLst/>
          </a:prstGeom>
          <a:solidFill>
            <a:srgbClr val="611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Montserrat SemiBold" panose="00000700000000000000" pitchFamily="2" charset="0"/>
              </a:rPr>
              <a:t>Expected Consumption</a:t>
            </a:r>
          </a:p>
        </p:txBody>
      </p:sp>
      <p:sp>
        <p:nvSpPr>
          <p:cNvPr id="3" name="TextBox 2">
            <a:extLst>
              <a:ext uri="{FF2B5EF4-FFF2-40B4-BE49-F238E27FC236}">
                <a16:creationId xmlns:a16="http://schemas.microsoft.com/office/drawing/2014/main" id="{C8660214-1489-4C33-9ED2-9670E22B6557}"/>
              </a:ext>
            </a:extLst>
          </p:cNvPr>
          <p:cNvSpPr txBox="1"/>
          <p:nvPr/>
        </p:nvSpPr>
        <p:spPr>
          <a:xfrm>
            <a:off x="596900" y="3228108"/>
            <a:ext cx="10998200" cy="1077218"/>
          </a:xfrm>
          <a:prstGeom prst="rect">
            <a:avLst/>
          </a:prstGeom>
          <a:noFill/>
        </p:spPr>
        <p:txBody>
          <a:bodyPr wrap="square" rtlCol="0">
            <a:spAutoFit/>
          </a:bodyPr>
          <a:lstStyle/>
          <a:p>
            <a:pPr algn="ctr"/>
            <a:r>
              <a:rPr lang="en-US" sz="3200" dirty="0"/>
              <a:t>Workload is expected to burst to a maximum 500 RU/s and consume a total of 250,000,000 RUs over a month.</a:t>
            </a:r>
          </a:p>
        </p:txBody>
      </p:sp>
      <p:graphicFrame>
        <p:nvGraphicFramePr>
          <p:cNvPr id="6" name="Table 6">
            <a:extLst>
              <a:ext uri="{FF2B5EF4-FFF2-40B4-BE49-F238E27FC236}">
                <a16:creationId xmlns:a16="http://schemas.microsoft.com/office/drawing/2014/main" id="{AC73D64D-6B9E-45A8-908A-4763A7487752}"/>
              </a:ext>
            </a:extLst>
          </p:cNvPr>
          <p:cNvGraphicFramePr>
            <a:graphicFrameLocks noGrp="1"/>
          </p:cNvGraphicFramePr>
          <p:nvPr>
            <p:extLst>
              <p:ext uri="{D42A27DB-BD31-4B8C-83A1-F6EECF244321}">
                <p14:modId xmlns:p14="http://schemas.microsoft.com/office/powerpoint/2010/main" val="60060998"/>
              </p:ext>
            </p:extLst>
          </p:nvPr>
        </p:nvGraphicFramePr>
        <p:xfrm>
          <a:off x="2016990" y="4604840"/>
          <a:ext cx="8128000" cy="1645920"/>
        </p:xfrm>
        <a:graphic>
          <a:graphicData uri="http://schemas.openxmlformats.org/drawingml/2006/table">
            <a:tbl>
              <a:tblPr firstRow="1" bandRow="1">
                <a:tableStyleId>{21E4AEA4-8DFA-4A89-87EB-49C32662AFE0}</a:tableStyleId>
              </a:tblPr>
              <a:tblGrid>
                <a:gridCol w="4064000">
                  <a:extLst>
                    <a:ext uri="{9D8B030D-6E8A-4147-A177-3AD203B41FA5}">
                      <a16:colId xmlns:a16="http://schemas.microsoft.com/office/drawing/2014/main" val="2944226577"/>
                    </a:ext>
                  </a:extLst>
                </a:gridCol>
                <a:gridCol w="4064000">
                  <a:extLst>
                    <a:ext uri="{9D8B030D-6E8A-4147-A177-3AD203B41FA5}">
                      <a16:colId xmlns:a16="http://schemas.microsoft.com/office/drawing/2014/main" val="2515677719"/>
                    </a:ext>
                  </a:extLst>
                </a:gridCol>
              </a:tblGrid>
              <a:tr h="370840">
                <a:tc>
                  <a:txBody>
                    <a:bodyPr/>
                    <a:lstStyle/>
                    <a:p>
                      <a:pPr algn="ctr"/>
                      <a:r>
                        <a:rPr lang="en-US" sz="4800" dirty="0"/>
                        <a:t>Provisioned</a:t>
                      </a:r>
                    </a:p>
                  </a:txBody>
                  <a:tcPr/>
                </a:tc>
                <a:tc>
                  <a:txBody>
                    <a:bodyPr/>
                    <a:lstStyle/>
                    <a:p>
                      <a:pPr algn="ctr"/>
                      <a:r>
                        <a:rPr lang="en-US" sz="4800" dirty="0"/>
                        <a:t>Serverless</a:t>
                      </a:r>
                    </a:p>
                  </a:txBody>
                  <a:tcPr/>
                </a:tc>
                <a:extLst>
                  <a:ext uri="{0D108BD9-81ED-4DB2-BD59-A6C34878D82A}">
                    <a16:rowId xmlns:a16="http://schemas.microsoft.com/office/drawing/2014/main" val="1629496308"/>
                  </a:ext>
                </a:extLst>
              </a:tr>
              <a:tr h="370840">
                <a:tc>
                  <a:txBody>
                    <a:bodyPr/>
                    <a:lstStyle/>
                    <a:p>
                      <a:pPr algn="ctr"/>
                      <a:r>
                        <a:rPr lang="en-US" sz="4800" dirty="0"/>
                        <a:t>$29.20</a:t>
                      </a:r>
                    </a:p>
                  </a:txBody>
                  <a:tcPr/>
                </a:tc>
                <a:tc>
                  <a:txBody>
                    <a:bodyPr/>
                    <a:lstStyle/>
                    <a:p>
                      <a:pPr algn="ctr"/>
                      <a:endParaRPr lang="en-US" sz="4800" dirty="0"/>
                    </a:p>
                  </a:txBody>
                  <a:tcPr/>
                </a:tc>
                <a:extLst>
                  <a:ext uri="{0D108BD9-81ED-4DB2-BD59-A6C34878D82A}">
                    <a16:rowId xmlns:a16="http://schemas.microsoft.com/office/drawing/2014/main" val="1793895463"/>
                  </a:ext>
                </a:extLst>
              </a:tr>
            </a:tbl>
          </a:graphicData>
        </a:graphic>
      </p:graphicFrame>
      <p:sp>
        <p:nvSpPr>
          <p:cNvPr id="8" name="TextBox 7">
            <a:extLst>
              <a:ext uri="{FF2B5EF4-FFF2-40B4-BE49-F238E27FC236}">
                <a16:creationId xmlns:a16="http://schemas.microsoft.com/office/drawing/2014/main" id="{FA825085-658B-4626-A0C6-97459F561D43}"/>
              </a:ext>
            </a:extLst>
          </p:cNvPr>
          <p:cNvSpPr txBox="1"/>
          <p:nvPr/>
        </p:nvSpPr>
        <p:spPr>
          <a:xfrm>
            <a:off x="7098724" y="5432463"/>
            <a:ext cx="2012950" cy="830997"/>
          </a:xfrm>
          <a:prstGeom prst="rect">
            <a:avLst/>
          </a:prstGeom>
          <a:noFill/>
        </p:spPr>
        <p:txBody>
          <a:bodyPr wrap="square">
            <a:spAutoFit/>
          </a:bodyPr>
          <a:lstStyle/>
          <a:p>
            <a:pPr algn="ctr"/>
            <a:r>
              <a:rPr lang="en-US" sz="4800" dirty="0"/>
              <a:t>$62.50</a:t>
            </a:r>
          </a:p>
        </p:txBody>
      </p:sp>
    </p:spTree>
    <p:extLst>
      <p:ext uri="{BB962C8B-B14F-4D97-AF65-F5344CB8AC3E}">
        <p14:creationId xmlns:p14="http://schemas.microsoft.com/office/powerpoint/2010/main" val="2505194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1"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1"/>
      <p:bldP spid="8" grpId="0"/>
    </p:bldLst>
  </p:timing>
</p:sld>
</file>

<file path=ppt/slides/slide9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2572763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16495-8BA6-4667-86BE-A6BDE645C0CB}"/>
              </a:ext>
            </a:extLst>
          </p:cNvPr>
          <p:cNvSpPr>
            <a:spLocks noGrp="1"/>
          </p:cNvSpPr>
          <p:nvPr>
            <p:ph type="title"/>
          </p:nvPr>
        </p:nvSpPr>
        <p:spPr/>
        <p:txBody>
          <a:bodyPr>
            <a:normAutofit fontScale="90000"/>
          </a:bodyPr>
          <a:lstStyle/>
          <a:p>
            <a:r>
              <a:rPr lang="en-US" dirty="0"/>
              <a:t>Consistency Levels – </a:t>
            </a:r>
            <a:r>
              <a:rPr lang="en-US" dirty="0">
                <a:solidFill>
                  <a:srgbClr val="611C97"/>
                </a:solidFill>
              </a:rPr>
              <a:t>Strong</a:t>
            </a:r>
          </a:p>
        </p:txBody>
      </p:sp>
      <p:pic>
        <p:nvPicPr>
          <p:cNvPr id="5" name="Content Placeholder 4">
            <a:extLst>
              <a:ext uri="{FF2B5EF4-FFF2-40B4-BE49-F238E27FC236}">
                <a16:creationId xmlns:a16="http://schemas.microsoft.com/office/drawing/2014/main" id="{EE6652FC-1E7E-4F55-890A-869162265D79}"/>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527996" y="1113763"/>
            <a:ext cx="9105987" cy="4992424"/>
          </a:xfrm>
        </p:spPr>
      </p:pic>
    </p:spTree>
    <p:extLst>
      <p:ext uri="{BB962C8B-B14F-4D97-AF65-F5344CB8AC3E}">
        <p14:creationId xmlns:p14="http://schemas.microsoft.com/office/powerpoint/2010/main" val="28421762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16495-8BA6-4667-86BE-A6BDE645C0CB}"/>
              </a:ext>
            </a:extLst>
          </p:cNvPr>
          <p:cNvSpPr>
            <a:spLocks noGrp="1"/>
          </p:cNvSpPr>
          <p:nvPr>
            <p:ph type="title"/>
          </p:nvPr>
        </p:nvSpPr>
        <p:spPr/>
        <p:txBody>
          <a:bodyPr>
            <a:normAutofit fontScale="90000"/>
          </a:bodyPr>
          <a:lstStyle/>
          <a:p>
            <a:r>
              <a:rPr lang="en-US" dirty="0"/>
              <a:t>Consistency Levels – </a:t>
            </a:r>
            <a:r>
              <a:rPr lang="en-US" dirty="0">
                <a:solidFill>
                  <a:srgbClr val="611C97"/>
                </a:solidFill>
              </a:rPr>
              <a:t>Bounded Staleness</a:t>
            </a:r>
          </a:p>
        </p:txBody>
      </p:sp>
      <p:pic>
        <p:nvPicPr>
          <p:cNvPr id="5" name="Content Placeholder 4">
            <a:extLst>
              <a:ext uri="{FF2B5EF4-FFF2-40B4-BE49-F238E27FC236}">
                <a16:creationId xmlns:a16="http://schemas.microsoft.com/office/drawing/2014/main" id="{EE6652FC-1E7E-4F55-890A-869162265D79}"/>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1809948" y="1113763"/>
            <a:ext cx="8542083" cy="4992424"/>
          </a:xfrm>
        </p:spPr>
      </p:pic>
    </p:spTree>
    <p:extLst>
      <p:ext uri="{BB962C8B-B14F-4D97-AF65-F5344CB8AC3E}">
        <p14:creationId xmlns:p14="http://schemas.microsoft.com/office/powerpoint/2010/main" val="228777958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16495-8BA6-4667-86BE-A6BDE645C0CB}"/>
              </a:ext>
            </a:extLst>
          </p:cNvPr>
          <p:cNvSpPr>
            <a:spLocks noGrp="1"/>
          </p:cNvSpPr>
          <p:nvPr>
            <p:ph type="title"/>
          </p:nvPr>
        </p:nvSpPr>
        <p:spPr/>
        <p:txBody>
          <a:bodyPr>
            <a:normAutofit fontScale="90000"/>
          </a:bodyPr>
          <a:lstStyle/>
          <a:p>
            <a:r>
              <a:rPr lang="en-US" dirty="0"/>
              <a:t>Consistency Levels – </a:t>
            </a:r>
            <a:r>
              <a:rPr lang="en-US" dirty="0">
                <a:solidFill>
                  <a:srgbClr val="611C97"/>
                </a:solidFill>
              </a:rPr>
              <a:t>Session</a:t>
            </a:r>
          </a:p>
        </p:txBody>
      </p:sp>
      <p:pic>
        <p:nvPicPr>
          <p:cNvPr id="5" name="Content Placeholder 4">
            <a:extLst>
              <a:ext uri="{FF2B5EF4-FFF2-40B4-BE49-F238E27FC236}">
                <a16:creationId xmlns:a16="http://schemas.microsoft.com/office/drawing/2014/main" id="{EE6652FC-1E7E-4F55-890A-869162265D79}"/>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1809948" y="1382850"/>
            <a:ext cx="8542083" cy="4454249"/>
          </a:xfrm>
        </p:spPr>
      </p:pic>
    </p:spTree>
    <p:extLst>
      <p:ext uri="{BB962C8B-B14F-4D97-AF65-F5344CB8AC3E}">
        <p14:creationId xmlns:p14="http://schemas.microsoft.com/office/powerpoint/2010/main" val="1268395418"/>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itle Master">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Blank Master">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2436</TotalTime>
  <Words>8335</Words>
  <Application>Microsoft Office PowerPoint</Application>
  <PresentationFormat>Widescreen</PresentationFormat>
  <Paragraphs>1222</Paragraphs>
  <Slides>132</Slides>
  <Notes>108</Notes>
  <HiddenSlides>0</HiddenSlides>
  <MMClips>0</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132</vt:i4>
      </vt:variant>
    </vt:vector>
  </HeadingPairs>
  <TitlesOfParts>
    <vt:vector size="142" baseType="lpstr">
      <vt:lpstr>Arial</vt:lpstr>
      <vt:lpstr>Calibri</vt:lpstr>
      <vt:lpstr>Calibri Light</vt:lpstr>
      <vt:lpstr>Montserrat SemiBold</vt:lpstr>
      <vt:lpstr>Segoe UI</vt:lpstr>
      <vt:lpstr>Segoe UI Semibold</vt:lpstr>
      <vt:lpstr>Segoe UI Semilight</vt:lpstr>
      <vt:lpstr>Custom Design</vt:lpstr>
      <vt:lpstr>Title Master</vt:lpstr>
      <vt:lpstr>Blank Master</vt:lpstr>
      <vt:lpstr>PowerPoint Presentation</vt:lpstr>
      <vt:lpstr>Who is Chad Green</vt:lpstr>
      <vt:lpstr>PowerPoint Presentation</vt:lpstr>
      <vt:lpstr>Azure Cosmos DB</vt:lpstr>
      <vt:lpstr>Azure Cosmos DB</vt:lpstr>
      <vt:lpstr>Azure Cosmos DB</vt:lpstr>
      <vt:lpstr>Azure Cosmos DB</vt:lpstr>
      <vt:lpstr>Azure Cosmos DB</vt:lpstr>
      <vt:lpstr>Azure Cosmos DB</vt:lpstr>
      <vt:lpstr>Azure Cosmos DB</vt:lpstr>
      <vt:lpstr>Azure Cosmos DB</vt:lpstr>
      <vt:lpstr>Azure Cosmos DB</vt:lpstr>
      <vt:lpstr>Azure Cosmos DB</vt:lpstr>
      <vt:lpstr>Azure Cosmos DB</vt:lpstr>
      <vt:lpstr>Azure Cosmos DB</vt:lpstr>
      <vt:lpstr>Azure Cosmos DB</vt:lpstr>
      <vt:lpstr>Azure Cosmos DB</vt:lpstr>
      <vt:lpstr>Azure Cosmos DB</vt:lpstr>
      <vt:lpstr>Azure Cosmos DB</vt:lpstr>
      <vt:lpstr>PowerPoint Presentation</vt:lpstr>
      <vt:lpstr>Elements in an Azure Cosmos DB Account</vt:lpstr>
      <vt:lpstr>Elements in an Azure Cosmos DB Account</vt:lpstr>
      <vt:lpstr>Elements in an Azure Cosmos DB Account</vt:lpstr>
      <vt:lpstr>Elements in an Azure Cosmos DB Account</vt:lpstr>
      <vt:lpstr>Elements in an Azure Cosmos DB Account</vt:lpstr>
      <vt:lpstr>Azure Cosmos DB Architecture</vt:lpstr>
      <vt:lpstr>PowerPoint Presentation</vt:lpstr>
      <vt:lpstr>Request Units (RUs)</vt:lpstr>
      <vt:lpstr>Request Unit Considerations</vt:lpstr>
      <vt:lpstr>Request Unit Considerations</vt:lpstr>
      <vt:lpstr>Request Unit Considerations</vt:lpstr>
      <vt:lpstr>Request Unit Considerations</vt:lpstr>
      <vt:lpstr>Request Unit Considerations</vt:lpstr>
      <vt:lpstr>Request Unit Considerations</vt:lpstr>
      <vt:lpstr>Request Unit Considerations</vt:lpstr>
      <vt:lpstr>Request Unit Considerations</vt:lpstr>
      <vt:lpstr>Estimate RU Costs</vt:lpstr>
      <vt:lpstr>Operational RU Costs</vt:lpstr>
      <vt:lpstr>PowerPoint Presentation</vt:lpstr>
      <vt:lpstr>Partitioning</vt:lpstr>
      <vt:lpstr>Partitioning</vt:lpstr>
      <vt:lpstr>Choosing a partition key</vt:lpstr>
      <vt:lpstr>Choosing a partition key</vt:lpstr>
      <vt:lpstr>Choosing a partition key</vt:lpstr>
      <vt:lpstr>Choosing a partition key</vt:lpstr>
      <vt:lpstr>Using Item Id as the Partition Key</vt:lpstr>
      <vt:lpstr>Using Item Id as the Partition Key</vt:lpstr>
      <vt:lpstr>PowerPoint Presentation</vt:lpstr>
      <vt:lpstr>Provisioning – The Basics</vt:lpstr>
      <vt:lpstr>Provisioning – The Basics</vt:lpstr>
      <vt:lpstr>Provisioning – The Basics</vt:lpstr>
      <vt:lpstr>Provisioning – The Basics</vt:lpstr>
      <vt:lpstr>Provisioning – The Basics</vt:lpstr>
      <vt:lpstr>Provisioning – Autoscale</vt:lpstr>
      <vt:lpstr>Provisioning – Autoscale Benefits</vt:lpstr>
      <vt:lpstr>Provisioning – Autoscale Benefits</vt:lpstr>
      <vt:lpstr>Provisioning – Autoscale Benefits</vt:lpstr>
      <vt:lpstr>Provisioning – Autoscale Benefits</vt:lpstr>
      <vt:lpstr>Provisioning – Autoscale Use Cases</vt:lpstr>
      <vt:lpstr>Provisioning – Autoscale Use Cases</vt:lpstr>
      <vt:lpstr>Provisioning – Autoscale Use Cases</vt:lpstr>
      <vt:lpstr>Provisioning – Autoscale Use Cases</vt:lpstr>
      <vt:lpstr>Provisioning – Autoscale Use Cases</vt:lpstr>
      <vt:lpstr>Provisioning – Autoscale Use Cases</vt:lpstr>
      <vt:lpstr>Provisioning – Autoscale Use Cases</vt:lpstr>
      <vt:lpstr>Provisioning – Serverless</vt:lpstr>
      <vt:lpstr>Provisioning – Serverless</vt:lpstr>
      <vt:lpstr>Provisioning – Serverless Performance</vt:lpstr>
      <vt:lpstr>Provisioning – Serverless Performance</vt:lpstr>
      <vt:lpstr>Provisioning – Serverless Performance</vt:lpstr>
      <vt:lpstr>Provisioning – Serverless Use Cases</vt:lpstr>
      <vt:lpstr>Provisioning – Serverless Use Cases</vt:lpstr>
      <vt:lpstr>Provisioning – Serverless Use Cases</vt:lpstr>
      <vt:lpstr>Provisioning – Serverless Use Cases</vt:lpstr>
      <vt:lpstr>Provisioning – Serverless Use Cases</vt:lpstr>
      <vt:lpstr>Provisioning – Serverless Limitations</vt:lpstr>
      <vt:lpstr>Provisioning – Serverless Limitations</vt:lpstr>
      <vt:lpstr>Provisioning – Serverless Limitations</vt:lpstr>
      <vt:lpstr>Provisioning – Serverless Limitations</vt:lpstr>
      <vt:lpstr>Provisioning – Serverless Limitations</vt:lpstr>
      <vt:lpstr>Provisioning – Serverless Limitations</vt:lpstr>
      <vt:lpstr>Provisioning – Serverless Limitations</vt:lpstr>
      <vt:lpstr>Provisioning – Serverless Limitations</vt:lpstr>
      <vt:lpstr>Provisioning – Choosing</vt:lpstr>
      <vt:lpstr>Provisioning – Choosing</vt:lpstr>
      <vt:lpstr>Provisioning – Choosing</vt:lpstr>
      <vt:lpstr>Provisioning – Choosing</vt:lpstr>
      <vt:lpstr>Provisioning – Choosing</vt:lpstr>
      <vt:lpstr>Provisioning – Choosing</vt:lpstr>
      <vt:lpstr>Provisioning – Choosing</vt:lpstr>
      <vt:lpstr>Provisioning – Choosing</vt:lpstr>
      <vt:lpstr>Provisioning – Choosing</vt:lpstr>
      <vt:lpstr>Provisioning – Choosing</vt:lpstr>
      <vt:lpstr>Provisioning – Choosing</vt:lpstr>
      <vt:lpstr>Provisioning – Choosing</vt:lpstr>
      <vt:lpstr>PowerPoint Presentation</vt:lpstr>
      <vt:lpstr>Consistency Levels – Strong</vt:lpstr>
      <vt:lpstr>Consistency Levels – Bounded Staleness</vt:lpstr>
      <vt:lpstr>Consistency Levels – Session</vt:lpstr>
      <vt:lpstr>Consistency Levels – Consistent Prefix</vt:lpstr>
      <vt:lpstr>Consistency Levels – Eventual</vt:lpstr>
      <vt:lpstr>Consistency Guarantees in Practice</vt:lpstr>
      <vt:lpstr>Service Quotas</vt:lpstr>
      <vt:lpstr>Service Quotas – Provisioned Throughput</vt:lpstr>
      <vt:lpstr>Service Quotas – Serverless</vt:lpstr>
      <vt:lpstr>Service Quotas – Per-Account Limits</vt:lpstr>
      <vt:lpstr>Service Quotas – Per-Item Limits</vt:lpstr>
      <vt:lpstr>Service Quotas – Per-Request Limits</vt:lpstr>
      <vt:lpstr>Service Quotas – Try Cosmos DB Free Limits</vt:lpstr>
      <vt:lpstr>Service Quotas – Free Tier Account Limits</vt:lpstr>
      <vt:lpstr>PowerPoint Presentation</vt:lpstr>
      <vt:lpstr>Change Feed</vt:lpstr>
      <vt:lpstr>Change Feed</vt:lpstr>
      <vt:lpstr>Change Feed</vt:lpstr>
      <vt:lpstr>Change Feed</vt:lpstr>
      <vt:lpstr>Change Feed</vt:lpstr>
      <vt:lpstr>Change Feed</vt:lpstr>
      <vt:lpstr>Change Feed</vt:lpstr>
      <vt:lpstr>Change Feed</vt:lpstr>
      <vt:lpstr>Change Feed</vt:lpstr>
      <vt:lpstr>Change Feed</vt:lpstr>
      <vt:lpstr>Change Feed</vt:lpstr>
      <vt:lpstr>Change Feed</vt:lpstr>
      <vt:lpstr>Change Feed</vt:lpstr>
      <vt:lpstr>Change Feed</vt:lpstr>
      <vt:lpstr>Change Feed</vt:lpstr>
      <vt:lpstr>Change Feed</vt:lpstr>
      <vt:lpstr>Change Feed</vt:lpstr>
      <vt:lpstr>Change Feed</vt:lpstr>
      <vt:lpstr>Change Feed Options</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Chad Green</dc:creator>
  <cp:lastModifiedBy>Chad Green</cp:lastModifiedBy>
  <cp:revision>85</cp:revision>
  <dcterms:created xsi:type="dcterms:W3CDTF">2020-11-07T02:52:58Z</dcterms:created>
  <dcterms:modified xsi:type="dcterms:W3CDTF">2020-11-09T12:23:01Z</dcterms:modified>
</cp:coreProperties>
</file>